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666" r:id="rId2"/>
  </p:sldMasterIdLst>
  <p:notesMasterIdLst>
    <p:notesMasterId r:id="rId88"/>
  </p:notesMasterIdLst>
  <p:handoutMasterIdLst>
    <p:handoutMasterId r:id="rId89"/>
  </p:handoutMasterIdLst>
  <p:sldIdLst>
    <p:sldId id="332" r:id="rId3"/>
    <p:sldId id="1080" r:id="rId4"/>
    <p:sldId id="1889" r:id="rId5"/>
    <p:sldId id="1081" r:id="rId6"/>
    <p:sldId id="1969" r:id="rId7"/>
    <p:sldId id="1393" r:id="rId8"/>
    <p:sldId id="1893" r:id="rId9"/>
    <p:sldId id="1892" r:id="rId10"/>
    <p:sldId id="1894" r:id="rId11"/>
    <p:sldId id="1895" r:id="rId12"/>
    <p:sldId id="1896" r:id="rId13"/>
    <p:sldId id="1897" r:id="rId14"/>
    <p:sldId id="1898" r:id="rId15"/>
    <p:sldId id="1899" r:id="rId16"/>
    <p:sldId id="1900" r:id="rId17"/>
    <p:sldId id="1901" r:id="rId18"/>
    <p:sldId id="1902" r:id="rId19"/>
    <p:sldId id="1903" r:id="rId20"/>
    <p:sldId id="1904" r:id="rId21"/>
    <p:sldId id="1905" r:id="rId22"/>
    <p:sldId id="1906" r:id="rId23"/>
    <p:sldId id="1907" r:id="rId24"/>
    <p:sldId id="1908" r:id="rId25"/>
    <p:sldId id="1909" r:id="rId26"/>
    <p:sldId id="1910" r:id="rId27"/>
    <p:sldId id="1911" r:id="rId28"/>
    <p:sldId id="1912" r:id="rId29"/>
    <p:sldId id="1913" r:id="rId30"/>
    <p:sldId id="1914" r:id="rId31"/>
    <p:sldId id="1915" r:id="rId32"/>
    <p:sldId id="1916" r:id="rId33"/>
    <p:sldId id="1917" r:id="rId34"/>
    <p:sldId id="1918" r:id="rId35"/>
    <p:sldId id="1919" r:id="rId36"/>
    <p:sldId id="1920" r:id="rId37"/>
    <p:sldId id="1921" r:id="rId38"/>
    <p:sldId id="1922" r:id="rId39"/>
    <p:sldId id="1923" r:id="rId40"/>
    <p:sldId id="1924" r:id="rId41"/>
    <p:sldId id="1925" r:id="rId42"/>
    <p:sldId id="1926" r:id="rId43"/>
    <p:sldId id="1927" r:id="rId44"/>
    <p:sldId id="1928" r:id="rId45"/>
    <p:sldId id="1929" r:id="rId46"/>
    <p:sldId id="1930" r:id="rId47"/>
    <p:sldId id="1931" r:id="rId48"/>
    <p:sldId id="1970" r:id="rId49"/>
    <p:sldId id="1932" r:id="rId50"/>
    <p:sldId id="1933" r:id="rId51"/>
    <p:sldId id="1934" r:id="rId52"/>
    <p:sldId id="1935" r:id="rId53"/>
    <p:sldId id="1936" r:id="rId54"/>
    <p:sldId id="1937" r:id="rId55"/>
    <p:sldId id="1938" r:id="rId56"/>
    <p:sldId id="1939" r:id="rId57"/>
    <p:sldId id="1940" r:id="rId58"/>
    <p:sldId id="1968" r:id="rId59"/>
    <p:sldId id="1941" r:id="rId60"/>
    <p:sldId id="1942" r:id="rId61"/>
    <p:sldId id="1943" r:id="rId62"/>
    <p:sldId id="1944" r:id="rId63"/>
    <p:sldId id="1945" r:id="rId64"/>
    <p:sldId id="1946" r:id="rId65"/>
    <p:sldId id="1947" r:id="rId66"/>
    <p:sldId id="1948" r:id="rId67"/>
    <p:sldId id="1949" r:id="rId68"/>
    <p:sldId id="1950" r:id="rId69"/>
    <p:sldId id="1951" r:id="rId70"/>
    <p:sldId id="1952" r:id="rId71"/>
    <p:sldId id="1953" r:id="rId72"/>
    <p:sldId id="1954" r:id="rId73"/>
    <p:sldId id="1955" r:id="rId74"/>
    <p:sldId id="1956" r:id="rId75"/>
    <p:sldId id="1957" r:id="rId76"/>
    <p:sldId id="1958" r:id="rId77"/>
    <p:sldId id="1959" r:id="rId78"/>
    <p:sldId id="1960" r:id="rId79"/>
    <p:sldId id="1961" r:id="rId80"/>
    <p:sldId id="1962" r:id="rId81"/>
    <p:sldId id="1963" r:id="rId82"/>
    <p:sldId id="1964" r:id="rId83"/>
    <p:sldId id="1965" r:id="rId84"/>
    <p:sldId id="1966" r:id="rId85"/>
    <p:sldId id="1967" r:id="rId86"/>
    <p:sldId id="1711"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
          <p15:clr>
            <a:srgbClr val="A4A3A4"/>
          </p15:clr>
        </p15:guide>
        <p15:guide id="2" orient="horz" pos="618">
          <p15:clr>
            <a:srgbClr val="A4A3A4"/>
          </p15:clr>
        </p15:guide>
        <p15:guide id="3" orient="horz" pos="754">
          <p15:clr>
            <a:srgbClr val="A4A3A4"/>
          </p15:clr>
        </p15:guide>
        <p15:guide id="4" orient="horz" pos="3974">
          <p15:clr>
            <a:srgbClr val="A4A3A4"/>
          </p15:clr>
        </p15:guide>
        <p15:guide id="5" orient="horz" pos="4080">
          <p15:clr>
            <a:srgbClr val="A4A3A4"/>
          </p15:clr>
        </p15:guide>
        <p15:guide id="6" orient="horz" pos="4271">
          <p15:clr>
            <a:srgbClr val="A4A3A4"/>
          </p15:clr>
        </p15:guide>
        <p15:guide id="7" orient="horz" pos="3777">
          <p15:clr>
            <a:srgbClr val="A4A3A4"/>
          </p15:clr>
        </p15:guide>
        <p15:guide id="8" pos="7302">
          <p15:clr>
            <a:srgbClr val="A4A3A4"/>
          </p15:clr>
        </p15:guide>
        <p15:guide id="9" pos="332">
          <p15:clr>
            <a:srgbClr val="A4A3A4"/>
          </p15:clr>
        </p15:guide>
        <p15:guide id="10" pos="3840">
          <p15:clr>
            <a:srgbClr val="A4A3A4"/>
          </p15:clr>
        </p15:guide>
        <p15:guide id="11" pos="3744">
          <p15:clr>
            <a:srgbClr val="A4A3A4"/>
          </p15:clr>
        </p15:guide>
      </p15:sldGuideLst>
    </p:ext>
    <p:ext uri="{2D200454-40CA-4A62-9FC3-DE9A4176ACB9}">
      <p15:notesGuideLst xmlns:p15="http://schemas.microsoft.com/office/powerpoint/2012/main">
        <p15:guide id="1" orient="horz" pos="3008">
          <p15:clr>
            <a:srgbClr val="A4A3A4"/>
          </p15:clr>
        </p15:guide>
        <p15:guide id="2" orient="horz" pos="520">
          <p15:clr>
            <a:srgbClr val="A4A3A4"/>
          </p15:clr>
        </p15:guide>
        <p15:guide id="3" orient="horz" pos="5440">
          <p15:clr>
            <a:srgbClr val="A4A3A4"/>
          </p15:clr>
        </p15:guide>
        <p15:guide id="4" orient="horz" pos="5768">
          <p15:clr>
            <a:srgbClr val="A4A3A4"/>
          </p15:clr>
        </p15:guide>
        <p15:guide id="5" orient="horz" pos="5576">
          <p15:clr>
            <a:srgbClr val="A4A3A4"/>
          </p15:clr>
        </p15:guide>
        <p15:guide id="6" orient="horz" pos="5694">
          <p15:clr>
            <a:srgbClr val="A4A3A4"/>
          </p15:clr>
        </p15:guide>
        <p15:guide id="7" pos="3974">
          <p15:clr>
            <a:srgbClr val="A4A3A4"/>
          </p15:clr>
        </p15:guide>
        <p15:guide id="8" pos="3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99"/>
    <a:srgbClr val="FF6600"/>
    <a:srgbClr val="242D3C"/>
    <a:srgbClr val="16C6CC"/>
    <a:srgbClr val="FFD85C"/>
    <a:srgbClr val="FFBA32"/>
    <a:srgbClr val="FFFFFF"/>
    <a:srgbClr val="E45327"/>
    <a:srgbClr val="7D7D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04" autoAdjust="0"/>
    <p:restoredTop sz="72706" autoAdjust="0"/>
  </p:normalViewPr>
  <p:slideViewPr>
    <p:cSldViewPr showGuides="1">
      <p:cViewPr varScale="1">
        <p:scale>
          <a:sx n="66" d="100"/>
          <a:sy n="66" d="100"/>
        </p:scale>
        <p:origin x="1157" y="38"/>
      </p:cViewPr>
      <p:guideLst>
        <p:guide orient="horz" pos="164"/>
        <p:guide orient="horz" pos="618"/>
        <p:guide orient="horz" pos="754"/>
        <p:guide orient="horz" pos="3974"/>
        <p:guide orient="horz" pos="4080"/>
        <p:guide orient="horz" pos="4271"/>
        <p:guide orient="horz" pos="3777"/>
        <p:guide pos="7302"/>
        <p:guide pos="332"/>
        <p:guide pos="3840"/>
        <p:guide pos="3744"/>
      </p:guideLst>
    </p:cSldViewPr>
  </p:slideViewPr>
  <p:outlineViewPr>
    <p:cViewPr>
      <p:scale>
        <a:sx n="33" d="100"/>
        <a:sy n="33" d="100"/>
      </p:scale>
      <p:origin x="0" y="-4176"/>
    </p:cViewPr>
  </p:outlineViewPr>
  <p:notesTextViewPr>
    <p:cViewPr>
      <p:scale>
        <a:sx n="125" d="100"/>
        <a:sy n="125" d="100"/>
      </p:scale>
      <p:origin x="0" y="0"/>
    </p:cViewPr>
  </p:notesTextViewPr>
  <p:sorterViewPr>
    <p:cViewPr>
      <p:scale>
        <a:sx n="100" d="100"/>
        <a:sy n="100" d="100"/>
      </p:scale>
      <p:origin x="0" y="-36348"/>
    </p:cViewPr>
  </p:sorterViewPr>
  <p:notesViewPr>
    <p:cSldViewPr>
      <p:cViewPr varScale="1">
        <p:scale>
          <a:sx n="91" d="100"/>
          <a:sy n="91" d="100"/>
        </p:scale>
        <p:origin x="3750" y="96"/>
      </p:cViewPr>
      <p:guideLst>
        <p:guide orient="horz" pos="3008"/>
        <p:guide orient="horz" pos="520"/>
        <p:guide orient="horz" pos="5440"/>
        <p:guide orient="horz" pos="5768"/>
        <p:guide orient="horz" pos="5576"/>
        <p:guide orient="horz" pos="5694"/>
        <p:guide pos="3974"/>
        <p:guide pos="35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988229" y="107503"/>
            <a:ext cx="4320496" cy="239867"/>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sz="quarter" idx="1"/>
          </p:nvPr>
        </p:nvSpPr>
        <p:spPr>
          <a:xfrm>
            <a:off x="1989137" y="351842"/>
            <a:ext cx="4319587" cy="228600"/>
          </a:xfrm>
          <a:prstGeom prst="rect">
            <a:avLst/>
          </a:prstGeom>
        </p:spPr>
        <p:txBody>
          <a:bodyPr vert="horz" lIns="91440" tIns="45720" rIns="91440" bIns="45720" rtlCol="0"/>
          <a:lstStyle>
            <a:lvl1pPr algn="r">
              <a:defRPr sz="1200"/>
            </a:lvl1pPr>
          </a:lstStyle>
          <a:p>
            <a:pPr algn="l"/>
            <a:fld id="{CB446F43-867F-4F64-92FD-6C8496B9358B}" type="datetimeFigureOut">
              <a:rPr lang="zh-CN" altLang="en-US" smtClean="0"/>
              <a:t>2020/2/19</a:t>
            </a:fld>
            <a:endParaRPr lang="zh-CN" altLang="en-US"/>
          </a:p>
        </p:txBody>
      </p:sp>
      <p:sp>
        <p:nvSpPr>
          <p:cNvPr id="4" name="页脚占位符 3"/>
          <p:cNvSpPr>
            <a:spLocks noGrp="1"/>
          </p:cNvSpPr>
          <p:nvPr>
            <p:ph type="ftr" sz="quarter" idx="2"/>
          </p:nvPr>
        </p:nvSpPr>
        <p:spPr>
          <a:xfrm>
            <a:off x="518112" y="8748464"/>
            <a:ext cx="2971800" cy="321941"/>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5" name="灯片编号占位符 4"/>
          <p:cNvSpPr>
            <a:spLocks noGrp="1"/>
          </p:cNvSpPr>
          <p:nvPr>
            <p:ph type="sldNum" sz="quarter" idx="3"/>
          </p:nvPr>
        </p:nvSpPr>
        <p:spPr>
          <a:xfrm>
            <a:off x="5085183" y="8748464"/>
            <a:ext cx="1223541" cy="323529"/>
          </a:xfrm>
          <a:prstGeom prst="rect">
            <a:avLst/>
          </a:prstGeom>
        </p:spPr>
        <p:txBody>
          <a:bodyPr vert="horz" lIns="91440" tIns="45720" rIns="91440" bIns="45720" rtlCol="0" anchor="b"/>
          <a:lstStyle>
            <a:lvl1pPr algn="r">
              <a:defRPr sz="1200"/>
            </a:lvl1pPr>
          </a:lstStyle>
          <a:p>
            <a:r>
              <a:rPr lang="zh-CN" altLang="en-US" dirty="0"/>
              <a:t>第 </a:t>
            </a:r>
            <a:fld id="{15FF29FA-1BF5-411D-8347-0A24CCE555CE}" type="slidenum">
              <a:rPr lang="zh-CN" altLang="en-US" dirty="0" smtClean="0"/>
              <a:t>‹#›</a:t>
            </a:fld>
            <a:r>
              <a:rPr lang="zh-CN" altLang="en-US" dirty="0"/>
              <a:t> 页 讲义</a:t>
            </a:r>
          </a:p>
        </p:txBody>
      </p:sp>
      <p:cxnSp>
        <p:nvCxnSpPr>
          <p:cNvPr id="10" name="直接连接符 9"/>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429000" y="1312195"/>
            <a:ext cx="2879725" cy="1603621"/>
            <a:chOff x="0" y="1312195"/>
            <a:chExt cx="6858000" cy="1603621"/>
          </a:xfrm>
        </p:grpSpPr>
        <p:cxnSp>
          <p:nvCxnSpPr>
            <p:cNvPr id="11" name="直接连接符 10"/>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429000" y="3980364"/>
            <a:ext cx="2879725" cy="1603621"/>
            <a:chOff x="0" y="1312195"/>
            <a:chExt cx="6858000" cy="1603621"/>
          </a:xfrm>
        </p:grpSpPr>
        <p:cxnSp>
          <p:nvCxnSpPr>
            <p:cNvPr id="19" name="直接连接符 18"/>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429000" y="6629089"/>
            <a:ext cx="2879725" cy="1603621"/>
            <a:chOff x="0" y="1312195"/>
            <a:chExt cx="6858000" cy="1603621"/>
          </a:xfrm>
        </p:grpSpPr>
        <p:cxnSp>
          <p:nvCxnSpPr>
            <p:cNvPr id="26" name="直接连接符 25"/>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33" name="直接连接符 32"/>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328526" y="989904"/>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6" name="矩形 35"/>
          <p:cNvSpPr/>
          <p:nvPr/>
        </p:nvSpPr>
        <p:spPr>
          <a:xfrm>
            <a:off x="3328526" y="3672587"/>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7" name="矩形 36"/>
          <p:cNvSpPr/>
          <p:nvPr/>
        </p:nvSpPr>
        <p:spPr>
          <a:xfrm>
            <a:off x="3328526" y="6321312"/>
            <a:ext cx="1261884" cy="307777"/>
          </a:xfrm>
          <a:prstGeom prst="rect">
            <a:avLst/>
          </a:prstGeom>
        </p:spPr>
        <p:txBody>
          <a:bodyPr wrap="none">
            <a:spAutoFit/>
          </a:bodyPr>
          <a:lstStyle/>
          <a:p>
            <a:r>
              <a:rPr lang="zh-CN" altLang="en-US" sz="1400" dirty="0">
                <a:solidFill>
                  <a:srgbClr val="C0C0C0"/>
                </a:solidFill>
              </a:rPr>
              <a:t>此处记录讲义</a:t>
            </a:r>
          </a:p>
        </p:txBody>
      </p:sp>
      <p:pic>
        <p:nvPicPr>
          <p:cNvPr id="38" name="Picture 3" descr="E:\设计素材\shadow.png"/>
          <p:cNvPicPr>
            <a:picLocks noChangeAspect="1" noChangeArrowheads="1"/>
          </p:cNvPicPr>
          <p:nvPr/>
        </p:nvPicPr>
        <p:blipFill>
          <a:blip r:embed="rId2"/>
          <a:srcRect/>
          <a:stretch>
            <a:fillRect/>
          </a:stretch>
        </p:blipFill>
        <p:spPr bwMode="auto">
          <a:xfrm>
            <a:off x="549275" y="2929386"/>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E:\设计素材\shadow.png"/>
          <p:cNvPicPr>
            <a:picLocks noChangeAspect="1" noChangeArrowheads="1"/>
          </p:cNvPicPr>
          <p:nvPr/>
        </p:nvPicPr>
        <p:blipFill>
          <a:blip r:embed="rId2"/>
          <a:srcRect/>
          <a:stretch>
            <a:fillRect/>
          </a:stretch>
        </p:blipFill>
        <p:spPr bwMode="auto">
          <a:xfrm>
            <a:off x="549275" y="5581827"/>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E:\设计素材\shadow.png"/>
          <p:cNvPicPr>
            <a:picLocks noChangeAspect="1" noChangeArrowheads="1"/>
          </p:cNvPicPr>
          <p:nvPr/>
        </p:nvPicPr>
        <p:blipFill>
          <a:blip r:embed="rId2"/>
          <a:srcRect/>
          <a:stretch>
            <a:fillRect/>
          </a:stretch>
        </p:blipFill>
        <p:spPr bwMode="auto">
          <a:xfrm>
            <a:off x="549275" y="8232710"/>
            <a:ext cx="2663701" cy="30911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E:\设计素材\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5292080"/>
            <a:ext cx="5759450" cy="374364"/>
          </a:xfrm>
          <a:prstGeom prst="rect">
            <a:avLst/>
          </a:prstGeom>
          <a:noFill/>
          <a:extLst>
            <a:ext uri="{909E8E84-426E-40DD-AFC4-6F175D3DCCD1}">
              <a14:hiddenFill xmlns:a14="http://schemas.microsoft.com/office/drawing/2010/main">
                <a:solidFill>
                  <a:srgbClr val="FFFFFF"/>
                </a:solidFill>
              </a14:hiddenFill>
            </a:ext>
          </a:extLst>
        </p:spPr>
      </p:pic>
      <p:sp>
        <p:nvSpPr>
          <p:cNvPr id="2" name="页眉占位符 1"/>
          <p:cNvSpPr>
            <a:spLocks noGrp="1"/>
          </p:cNvSpPr>
          <p:nvPr>
            <p:ph type="hdr" sz="quarter"/>
          </p:nvPr>
        </p:nvSpPr>
        <p:spPr>
          <a:xfrm>
            <a:off x="1988840" y="114299"/>
            <a:ext cx="4319884" cy="233072"/>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idx="1"/>
          </p:nvPr>
        </p:nvSpPr>
        <p:spPr>
          <a:xfrm>
            <a:off x="1988840" y="347370"/>
            <a:ext cx="4319885" cy="233072"/>
          </a:xfrm>
          <a:prstGeom prst="rect">
            <a:avLst/>
          </a:prstGeom>
        </p:spPr>
        <p:txBody>
          <a:bodyPr vert="horz" lIns="91440" tIns="45720" rIns="91440" bIns="45720" rtlCol="0"/>
          <a:lstStyle>
            <a:lvl1pPr algn="l">
              <a:defRPr sz="1200"/>
            </a:lvl1pPr>
          </a:lstStyle>
          <a:p>
            <a:fld id="{D51D64F8-606E-4201-A2DE-1AF0754CE781}" type="datetimeFigureOut">
              <a:rPr lang="zh-CN" altLang="en-US" smtClean="0"/>
              <a:t>2020/2/19</a:t>
            </a:fld>
            <a:endParaRPr lang="zh-CN" altLang="en-US"/>
          </a:p>
        </p:txBody>
      </p:sp>
      <p:sp>
        <p:nvSpPr>
          <p:cNvPr id="4" name="幻灯片图像占位符 3"/>
          <p:cNvSpPr>
            <a:spLocks noGrp="1" noRot="1" noChangeAspect="1"/>
          </p:cNvSpPr>
          <p:nvPr>
            <p:ph type="sldImg" idx="2"/>
          </p:nvPr>
        </p:nvSpPr>
        <p:spPr>
          <a:xfrm>
            <a:off x="-404813" y="971550"/>
            <a:ext cx="7670801" cy="43164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49275" y="5508104"/>
            <a:ext cx="5759450" cy="2878088"/>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549523" y="8748465"/>
            <a:ext cx="2971800" cy="287585"/>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7" name="灯片编号占位符 6"/>
          <p:cNvSpPr>
            <a:spLocks noGrp="1"/>
          </p:cNvSpPr>
          <p:nvPr>
            <p:ph type="sldNum" sz="quarter" idx="5"/>
          </p:nvPr>
        </p:nvSpPr>
        <p:spPr>
          <a:xfrm>
            <a:off x="3884613" y="8748713"/>
            <a:ext cx="2424112" cy="287337"/>
          </a:xfrm>
          <a:prstGeom prst="rect">
            <a:avLst/>
          </a:prstGeom>
        </p:spPr>
        <p:txBody>
          <a:bodyPr vert="horz" lIns="91440" tIns="45720" rIns="91440" bIns="45720" rtlCol="0" anchor="b"/>
          <a:lstStyle>
            <a:lvl1pPr algn="r">
              <a:defRPr sz="1200"/>
            </a:lvl1pPr>
          </a:lstStyle>
          <a:p>
            <a:r>
              <a:rPr lang="zh-CN" altLang="en-US" dirty="0"/>
              <a:t>第 </a:t>
            </a:r>
            <a:fld id="{CE884005-AAD7-43DA-8323-709AF992FEE5}" type="slidenum">
              <a:rPr lang="zh-CN" altLang="en-US" dirty="0" smtClean="0"/>
              <a:t>‹#›</a:t>
            </a:fld>
            <a:r>
              <a:rPr lang="zh-CN" altLang="en-US" dirty="0"/>
              <a:t> 页</a:t>
            </a:r>
          </a:p>
        </p:txBody>
      </p:sp>
      <p:cxnSp>
        <p:nvCxnSpPr>
          <p:cNvPr id="8" name="直接连接符 7"/>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10" name="直接连接符 9"/>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notesStyle>
    <a:lvl1pPr marL="1714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1pPr>
    <a:lvl2pPr marL="6286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2pPr>
    <a:lvl3pPr marL="10858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3pPr>
    <a:lvl4pPr marL="15430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4pPr>
    <a:lvl5pPr marL="20002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cnpaf.net/Class/p/200510/8396.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pPr marL="0" indent="0">
              <a:buNone/>
            </a:pPr>
            <a:endParaRPr lang="en-US" altLang="zh-CN" b="0"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a:t>
            </a:fld>
            <a:r>
              <a:rPr lang="zh-CN" altLang="en-US"/>
              <a:t> 页</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C3D82E7-A1D6-404E-86D1-18B218E5B3F8}" type="slidenum">
              <a:rPr lang="en-US" altLang="zh-CN" sz="1300">
                <a:latin typeface="Times New Roman" panose="02020603050405020304" pitchFamily="18" charset="0"/>
              </a:rPr>
              <a:pPr/>
              <a:t>10</a:t>
            </a:fld>
            <a:endParaRPr lang="en-US" altLang="zh-CN" sz="1300">
              <a:latin typeface="Times New Roman" panose="02020603050405020304" pitchFamily="18"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349886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2905BF-42AB-4EB2-B1DB-72CD92706662}" type="slidenum">
              <a:rPr lang="en-US" altLang="zh-CN" sz="1300">
                <a:latin typeface="Times New Roman" panose="02020603050405020304" pitchFamily="18" charset="0"/>
              </a:rPr>
              <a:pPr/>
              <a:t>11</a:t>
            </a:fld>
            <a:endParaRPr lang="en-US" altLang="zh-CN" sz="1300">
              <a:latin typeface="Times New Roman" panose="02020603050405020304" pitchFamily="18"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740354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D6BA75-2ADE-48EA-B5AF-6FF2C85D3F46}" type="slidenum">
              <a:rPr lang="en-US" altLang="zh-CN" sz="1300">
                <a:latin typeface="Times New Roman" panose="02020603050405020304" pitchFamily="18" charset="0"/>
              </a:rPr>
              <a:pPr/>
              <a:t>12</a:t>
            </a:fld>
            <a:endParaRPr lang="en-US" altLang="zh-CN" sz="1300">
              <a:latin typeface="Times New Roman" panose="02020603050405020304" pitchFamily="18"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167840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437BB1C-E014-4704-BA33-E661CCF4FF47}" type="slidenum">
              <a:rPr lang="en-US" altLang="zh-CN" sz="1300">
                <a:latin typeface="Times New Roman" panose="02020603050405020304" pitchFamily="18" charset="0"/>
              </a:rPr>
              <a:pPr/>
              <a:t>13</a:t>
            </a:fld>
            <a:endParaRPr lang="en-US" altLang="zh-CN" sz="1300">
              <a:latin typeface="Times New Roman" panose="02020603050405020304" pitchFamily="18"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74073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4DD2D2-1E82-499B-B1F3-5BD89D0B4490}" type="slidenum">
              <a:rPr lang="en-US" altLang="zh-CN" sz="1300">
                <a:latin typeface="Times New Roman" panose="02020603050405020304" pitchFamily="18" charset="0"/>
              </a:rPr>
              <a:pPr/>
              <a:t>14</a:t>
            </a:fld>
            <a:endParaRPr lang="en-US" altLang="zh-CN" sz="1300">
              <a:latin typeface="Times New Roman" panose="02020603050405020304" pitchFamily="18"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13488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700F4770-0EAF-4BF2-8E85-D58695136B7E}" type="slidenum">
              <a:rPr lang="en-US" altLang="zh-CN" sz="1300">
                <a:latin typeface="Times New Roman" panose="02020603050405020304" pitchFamily="18" charset="0"/>
              </a:rPr>
              <a:pPr algn="r"/>
              <a:t>15</a:t>
            </a:fld>
            <a:endParaRPr lang="en-US" altLang="zh-CN" sz="130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9393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A69F9B9-9990-4E74-A5F6-E5D7D308E1E9}" type="slidenum">
              <a:rPr lang="en-US" altLang="zh-CN" sz="1300">
                <a:latin typeface="Times New Roman" panose="02020603050405020304" pitchFamily="18" charset="0"/>
              </a:rPr>
              <a:pPr/>
              <a:t>16</a:t>
            </a:fld>
            <a:endParaRPr lang="en-US" altLang="zh-CN" sz="130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47230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95CDEF-3ADE-48CC-B941-2DCDF855B4D4}" type="slidenum">
              <a:rPr lang="en-US" altLang="zh-CN" sz="1300">
                <a:latin typeface="Times New Roman" panose="02020603050405020304" pitchFamily="18" charset="0"/>
              </a:rPr>
              <a:pPr/>
              <a:t>17</a:t>
            </a:fld>
            <a:endParaRPr lang="en-US" altLang="zh-CN" sz="1300">
              <a:latin typeface="Times New Roman" panose="02020603050405020304" pitchFamily="18" charset="0"/>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070403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19</a:t>
            </a:fld>
            <a:r>
              <a:rPr lang="zh-CN" altLang="en-US"/>
              <a:t> 页</a:t>
            </a:r>
            <a:endParaRPr lang="zh-CN" altLang="en-US" dirty="0"/>
          </a:p>
        </p:txBody>
      </p:sp>
    </p:spTree>
    <p:extLst>
      <p:ext uri="{BB962C8B-B14F-4D97-AF65-F5344CB8AC3E}">
        <p14:creationId xmlns:p14="http://schemas.microsoft.com/office/powerpoint/2010/main" val="3367650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33CA38F-D344-4212-812B-5B602F322E6B}" type="slidenum">
              <a:rPr lang="en-US" altLang="zh-CN" sz="1300">
                <a:latin typeface="Times New Roman" panose="02020603050405020304" pitchFamily="18" charset="0"/>
              </a:rPr>
              <a:pPr/>
              <a:t>21</a:t>
            </a:fld>
            <a:endParaRPr lang="en-US" altLang="zh-CN" sz="1300">
              <a:latin typeface="Times New Roman" panose="02020603050405020304" pitchFamily="18"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23304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5121"/>
          <p:cNvSpPr>
            <a:spLocks noGrp="1" noRot="1" noChangeAspect="1" noTextEdit="1"/>
          </p:cNvSpPr>
          <p:nvPr>
            <p:ph type="sldImg"/>
          </p:nvPr>
        </p:nvSpPr>
        <p:spPr/>
      </p:sp>
      <p:sp>
        <p:nvSpPr>
          <p:cNvPr id="5123" name="文本占位符 51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2</a:t>
            </a:fld>
            <a:endParaRPr 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156D107-D578-43AE-92DB-EC056CDA9373}" type="slidenum">
              <a:rPr lang="en-US" altLang="zh-CN" sz="1300">
                <a:latin typeface="Times New Roman" panose="02020603050405020304" pitchFamily="18" charset="0"/>
              </a:rPr>
              <a:pPr/>
              <a:t>23</a:t>
            </a:fld>
            <a:endParaRPr lang="en-US" altLang="zh-CN" sz="1300">
              <a:latin typeface="Times New Roman" panose="02020603050405020304" pitchFamily="18"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5G</a:t>
            </a:r>
            <a:r>
              <a:rPr lang="zh-CN" altLang="en-US" dirty="0"/>
              <a:t>网络的主要优势在于，数据传输速率远远高于以前的蜂窝网络，最高可达</a:t>
            </a:r>
            <a:r>
              <a:rPr lang="en-US" altLang="zh-CN" dirty="0"/>
              <a:t>10Gbit/s</a:t>
            </a:r>
            <a:r>
              <a:rPr lang="zh-CN" altLang="en-US" dirty="0"/>
              <a:t>，比当前的有线互联网要快，比先前的</a:t>
            </a:r>
            <a:r>
              <a:rPr lang="en-US" altLang="zh-CN" dirty="0"/>
              <a:t>4G LTE</a:t>
            </a:r>
            <a:r>
              <a:rPr lang="zh-CN" altLang="en-US" dirty="0"/>
              <a:t>蜂窝网络快</a:t>
            </a:r>
            <a:r>
              <a:rPr lang="en-US" altLang="zh-CN" dirty="0"/>
              <a:t>100</a:t>
            </a:r>
            <a:r>
              <a:rPr lang="zh-CN" altLang="en-US" dirty="0"/>
              <a:t>倍。另一个优点是较低的网络延迟（更快的响应时间），低于</a:t>
            </a:r>
            <a:r>
              <a:rPr lang="en-US" altLang="zh-CN" dirty="0"/>
              <a:t>1</a:t>
            </a:r>
            <a:r>
              <a:rPr lang="zh-CN" altLang="en-US" dirty="0"/>
              <a:t>毫秒，而</a:t>
            </a:r>
            <a:r>
              <a:rPr lang="en-US" altLang="zh-CN" dirty="0"/>
              <a:t>4G</a:t>
            </a:r>
            <a:r>
              <a:rPr lang="zh-CN" altLang="en-US" dirty="0"/>
              <a:t>为</a:t>
            </a:r>
            <a:r>
              <a:rPr lang="en-US" altLang="zh-CN" dirty="0"/>
              <a:t>30-70</a:t>
            </a:r>
            <a:r>
              <a:rPr lang="zh-CN" altLang="en-US" dirty="0"/>
              <a:t>毫秒。</a:t>
            </a:r>
            <a:endParaRPr lang="zh-CN" altLang="zh-CN" dirty="0"/>
          </a:p>
          <a:p>
            <a:endParaRPr lang="zh-CN" altLang="zh-CN" dirty="0"/>
          </a:p>
        </p:txBody>
      </p:sp>
    </p:spTree>
    <p:extLst>
      <p:ext uri="{BB962C8B-B14F-4D97-AF65-F5344CB8AC3E}">
        <p14:creationId xmlns:p14="http://schemas.microsoft.com/office/powerpoint/2010/main" val="2582962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B019C3-8A25-4C16-8053-14CCD3821D94}" type="slidenum">
              <a:rPr lang="en-US" altLang="zh-CN" sz="1300">
                <a:latin typeface="Times New Roman" panose="02020603050405020304" pitchFamily="18" charset="0"/>
              </a:rPr>
              <a:pPr/>
              <a:t>25</a:t>
            </a:fld>
            <a:endParaRPr lang="en-US" altLang="zh-CN" sz="1300">
              <a:latin typeface="Times New Roman" panose="02020603050405020304" pitchFamily="18" charset="0"/>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wave-guided</a:t>
            </a:r>
            <a:endParaRPr lang="zh-CN" altLang="zh-CN"/>
          </a:p>
        </p:txBody>
      </p:sp>
    </p:spTree>
    <p:extLst>
      <p:ext uri="{BB962C8B-B14F-4D97-AF65-F5344CB8AC3E}">
        <p14:creationId xmlns:p14="http://schemas.microsoft.com/office/powerpoint/2010/main" val="1625111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5D59D4-248C-4AAF-904D-7F06BE1C42DC}" type="slidenum">
              <a:rPr lang="en-US" altLang="zh-CN" sz="1300">
                <a:latin typeface="Times New Roman" panose="02020603050405020304" pitchFamily="18" charset="0"/>
              </a:rPr>
              <a:pPr/>
              <a:t>26</a:t>
            </a:fld>
            <a:endParaRPr lang="en-US" altLang="zh-CN" sz="1300">
              <a:latin typeface="Times New Roman" panose="02020603050405020304" pitchFamily="18" charset="0"/>
            </a:endParaRPr>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02793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AEAE84-7CFC-48B1-9AB5-B3E652167D11}" type="slidenum">
              <a:rPr lang="en-US" altLang="zh-CN" sz="1300">
                <a:latin typeface="Times New Roman" panose="02020603050405020304" pitchFamily="18" charset="0"/>
              </a:rPr>
              <a:pPr/>
              <a:t>27</a:t>
            </a:fld>
            <a:endParaRPr lang="en-US" altLang="zh-CN" sz="1300">
              <a:latin typeface="Times New Roman" panose="02020603050405020304" pitchFamily="18" charset="0"/>
            </a:endParaRP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691485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551C610-A8D8-44C1-B661-1896B83089A4}" type="slidenum">
              <a:rPr lang="en-US" altLang="zh-CN" sz="1300">
                <a:latin typeface="Times New Roman" panose="02020603050405020304" pitchFamily="18" charset="0"/>
              </a:rPr>
              <a:pPr algn="r"/>
              <a:t>28</a:t>
            </a:fld>
            <a:endParaRPr lang="en-US" altLang="zh-CN" sz="1300">
              <a:latin typeface="Times New Roman" panose="02020603050405020304" pitchFamily="18" charset="0"/>
            </a:endParaRP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71227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3E5D375-8CC7-46AD-9DB4-CABC589579CD}" type="slidenum">
              <a:rPr lang="en-US" altLang="zh-CN" sz="1300">
                <a:latin typeface="Times New Roman" panose="02020603050405020304" pitchFamily="18" charset="0"/>
              </a:rPr>
              <a:pPr/>
              <a:t>29</a:t>
            </a:fld>
            <a:endParaRPr lang="en-US" altLang="zh-CN" sz="1300">
              <a:latin typeface="Times New Roman" panose="02020603050405020304" pitchFamily="18"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36874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A0B830-1236-464A-84EF-3FF0B3CB0852}" type="slidenum">
              <a:rPr lang="en-US" altLang="zh-CN" sz="1300">
                <a:solidFill>
                  <a:srgbClr val="000000"/>
                </a:solidFill>
                <a:latin typeface="Times New Roman" panose="02020603050405020304" pitchFamily="18" charset="0"/>
              </a:rPr>
              <a:pPr/>
              <a:t>30</a:t>
            </a:fld>
            <a:endParaRPr lang="en-US" altLang="zh-CN" sz="1300">
              <a:solidFill>
                <a:srgbClr val="000000"/>
              </a:solidFill>
              <a:latin typeface="Times New Roman" panose="02020603050405020304" pitchFamily="18"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719242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7EF3877-8597-44DB-889D-9C4BD4ED3CAC}" type="slidenum">
              <a:rPr lang="en-US" altLang="zh-CN" sz="1300">
                <a:latin typeface="Times New Roman" panose="02020603050405020304" pitchFamily="18" charset="0"/>
              </a:rPr>
              <a:pPr/>
              <a:t>31</a:t>
            </a:fld>
            <a:endParaRPr lang="en-US" altLang="zh-CN" sz="1300">
              <a:latin typeface="Times New Roman" panose="02020603050405020304" pitchFamily="18" charset="0"/>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118462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3E3ED1-5B57-4430-B7B8-3FC16A9ACB5C}" type="slidenum">
              <a:rPr lang="en-US" altLang="zh-CN" sz="1300">
                <a:latin typeface="Times New Roman" panose="02020603050405020304" pitchFamily="18" charset="0"/>
              </a:rPr>
              <a:pPr/>
              <a:t>33</a:t>
            </a:fld>
            <a:endParaRPr lang="en-US" altLang="zh-CN" sz="1300">
              <a:latin typeface="Times New Roman" panose="02020603050405020304" pitchFamily="18" charset="0"/>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54639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6F1E901-8D51-449B-9879-2DA8D72EA0DF}" type="slidenum">
              <a:rPr lang="en-US" altLang="zh-CN" sz="1300">
                <a:latin typeface="Times New Roman" panose="02020603050405020304" pitchFamily="18" charset="0"/>
              </a:rPr>
              <a:pPr/>
              <a:t>34</a:t>
            </a:fld>
            <a:endParaRPr lang="en-US" altLang="zh-CN" sz="1300">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Two simple multiple access control techniques.</a:t>
            </a:r>
          </a:p>
          <a:p>
            <a:endParaRPr lang="en-US" altLang="zh-CN"/>
          </a:p>
          <a:p>
            <a:r>
              <a:rPr lang="en-US" altLang="zh-CN"/>
              <a:t>Each mobile</a:t>
            </a:r>
            <a:r>
              <a:rPr lang="ja-JP" altLang="en-US"/>
              <a:t>’</a:t>
            </a:r>
            <a:r>
              <a:rPr lang="en-US" altLang="ja-JP"/>
              <a:t>s share of the bandwidth is divided into portions for the uplink and the downlink. Also, possibly, out of band signaling.</a:t>
            </a:r>
          </a:p>
          <a:p>
            <a:endParaRPr lang="en-US" altLang="zh-CN"/>
          </a:p>
          <a:p>
            <a:r>
              <a:rPr lang="en-US" altLang="zh-CN"/>
              <a:t>As we will see, used in AMPS, GSM, IS-54/136</a:t>
            </a:r>
          </a:p>
        </p:txBody>
      </p:sp>
    </p:spTree>
    <p:extLst>
      <p:ext uri="{BB962C8B-B14F-4D97-AF65-F5344CB8AC3E}">
        <p14:creationId xmlns:p14="http://schemas.microsoft.com/office/powerpoint/2010/main" val="1014765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3</a:t>
            </a:fld>
            <a:r>
              <a:rPr lang="zh-CN" altLang="en-US"/>
              <a:t> 页</a:t>
            </a:r>
            <a:endParaRPr lang="zh-CN" altLang="en-US" dirty="0"/>
          </a:p>
        </p:txBody>
      </p:sp>
    </p:spTree>
    <p:extLst>
      <p:ext uri="{BB962C8B-B14F-4D97-AF65-F5344CB8AC3E}">
        <p14:creationId xmlns:p14="http://schemas.microsoft.com/office/powerpoint/2010/main" val="2255030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FD2A3CE-AFCF-4A37-BB30-CF124B447375}" type="slidenum">
              <a:rPr lang="en-US" altLang="zh-CN" sz="1300">
                <a:latin typeface="Times New Roman" panose="02020603050405020304" pitchFamily="18" charset="0"/>
              </a:rPr>
              <a:pPr/>
              <a:t>35</a:t>
            </a:fld>
            <a:endParaRPr lang="en-US" altLang="zh-CN" sz="1300">
              <a:latin typeface="Times New Roman" panose="02020603050405020304" pitchFamily="18"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337170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06D0CB3-C742-4C1D-BC49-1B7770C9398A}" type="slidenum">
              <a:rPr lang="en-US" altLang="zh-CN" sz="1300">
                <a:latin typeface="Times New Roman" panose="02020603050405020304" pitchFamily="18" charset="0"/>
              </a:rPr>
              <a:pPr/>
              <a:t>36</a:t>
            </a:fld>
            <a:endParaRPr lang="en-US" altLang="zh-CN" sz="1300">
              <a:latin typeface="Times New Roman" panose="02020603050405020304" pitchFamily="18"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34413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FA72B39-A3CA-4F2A-8A2B-32F8B9A167EA}" type="slidenum">
              <a:rPr lang="en-US" altLang="zh-CN" sz="1300">
                <a:latin typeface="Times New Roman" panose="02020603050405020304" pitchFamily="18" charset="0"/>
              </a:rPr>
              <a:pPr/>
              <a:t>37</a:t>
            </a:fld>
            <a:endParaRPr lang="en-US" altLang="zh-CN" sz="1300">
              <a:latin typeface="Times New Roman" panose="02020603050405020304" pitchFamily="18"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363330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99AA035-1464-4631-BC3D-8E03868BD359}" type="slidenum">
              <a:rPr lang="en-US" altLang="zh-CN" sz="1300">
                <a:latin typeface="Times New Roman" panose="02020603050405020304" pitchFamily="18" charset="0"/>
              </a:rPr>
              <a:pPr/>
              <a:t>38</a:t>
            </a:fld>
            <a:endParaRPr lang="en-US" altLang="zh-CN" sz="1300">
              <a:latin typeface="Times New Roman" panose="02020603050405020304" pitchFamily="18"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74854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CC450DB-F9B3-4A92-897C-B23C073AD626}" type="slidenum">
              <a:rPr lang="en-US" altLang="zh-CN" sz="1300">
                <a:latin typeface="Times New Roman" panose="02020603050405020304" pitchFamily="18" charset="0"/>
              </a:rPr>
              <a:pPr/>
              <a:t>39</a:t>
            </a:fld>
            <a:endParaRPr lang="en-US" altLang="zh-CN" sz="1300">
              <a:latin typeface="Times New Roman" panose="02020603050405020304" pitchFamily="18" charset="0"/>
            </a:endParaRP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87222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853791-4AEC-458C-A969-7D57DA3D66AE}" type="slidenum">
              <a:rPr lang="en-US" altLang="zh-CN" sz="1300">
                <a:latin typeface="Times New Roman" panose="02020603050405020304" pitchFamily="18" charset="0"/>
              </a:rPr>
              <a:pPr/>
              <a:t>40</a:t>
            </a:fld>
            <a:endParaRPr lang="en-US" altLang="zh-CN" sz="1300">
              <a:latin typeface="Times New Roman" panose="02020603050405020304" pitchFamily="18" charset="0"/>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30238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3A459E5-6A86-4866-B041-7A871A6758EA}" type="slidenum">
              <a:rPr lang="en-US" altLang="zh-CN" sz="1300">
                <a:latin typeface="Times New Roman" panose="02020603050405020304" pitchFamily="18" charset="0"/>
              </a:rPr>
              <a:pPr/>
              <a:t>41</a:t>
            </a:fld>
            <a:endParaRPr lang="en-US" altLang="zh-CN" sz="1300">
              <a:latin typeface="Times New Roman" panose="02020603050405020304" pitchFamily="18" charset="0"/>
            </a:endParaRPr>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12352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3B6FFB2-66FA-4F3B-A385-D50A6E38E5EA}" type="slidenum">
              <a:rPr lang="en-US" altLang="zh-CN" sz="1300">
                <a:latin typeface="Times New Roman" panose="02020603050405020304" pitchFamily="18" charset="0"/>
              </a:rPr>
              <a:pPr/>
              <a:t>42</a:t>
            </a:fld>
            <a:endParaRPr lang="en-US" altLang="zh-CN" sz="1300">
              <a:latin typeface="Times New Roman" panose="02020603050405020304" pitchFamily="18" charset="0"/>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56921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A6FF7E-3884-4DCE-9657-3C425FBB08C6}" type="slidenum">
              <a:rPr lang="en-US" altLang="zh-CN" sz="1300">
                <a:latin typeface="Times New Roman" panose="02020603050405020304" pitchFamily="18" charset="0"/>
              </a:rPr>
              <a:pPr/>
              <a:t>43</a:t>
            </a:fld>
            <a:endParaRPr lang="en-US" altLang="zh-CN" sz="1300">
              <a:latin typeface="Times New Roman" panose="02020603050405020304" pitchFamily="18" charset="0"/>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75540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1F86E88-F5B2-46FA-9366-0B0B61ACAD4C}" type="slidenum">
              <a:rPr lang="en-US" altLang="zh-CN" sz="1300">
                <a:latin typeface="Times New Roman" panose="02020603050405020304" pitchFamily="18" charset="0"/>
              </a:rPr>
              <a:pPr/>
              <a:t>44</a:t>
            </a:fld>
            <a:endParaRPr lang="en-US" altLang="zh-CN" sz="1300">
              <a:latin typeface="Times New Roman" panose="02020603050405020304" pitchFamily="18"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275773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29697"/>
          <p:cNvSpPr>
            <a:spLocks noGrp="1" noRot="1" noChangeAspect="1" noTextEdit="1"/>
          </p:cNvSpPr>
          <p:nvPr>
            <p:ph type="sldImg"/>
          </p:nvPr>
        </p:nvSpPr>
        <p:spPr/>
      </p:sp>
      <p:sp>
        <p:nvSpPr>
          <p:cNvPr id="29699" name="文本占位符 2969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4</a:t>
            </a:fld>
            <a:endParaRPr lang="en-US"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5C71B14-2038-4B4A-92FD-3135E3BE97D6}" type="slidenum">
              <a:rPr lang="en-US" altLang="zh-CN" sz="1300">
                <a:latin typeface="Times New Roman" panose="02020603050405020304" pitchFamily="18" charset="0"/>
              </a:rPr>
              <a:pPr/>
              <a:t>45</a:t>
            </a:fld>
            <a:endParaRPr lang="en-US" altLang="zh-CN" sz="1300">
              <a:latin typeface="Times New Roman" panose="02020603050405020304" pitchFamily="18"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7200504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7F7B0C9-01B9-474B-9835-695FEFC446B2}" type="slidenum">
              <a:rPr lang="en-US" altLang="zh-CN" sz="1300">
                <a:latin typeface="Times New Roman" panose="02020603050405020304" pitchFamily="18" charset="0"/>
              </a:rPr>
              <a:pPr/>
              <a:t>46</a:t>
            </a:fld>
            <a:endParaRPr lang="en-US" altLang="zh-CN" sz="1300">
              <a:latin typeface="Times New Roman" panose="02020603050405020304" pitchFamily="18"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Peering: </a:t>
            </a:r>
            <a:r>
              <a:rPr lang="zh-CN" altLang="en-US" dirty="0"/>
              <a:t>对等操作</a:t>
            </a:r>
            <a:endParaRPr lang="en-US" altLang="zh-CN" dirty="0"/>
          </a:p>
          <a:p>
            <a:r>
              <a:rPr lang="en-US" altLang="zh-CN" sz="1200" b="0" i="0" kern="1200" dirty="0">
                <a:solidFill>
                  <a:schemeClr val="tx1">
                    <a:lumMod val="75000"/>
                    <a:lumOff val="25000"/>
                  </a:schemeClr>
                </a:solidFill>
                <a:effectLst/>
                <a:latin typeface="+mn-lt"/>
                <a:ea typeface="+mn-ea"/>
                <a:cs typeface="+mn-cs"/>
              </a:rPr>
              <a:t>Transit:</a:t>
            </a:r>
            <a:r>
              <a:rPr lang="zh-CN" altLang="en-US" sz="1200" b="0" i="0" kern="1200" dirty="0">
                <a:solidFill>
                  <a:schemeClr val="tx1">
                    <a:lumMod val="75000"/>
                    <a:lumOff val="25000"/>
                  </a:schemeClr>
                </a:solidFill>
                <a:effectLst/>
                <a:latin typeface="+mn-lt"/>
                <a:ea typeface="+mn-ea"/>
                <a:cs typeface="+mn-cs"/>
              </a:rPr>
              <a:t> 不对等</a:t>
            </a:r>
            <a:endParaRPr lang="en-US" altLang="zh-CN" sz="1200" b="0" i="0" kern="1200" dirty="0">
              <a:solidFill>
                <a:schemeClr val="tx1">
                  <a:lumMod val="75000"/>
                  <a:lumOff val="25000"/>
                </a:schemeClr>
              </a:solidFill>
              <a:effectLst/>
              <a:latin typeface="+mn-lt"/>
              <a:ea typeface="+mn-ea"/>
              <a:cs typeface="+mn-cs"/>
            </a:endParaRPr>
          </a:p>
          <a:p>
            <a:r>
              <a:rPr lang="zh-CN" altLang="en-US" dirty="0"/>
              <a:t>上网搜索两者的差异</a:t>
            </a:r>
            <a:endParaRPr lang="en-US" altLang="zh-CN" dirty="0"/>
          </a:p>
          <a:p>
            <a:r>
              <a:rPr lang="zh-CN" altLang="en-US" dirty="0"/>
              <a:t>节点</a:t>
            </a:r>
            <a:r>
              <a:rPr lang="en-US" altLang="zh-CN" dirty="0"/>
              <a:t>(POP):</a:t>
            </a:r>
            <a:r>
              <a:rPr lang="zh-CN" altLang="en-US" dirty="0"/>
              <a:t> </a:t>
            </a:r>
            <a:r>
              <a:rPr lang="en-US" altLang="zh-CN" dirty="0"/>
              <a:t>A point-of-presence is a physical location where two or more types of communication devices can establish a connection</a:t>
            </a:r>
          </a:p>
          <a:p>
            <a:endParaRPr lang="en-US" altLang="zh-CN" dirty="0"/>
          </a:p>
          <a:p>
            <a:r>
              <a:rPr lang="en-US" altLang="zh-CN" dirty="0">
                <a:hlinkClick r:id="rId3"/>
              </a:rPr>
              <a:t>http://www.cnpaf.net/Class/p/200510/8396.html</a:t>
            </a:r>
            <a:r>
              <a:rPr lang="en-US" altLang="zh-CN" dirty="0"/>
              <a:t>: </a:t>
            </a:r>
            <a:r>
              <a:rPr lang="zh-CN" altLang="en-US" sz="1200" b="0" i="0" kern="1200" dirty="0">
                <a:solidFill>
                  <a:schemeClr val="tx1">
                    <a:lumMod val="75000"/>
                    <a:lumOff val="25000"/>
                  </a:schemeClr>
                </a:solidFill>
                <a:effectLst/>
                <a:latin typeface="+mn-lt"/>
                <a:ea typeface="+mn-ea"/>
                <a:cs typeface="+mn-cs"/>
              </a:rPr>
              <a:t>在因特网上，一个节点（</a:t>
            </a:r>
            <a:r>
              <a:rPr lang="en-US" altLang="zh-CN" sz="1200" b="0" i="0" kern="1200" dirty="0">
                <a:solidFill>
                  <a:schemeClr val="tx1">
                    <a:lumMod val="75000"/>
                    <a:lumOff val="25000"/>
                  </a:schemeClr>
                </a:solidFill>
                <a:effectLst/>
                <a:latin typeface="+mn-lt"/>
                <a:ea typeface="+mn-ea"/>
                <a:cs typeface="+mn-cs"/>
              </a:rPr>
              <a:t>POP</a:t>
            </a:r>
            <a:r>
              <a:rPr lang="zh-CN" altLang="en-US" sz="1200" b="0" i="0" kern="1200" dirty="0">
                <a:solidFill>
                  <a:schemeClr val="tx1">
                    <a:lumMod val="75000"/>
                    <a:lumOff val="25000"/>
                  </a:schemeClr>
                </a:solidFill>
                <a:effectLst/>
                <a:latin typeface="+mn-lt"/>
                <a:ea typeface="+mn-ea"/>
                <a:cs typeface="+mn-cs"/>
              </a:rPr>
              <a:t>）是一个从一个位置到因特网的其它部分的进入点。一个节点必然地有一个独特的因特网（</a:t>
            </a:r>
            <a:r>
              <a:rPr lang="en-US" altLang="zh-CN" sz="1200" b="0" i="0" kern="1200" dirty="0">
                <a:solidFill>
                  <a:schemeClr val="tx1">
                    <a:lumMod val="75000"/>
                    <a:lumOff val="25000"/>
                  </a:schemeClr>
                </a:solidFill>
                <a:effectLst/>
                <a:latin typeface="+mn-lt"/>
                <a:ea typeface="+mn-ea"/>
                <a:cs typeface="+mn-cs"/>
              </a:rPr>
              <a:t>IP</a:t>
            </a:r>
            <a:r>
              <a:rPr lang="zh-CN" altLang="en-US" sz="1200" b="0" i="0" kern="1200" dirty="0">
                <a:solidFill>
                  <a:schemeClr val="tx1">
                    <a:lumMod val="75000"/>
                    <a:lumOff val="25000"/>
                  </a:schemeClr>
                </a:solidFill>
                <a:effectLst/>
                <a:latin typeface="+mn-lt"/>
                <a:ea typeface="+mn-ea"/>
                <a:cs typeface="+mn-cs"/>
              </a:rPr>
              <a:t>）位址。因特网服务提供者或在线服务供应者（比如美国在线公司）有在因特网上一个或多个节点。因特网服务提供者或在线服务供应者拥有的节点的数量有时被用来衡量这些公司的规模和成长速率。　　一个节点可能实际上属于通讯公司所有，因特网服务提供者可以租借其空间来提供服务。一个节点通常包含路由器，数字</a:t>
            </a:r>
            <a:r>
              <a:rPr lang="en-US" altLang="zh-CN" sz="1200" b="0" i="0" kern="1200" dirty="0">
                <a:solidFill>
                  <a:schemeClr val="tx1">
                    <a:lumMod val="75000"/>
                    <a:lumOff val="25000"/>
                  </a:schemeClr>
                </a:solidFill>
                <a:effectLst/>
                <a:latin typeface="+mn-lt"/>
                <a:ea typeface="+mn-ea"/>
                <a:cs typeface="+mn-cs"/>
              </a:rPr>
              <a:t>/</a:t>
            </a:r>
            <a:r>
              <a:rPr lang="zh-CN" altLang="en-US" sz="1200" b="0" i="0" kern="1200" dirty="0">
                <a:solidFill>
                  <a:schemeClr val="tx1">
                    <a:lumMod val="75000"/>
                    <a:lumOff val="25000"/>
                  </a:schemeClr>
                </a:solidFill>
                <a:effectLst/>
                <a:latin typeface="+mn-lt"/>
                <a:ea typeface="+mn-ea"/>
                <a:cs typeface="+mn-cs"/>
              </a:rPr>
              <a:t>模拟信号转换器，服务器，经常还有架框继电器或非同步传输模式开关。</a:t>
            </a:r>
            <a:endParaRPr lang="zh-CN" altLang="zh-CN" dirty="0"/>
          </a:p>
          <a:p>
            <a:r>
              <a:rPr lang="en-US" altLang="zh-CN" dirty="0"/>
              <a:t>Multi-home: </a:t>
            </a:r>
            <a:r>
              <a:rPr lang="zh-CN" altLang="en-US" dirty="0"/>
              <a:t>多宿</a:t>
            </a:r>
            <a:endParaRPr lang="zh-CN" altLang="zh-CN" dirty="0"/>
          </a:p>
        </p:txBody>
      </p:sp>
    </p:spTree>
    <p:extLst>
      <p:ext uri="{BB962C8B-B14F-4D97-AF65-F5344CB8AC3E}">
        <p14:creationId xmlns:p14="http://schemas.microsoft.com/office/powerpoint/2010/main" val="34676794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9F5640EF-55AC-4ED2-B32B-CF91749DBFF7}" type="slidenum">
              <a:rPr lang="en-US" altLang="zh-CN" sz="1300">
                <a:latin typeface="Times New Roman" panose="02020603050405020304" pitchFamily="18" charset="0"/>
              </a:rPr>
              <a:pPr algn="r"/>
              <a:t>48</a:t>
            </a:fld>
            <a:endParaRPr lang="en-US" altLang="zh-CN" sz="1300">
              <a:latin typeface="Times New Roman" panose="02020603050405020304" pitchFamily="18" charset="0"/>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754102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3ACE7F-159D-4071-B6AF-EF3187306990}" type="slidenum">
              <a:rPr lang="en-US" altLang="zh-CN" sz="1300">
                <a:solidFill>
                  <a:srgbClr val="000000"/>
                </a:solidFill>
                <a:latin typeface="Times New Roman" panose="02020603050405020304" pitchFamily="18" charset="0"/>
              </a:rPr>
              <a:pPr/>
              <a:t>49</a:t>
            </a:fld>
            <a:endParaRPr lang="en-US" altLang="zh-CN" sz="1300">
              <a:solidFill>
                <a:srgbClr val="000000"/>
              </a:solidFill>
              <a:latin typeface="Times New Roman" panose="02020603050405020304" pitchFamily="18" charset="0"/>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086074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C04EC0E-7BE3-497F-A5BE-039A34F6189D}" type="slidenum">
              <a:rPr lang="en-US" altLang="zh-CN" sz="1300">
                <a:solidFill>
                  <a:srgbClr val="000000"/>
                </a:solidFill>
                <a:latin typeface="Times New Roman" panose="02020603050405020304" pitchFamily="18" charset="0"/>
              </a:rPr>
              <a:pPr/>
              <a:t>50</a:t>
            </a:fld>
            <a:endParaRPr lang="en-US" altLang="zh-CN" sz="1300">
              <a:solidFill>
                <a:srgbClr val="000000"/>
              </a:solidFill>
              <a:latin typeface="Times New Roman" panose="02020603050405020304" pitchFamily="18"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510131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A158578A-8F20-4FF4-A174-590502E2F570}" type="slidenum">
              <a:rPr lang="en-US" altLang="zh-CN" sz="1300">
                <a:solidFill>
                  <a:srgbClr val="000000"/>
                </a:solidFill>
                <a:latin typeface="Times New Roman" panose="02020603050405020304" pitchFamily="18" charset="0"/>
              </a:rPr>
              <a:pPr algn="r"/>
              <a:t>51</a:t>
            </a:fld>
            <a:endParaRPr lang="en-US" altLang="zh-CN" sz="1300">
              <a:solidFill>
                <a:srgbClr val="000000"/>
              </a:solidFill>
              <a:latin typeface="Times New Roman" panose="02020603050405020304" pitchFamily="18"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4276026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D4034D6-CACC-4B9F-82AC-7BDF0F17D340}" type="slidenum">
              <a:rPr lang="en-US" altLang="zh-CN" sz="1300">
                <a:latin typeface="Times New Roman" panose="02020603050405020304" pitchFamily="18" charset="0"/>
              </a:rPr>
              <a:pPr/>
              <a:t>52</a:t>
            </a:fld>
            <a:endParaRPr lang="en-US" altLang="zh-CN" sz="1300">
              <a:latin typeface="Times New Roman" panose="02020603050405020304" pitchFamily="18"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94014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03DD7A3-2D3D-4CB7-8B76-E938CFBDEDBD}" type="slidenum">
              <a:rPr lang="en-US" altLang="zh-CN" sz="1300">
                <a:latin typeface="Times New Roman" panose="02020603050405020304" pitchFamily="18" charset="0"/>
              </a:rPr>
              <a:pPr/>
              <a:t>53</a:t>
            </a:fld>
            <a:endParaRPr lang="en-US" altLang="zh-CN" sz="1300">
              <a:latin typeface="Times New Roman" panose="02020603050405020304" pitchFamily="18"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17590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CD4732-BCA8-49F9-8181-CC26BA0F7BAB}" type="slidenum">
              <a:rPr lang="en-US" altLang="zh-CN" sz="1300">
                <a:latin typeface="Times New Roman" panose="02020603050405020304" pitchFamily="18" charset="0"/>
              </a:rPr>
              <a:pPr/>
              <a:t>54</a:t>
            </a:fld>
            <a:endParaRPr lang="en-US" altLang="zh-CN" sz="1300">
              <a:latin typeface="Times New Roman" panose="02020603050405020304" pitchFamily="18" charset="0"/>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864924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81AD779-C3DC-498C-9715-E6FE38E94ADE}" type="slidenum">
              <a:rPr lang="en-US" altLang="zh-CN" sz="1300">
                <a:latin typeface="Times New Roman" panose="02020603050405020304" pitchFamily="18" charset="0"/>
              </a:rPr>
              <a:pPr/>
              <a:t>55</a:t>
            </a:fld>
            <a:endParaRPr lang="en-US" altLang="zh-CN" sz="1300">
              <a:latin typeface="Times New Roman" panose="02020603050405020304" pitchFamily="18" charset="0"/>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ICMP</a:t>
            </a:r>
          </a:p>
          <a:p>
            <a:pPr marL="171450" indent="-171450"/>
            <a:r>
              <a:rPr lang="en-US" altLang="zh-CN" dirty="0"/>
              <a:t>Traceroute</a:t>
            </a:r>
            <a:r>
              <a:rPr lang="zh-CN" altLang="en-US" dirty="0"/>
              <a:t>的用法为</a:t>
            </a:r>
            <a:r>
              <a:rPr lang="en-US" altLang="zh-CN" dirty="0"/>
              <a:t>: Traceroute [options] &lt;IP-address or domain-name&gt; [data size]</a:t>
            </a:r>
          </a:p>
          <a:p>
            <a:pPr marL="0" indent="0">
              <a:buNone/>
            </a:pPr>
            <a:r>
              <a:rPr lang="en-US" altLang="zh-CN" dirty="0"/>
              <a:t>[options]</a:t>
            </a:r>
            <a:r>
              <a:rPr lang="zh-CN" altLang="en-US" dirty="0"/>
              <a:t>的内容有</a:t>
            </a:r>
            <a:r>
              <a:rPr lang="en-US" altLang="zh-CN" dirty="0"/>
              <a:t>:</a:t>
            </a:r>
          </a:p>
          <a:p>
            <a:pPr marL="0" indent="0">
              <a:buNone/>
            </a:pPr>
            <a:r>
              <a:rPr lang="en-US" altLang="zh-CN" dirty="0"/>
              <a:t>[-n]:</a:t>
            </a:r>
            <a:r>
              <a:rPr lang="zh-CN" altLang="en-US" dirty="0"/>
              <a:t>显示的地址是用数字表示而不是符号</a:t>
            </a:r>
          </a:p>
          <a:p>
            <a:pPr marL="0" indent="0">
              <a:buNone/>
            </a:pPr>
            <a:r>
              <a:rPr lang="en-US" altLang="zh-CN" dirty="0"/>
              <a:t>[-v]:</a:t>
            </a:r>
            <a:r>
              <a:rPr lang="zh-CN" altLang="en-US" dirty="0"/>
              <a:t>长输出</a:t>
            </a:r>
          </a:p>
          <a:p>
            <a:pPr marL="0" indent="0">
              <a:buNone/>
            </a:pPr>
            <a:r>
              <a:rPr lang="en-US" altLang="zh-CN" dirty="0"/>
              <a:t>[-p]:UDP</a:t>
            </a:r>
            <a:r>
              <a:rPr lang="zh-CN" altLang="en-US" dirty="0"/>
              <a:t>端口设置</a:t>
            </a:r>
            <a:r>
              <a:rPr lang="en-US" altLang="zh-CN" dirty="0"/>
              <a:t>(</a:t>
            </a:r>
            <a:r>
              <a:rPr lang="zh-CN" altLang="en-US" dirty="0"/>
              <a:t>缺省为</a:t>
            </a:r>
            <a:r>
              <a:rPr lang="en-US" altLang="zh-CN" dirty="0"/>
              <a:t>33434)</a:t>
            </a:r>
          </a:p>
          <a:p>
            <a:pPr marL="0" indent="0">
              <a:buNone/>
            </a:pPr>
            <a:r>
              <a:rPr lang="en-US" altLang="zh-CN" dirty="0"/>
              <a:t>[-q]:</a:t>
            </a:r>
            <a:r>
              <a:rPr lang="zh-CN" altLang="en-US" dirty="0"/>
              <a:t>设置</a:t>
            </a:r>
            <a:r>
              <a:rPr lang="en-US" altLang="zh-CN" dirty="0"/>
              <a:t>TTL</a:t>
            </a:r>
            <a:r>
              <a:rPr lang="zh-CN" altLang="en-US" dirty="0"/>
              <a:t>测试数目</a:t>
            </a:r>
            <a:r>
              <a:rPr lang="en-US" altLang="zh-CN" dirty="0"/>
              <a:t>(</a:t>
            </a:r>
            <a:r>
              <a:rPr lang="zh-CN" altLang="en-US" dirty="0"/>
              <a:t>缺省为</a:t>
            </a:r>
            <a:r>
              <a:rPr lang="en-US" altLang="zh-CN" dirty="0"/>
              <a:t>3)</a:t>
            </a:r>
          </a:p>
          <a:p>
            <a:pPr marL="0" indent="0">
              <a:buNone/>
            </a:pPr>
            <a:r>
              <a:rPr lang="en-US" altLang="zh-CN" dirty="0"/>
              <a:t>[-t]:</a:t>
            </a:r>
            <a:r>
              <a:rPr lang="zh-CN" altLang="en-US" dirty="0"/>
              <a:t>设置测包的服务类型</a:t>
            </a:r>
          </a:p>
          <a:p>
            <a:pPr marL="0" indent="0">
              <a:buNone/>
            </a:pPr>
            <a:r>
              <a:rPr lang="en-US" altLang="zh-CN" dirty="0"/>
              <a:t>[data size]:</a:t>
            </a:r>
            <a:r>
              <a:rPr lang="zh-CN" altLang="en-US" dirty="0"/>
              <a:t>每次测试包的数据字节长度</a:t>
            </a:r>
            <a:r>
              <a:rPr lang="en-US" altLang="zh-CN" dirty="0"/>
              <a:t>(</a:t>
            </a:r>
            <a:r>
              <a:rPr lang="zh-CN" altLang="en-US" dirty="0"/>
              <a:t>缺省为</a:t>
            </a:r>
            <a:r>
              <a:rPr lang="en-US" altLang="zh-CN" dirty="0"/>
              <a:t>38)</a:t>
            </a:r>
          </a:p>
          <a:p>
            <a:pPr marL="0" indent="0">
              <a:buNone/>
            </a:pPr>
            <a:endParaRPr lang="zh-CN" altLang="zh-CN" dirty="0"/>
          </a:p>
        </p:txBody>
      </p:sp>
    </p:spTree>
    <p:extLst>
      <p:ext uri="{BB962C8B-B14F-4D97-AF65-F5344CB8AC3E}">
        <p14:creationId xmlns:p14="http://schemas.microsoft.com/office/powerpoint/2010/main" val="2564410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5</a:t>
            </a:fld>
            <a:r>
              <a:rPr lang="zh-CN" altLang="en-US"/>
              <a:t> 页</a:t>
            </a:r>
            <a:endParaRPr lang="zh-CN" altLang="en-US" dirty="0"/>
          </a:p>
        </p:txBody>
      </p:sp>
    </p:spTree>
    <p:extLst>
      <p:ext uri="{BB962C8B-B14F-4D97-AF65-F5344CB8AC3E}">
        <p14:creationId xmlns:p14="http://schemas.microsoft.com/office/powerpoint/2010/main" val="4268303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56</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22816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57</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34483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E0A21AC-9A27-4865-875D-35E4217C4695}" type="slidenum">
              <a:rPr lang="en-US" altLang="zh-CN" sz="1300">
                <a:latin typeface="Times New Roman" panose="02020603050405020304" pitchFamily="18" charset="0"/>
              </a:rPr>
              <a:pPr/>
              <a:t>58</a:t>
            </a:fld>
            <a:endParaRPr lang="en-US" altLang="zh-CN" sz="1300">
              <a:latin typeface="Times New Roman" panose="02020603050405020304" pitchFamily="18" charset="0"/>
            </a:endParaRPr>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7404709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1BD74A87-69EE-4CB5-816C-78B0EB976DF5}" type="slidenum">
              <a:rPr lang="en-US" altLang="zh-CN" sz="1300">
                <a:latin typeface="Times New Roman" panose="02020603050405020304" pitchFamily="18" charset="0"/>
              </a:rPr>
              <a:pPr algn="r"/>
              <a:t>62</a:t>
            </a:fld>
            <a:endParaRPr lang="en-US" altLang="zh-CN" sz="1300">
              <a:latin typeface="Times New Roman" panose="02020603050405020304" pitchFamily="18" charset="0"/>
            </a:endParaRP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2285679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D966BD7-CB0B-4CC4-A8AE-FE486DFFED7F}" type="slidenum">
              <a:rPr lang="en-US" altLang="zh-CN" sz="1300">
                <a:latin typeface="Times New Roman" panose="02020603050405020304" pitchFamily="18" charset="0"/>
              </a:rPr>
              <a:pPr/>
              <a:t>63</a:t>
            </a:fld>
            <a:endParaRPr lang="en-US" altLang="zh-CN" sz="1300">
              <a:latin typeface="Times New Roman" panose="02020603050405020304" pitchFamily="18" charset="0"/>
            </a:endParaRPr>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08204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EEB145-8858-4054-B9FE-3B469368E13D}" type="slidenum">
              <a:rPr lang="en-US" altLang="zh-CN" sz="1300">
                <a:latin typeface="Times New Roman" panose="02020603050405020304" pitchFamily="18" charset="0"/>
              </a:rPr>
              <a:pPr/>
              <a:t>64</a:t>
            </a:fld>
            <a:endParaRPr lang="en-US" altLang="zh-CN" sz="1300">
              <a:latin typeface="Times New Roman" panose="02020603050405020304" pitchFamily="18" charset="0"/>
            </a:endParaRPr>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284880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7844480-0767-4F2C-8D58-5EA44D43AF7A}" type="slidenum">
              <a:rPr lang="en-US" altLang="zh-CN" sz="1300">
                <a:latin typeface="Times New Roman" panose="02020603050405020304" pitchFamily="18" charset="0"/>
              </a:rPr>
              <a:pPr/>
              <a:t>65</a:t>
            </a:fld>
            <a:endParaRPr lang="en-US" altLang="zh-CN" sz="1300">
              <a:latin typeface="Times New Roman" panose="02020603050405020304" pitchFamily="18" charset="0"/>
            </a:endParaRP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366099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210ED3C-BA45-4C6E-9254-80381B7AF0C2}" type="slidenum">
              <a:rPr lang="en-US" altLang="zh-CN" sz="1300">
                <a:latin typeface="Times New Roman" panose="02020603050405020304" pitchFamily="18" charset="0"/>
              </a:rPr>
              <a:pPr/>
              <a:t>66</a:t>
            </a:fld>
            <a:endParaRPr lang="en-US" altLang="zh-CN" sz="1300">
              <a:latin typeface="Times New Roman" panose="02020603050405020304" pitchFamily="18" charset="0"/>
            </a:endParaRPr>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4081228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5BF24A-A6FF-448A-992A-535E16B05033}" type="slidenum">
              <a:rPr lang="en-US" altLang="zh-CN" sz="1300">
                <a:latin typeface="Times New Roman" panose="02020603050405020304" pitchFamily="18" charset="0"/>
              </a:rPr>
              <a:pPr/>
              <a:t>67</a:t>
            </a:fld>
            <a:endParaRPr lang="en-US" altLang="zh-CN" sz="1300">
              <a:latin typeface="Times New Roman" panose="02020603050405020304" pitchFamily="18" charset="0"/>
            </a:endParaRPr>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071617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1F008B2-3006-49C5-925D-E73B1D56B7A0}" type="slidenum">
              <a:rPr lang="en-US" altLang="zh-CN" sz="1300">
                <a:latin typeface="Times New Roman" panose="02020603050405020304" pitchFamily="18" charset="0"/>
              </a:rPr>
              <a:pPr/>
              <a:t>68</a:t>
            </a:fld>
            <a:endParaRPr lang="en-US" altLang="zh-CN" sz="1300">
              <a:latin typeface="Times New Roman" panose="02020603050405020304" pitchFamily="18" charset="0"/>
            </a:endParaRPr>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57502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30721"/>
          <p:cNvSpPr>
            <a:spLocks noGrp="1" noRot="1" noChangeAspect="1" noTextEdit="1"/>
          </p:cNvSpPr>
          <p:nvPr>
            <p:ph type="sldImg"/>
          </p:nvPr>
        </p:nvSpPr>
        <p:spPr/>
      </p:sp>
      <p:sp>
        <p:nvSpPr>
          <p:cNvPr id="30723" name="文本占位符 307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6</a:t>
            </a:fld>
            <a:endParaRPr lang="en-US" sz="1200"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0D4DFDD-C534-4F82-940E-A3029A806A2D}" type="slidenum">
              <a:rPr lang="en-US" altLang="zh-CN" sz="1300">
                <a:latin typeface="Times New Roman" panose="02020603050405020304" pitchFamily="18" charset="0"/>
              </a:rPr>
              <a:pPr/>
              <a:t>69</a:t>
            </a:fld>
            <a:endParaRPr lang="en-US" altLang="zh-CN" sz="1300">
              <a:latin typeface="Times New Roman" panose="02020603050405020304" pitchFamily="18" charset="0"/>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061028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FB82871A-EE76-4587-AA34-668DA30B53B4}" type="slidenum">
              <a:rPr lang="en-US" altLang="zh-CN" sz="1300">
                <a:latin typeface="Times New Roman" panose="02020603050405020304" pitchFamily="18" charset="0"/>
              </a:rPr>
              <a:pPr algn="r"/>
              <a:t>70</a:t>
            </a:fld>
            <a:endParaRPr lang="en-US" altLang="zh-CN" sz="1300">
              <a:latin typeface="Times New Roman" panose="02020603050405020304" pitchFamily="18" charset="0"/>
            </a:endParaRPr>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886473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sz="1200" b="0" i="0" kern="1200" dirty="0">
                <a:solidFill>
                  <a:schemeClr val="tx1">
                    <a:lumMod val="75000"/>
                    <a:lumOff val="25000"/>
                  </a:schemeClr>
                </a:solidFill>
                <a:effectLst/>
                <a:latin typeface="+mn-lt"/>
                <a:ea typeface="+mn-ea"/>
                <a:cs typeface="+mn-cs"/>
              </a:rPr>
              <a:t>promiscuous mode</a:t>
            </a:r>
            <a:r>
              <a:rPr lang="zh-CN" altLang="en-US" sz="1200" b="0" i="0" kern="1200">
                <a:solidFill>
                  <a:schemeClr val="tx1">
                    <a:lumMod val="75000"/>
                    <a:lumOff val="25000"/>
                  </a:schemeClr>
                </a:solidFill>
                <a:effectLst/>
                <a:latin typeface="+mn-lt"/>
                <a:ea typeface="+mn-ea"/>
                <a:cs typeface="+mn-cs"/>
              </a:rPr>
              <a:t>：混杂模式</a:t>
            </a:r>
            <a:endParaRPr lang="zh-CN" altLang="en-US"/>
          </a:p>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74</a:t>
            </a:fld>
            <a:r>
              <a:rPr lang="zh-CN" altLang="en-US"/>
              <a:t> 页</a:t>
            </a:r>
            <a:endParaRPr lang="zh-CN" altLang="en-US" dirty="0"/>
          </a:p>
        </p:txBody>
      </p:sp>
    </p:spTree>
    <p:extLst>
      <p:ext uri="{BB962C8B-B14F-4D97-AF65-F5344CB8AC3E}">
        <p14:creationId xmlns:p14="http://schemas.microsoft.com/office/powerpoint/2010/main" val="4290637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5A125192-709D-49E5-AA05-2B6A130C5957}" type="slidenum">
              <a:rPr lang="en-US" altLang="zh-CN" sz="1300">
                <a:latin typeface="Times New Roman" panose="02020603050405020304" pitchFamily="18" charset="0"/>
              </a:rPr>
              <a:pPr algn="r"/>
              <a:t>76</a:t>
            </a:fld>
            <a:endParaRPr lang="en-US" altLang="zh-CN" sz="1300">
              <a:latin typeface="Times New Roman" panose="02020603050405020304" pitchFamily="18" charset="0"/>
            </a:endParaRPr>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1032717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6599F8-9EE9-4462-94B4-7064E87771DC}" type="slidenum">
              <a:rPr lang="en-US" altLang="zh-CN" sz="1300">
                <a:latin typeface="Times New Roman" panose="02020603050405020304" pitchFamily="18" charset="0"/>
              </a:rPr>
              <a:pPr/>
              <a:t>77</a:t>
            </a:fld>
            <a:endParaRPr lang="en-US" altLang="zh-CN" sz="1300">
              <a:latin typeface="Times New Roman" panose="02020603050405020304" pitchFamily="18" charset="0"/>
            </a:endParaRPr>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08835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BEA7C3-A791-491A-95C6-D5EBC72F8D1B}" type="slidenum">
              <a:rPr lang="en-US" altLang="zh-CN" sz="1300">
                <a:latin typeface="Times New Roman" panose="02020603050405020304" pitchFamily="18" charset="0"/>
              </a:rPr>
              <a:pPr/>
              <a:t>78</a:t>
            </a:fld>
            <a:endParaRPr lang="en-US" altLang="zh-CN" sz="1300">
              <a:latin typeface="Times New Roman" panose="02020603050405020304" pitchFamily="18" charset="0"/>
            </a:endParaRPr>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50704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A2C281B-47BA-4810-87F0-1D3BCA375101}" type="slidenum">
              <a:rPr lang="en-US" altLang="zh-CN" sz="1300">
                <a:latin typeface="Times New Roman" panose="02020603050405020304" pitchFamily="18" charset="0"/>
              </a:rPr>
              <a:pPr/>
              <a:t>79</a:t>
            </a:fld>
            <a:endParaRPr lang="en-US" altLang="zh-CN" sz="1300">
              <a:latin typeface="Times New Roman" panose="02020603050405020304" pitchFamily="18" charset="0"/>
            </a:endParaRPr>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328866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D7A2F0A-AB41-47AE-BA8A-567349F88D27}" type="slidenum">
              <a:rPr lang="en-US" altLang="zh-CN" sz="1300">
                <a:latin typeface="Times New Roman" panose="02020603050405020304" pitchFamily="18" charset="0"/>
              </a:rPr>
              <a:pPr/>
              <a:t>80</a:t>
            </a:fld>
            <a:endParaRPr lang="en-US" altLang="zh-CN" sz="1300">
              <a:latin typeface="Times New Roman" panose="02020603050405020304" pitchFamily="18" charset="0"/>
            </a:endParaRPr>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535161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B8F9209-5A17-4130-A441-8581755FDE28}" type="slidenum">
              <a:rPr lang="en-US" altLang="zh-CN" sz="1300">
                <a:latin typeface="Times New Roman" panose="02020603050405020304" pitchFamily="18" charset="0"/>
              </a:rPr>
              <a:pPr/>
              <a:t>81</a:t>
            </a:fld>
            <a:endParaRPr lang="en-US" altLang="zh-CN" sz="1300">
              <a:latin typeface="Times New Roman" panose="02020603050405020304" pitchFamily="18" charset="0"/>
            </a:endParaRPr>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384862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5BFA84-D5F6-4559-B007-A03CBFB71C9E}" type="slidenum">
              <a:rPr lang="en-US" altLang="zh-CN" sz="1300">
                <a:latin typeface="Times New Roman" panose="02020603050405020304" pitchFamily="18" charset="0"/>
              </a:rPr>
              <a:pPr/>
              <a:t>82</a:t>
            </a:fld>
            <a:endParaRPr lang="en-US" altLang="zh-CN" sz="1300">
              <a:latin typeface="Times New Roman" panose="02020603050405020304" pitchFamily="18" charset="0"/>
            </a:endParaRPr>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2239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8EB7BB8-49B2-4DAD-B1E9-3AC217F7EF6A}" type="slidenum">
              <a:rPr lang="en-US" altLang="zh-CN" sz="1300"/>
              <a:pPr/>
              <a:t>7</a:t>
            </a:fld>
            <a:endParaRPr lang="en-US" altLang="zh-CN" sz="13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endParaRPr kumimoji="0" lang="zh-CN" altLang="en-US" dirty="0">
              <a:ea typeface="宋体" panose="02010600030101010101" pitchFamily="2" charset="-122"/>
            </a:endParaRPr>
          </a:p>
        </p:txBody>
      </p:sp>
    </p:spTree>
    <p:extLst>
      <p:ext uri="{BB962C8B-B14F-4D97-AF65-F5344CB8AC3E}">
        <p14:creationId xmlns:p14="http://schemas.microsoft.com/office/powerpoint/2010/main" val="29558803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p:cNvSpPr>
          <p:nvPr>
            <p:ph type="sldImg"/>
          </p:nvPr>
        </p:nvSpPr>
        <p:spPr>
          <a:ln/>
        </p:spPr>
      </p:sp>
      <p:sp>
        <p:nvSpPr>
          <p:cNvPr id="155650"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5651"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D72366A-70EA-43D2-B2A5-8133D5AB8B99}" type="slidenum">
              <a:rPr lang="en-US" altLang="zh-CN" sz="1300">
                <a:latin typeface="Times New Roman" panose="02020603050405020304" pitchFamily="18" charset="0"/>
              </a:rPr>
              <a:pPr/>
              <a:t>83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976424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p:cNvSpPr>
          <p:nvPr>
            <p:ph type="sldImg"/>
          </p:nvPr>
        </p:nvSpPr>
        <p:spPr>
          <a:ln/>
        </p:spPr>
      </p:sp>
      <p:sp>
        <p:nvSpPr>
          <p:cNvPr id="157698"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7699"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1BA167A-D141-4595-9313-5C84615FFE19}" type="slidenum">
              <a:rPr lang="en-US" altLang="zh-CN" sz="1300">
                <a:latin typeface="Times New Roman" panose="02020603050405020304" pitchFamily="18" charset="0"/>
              </a:rPr>
              <a:pPr/>
              <a:t>84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607697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5DE3501-DDB2-45B1-8383-B6806526F4BB}" type="slidenum">
              <a:rPr lang="en-US" altLang="zh-CN" sz="1300"/>
              <a:pPr/>
              <a:t>8</a:t>
            </a:fld>
            <a:endParaRPr lang="en-US" altLang="zh-CN" sz="13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kumimoji="0" lang="zh-CN" altLang="en-US">
              <a:ea typeface="宋体" panose="02010600030101010101" pitchFamily="2" charset="-122"/>
            </a:endParaRPr>
          </a:p>
        </p:txBody>
      </p:sp>
    </p:spTree>
    <p:extLst>
      <p:ext uri="{BB962C8B-B14F-4D97-AF65-F5344CB8AC3E}">
        <p14:creationId xmlns:p14="http://schemas.microsoft.com/office/powerpoint/2010/main" val="265839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9</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480785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639616" y="836712"/>
            <a:ext cx="9468544" cy="2387600"/>
          </a:xfrm>
        </p:spPr>
        <p:txBody>
          <a:bodyPr anchor="b">
            <a:normAutofit/>
          </a:bodyPr>
          <a:lstStyle>
            <a:lvl1pPr algn="ctr">
              <a:defRPr sz="4800"/>
            </a:lvl1pPr>
          </a:lstStyle>
          <a:p>
            <a:r>
              <a:rPr lang="zh-CN" altLang="en-US"/>
              <a:t>单击此处编辑母版标题样式</a:t>
            </a:r>
          </a:p>
        </p:txBody>
      </p:sp>
      <p:sp>
        <p:nvSpPr>
          <p:cNvPr id="3" name="副标题 2"/>
          <p:cNvSpPr>
            <a:spLocks noGrp="1"/>
          </p:cNvSpPr>
          <p:nvPr>
            <p:ph type="subTitle" idx="1"/>
          </p:nvPr>
        </p:nvSpPr>
        <p:spPr>
          <a:xfrm>
            <a:off x="2972975" y="3573016"/>
            <a:ext cx="9144000" cy="1655762"/>
          </a:xfrm>
          <a:prstGeom prst="rect">
            <a:avLst/>
          </a:prstGeom>
        </p:spPr>
        <p:txBody>
          <a:bodyPr/>
          <a:lstStyle>
            <a:lvl1pPr marL="0" indent="0" algn="ctr">
              <a:buNone/>
              <a:defRPr sz="3600">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2339476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527050" y="1125538"/>
            <a:ext cx="11137900"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686967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SINGLE">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1" y="1125538"/>
            <a:ext cx="12191999"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69406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855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endParaRPr lang="en-US" dirty="0">
              <a:latin typeface="Arial" panose="020B0604020202020204" pitchFamily="34" charset="0"/>
            </a:endParaRPr>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96763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with bottom bar">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lvl="0"/>
            <a:endParaRPr lang="en-US"/>
          </a:p>
        </p:txBody>
      </p:sp>
      <p:sp>
        <p:nvSpPr>
          <p:cNvPr id="4" name="灯片编号占位符 3"/>
          <p:cNvSpPr>
            <a:spLocks noGrp="1"/>
          </p:cNvSpPr>
          <p:nvPr>
            <p:ph type="sldNum" sz="quarter" idx="12"/>
          </p:nvPr>
        </p:nvSpPr>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752021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3">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416480" y="6669360"/>
            <a:ext cx="1312387" cy="188640"/>
          </a:xfrm>
        </p:spPr>
        <p:txBody>
          <a:bodyPr/>
          <a:lstStyle/>
          <a:p>
            <a:r>
              <a:rPr lang="en-US" altLang="zh-CN" dirty="0"/>
              <a:t>1.3 network core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57027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4">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272464" y="6679441"/>
            <a:ext cx="1312387" cy="188640"/>
          </a:xfrm>
        </p:spPr>
        <p:txBody>
          <a:bodyPr/>
          <a:lstStyle/>
          <a:p>
            <a:r>
              <a:rPr lang="en-US" altLang="zh-CN" dirty="0"/>
              <a:t>1.3 network core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231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1"/>
          </p:nvPr>
        </p:nvSpPr>
        <p:spPr/>
        <p:txBody>
          <a:bodyPr/>
          <a:lstStyle/>
          <a:p>
            <a:pPr lvl="0"/>
            <a:endParaRPr lang="en-US"/>
          </a:p>
        </p:txBody>
      </p:sp>
      <p:sp>
        <p:nvSpPr>
          <p:cNvPr id="7" name="灯片编号占位符 6"/>
          <p:cNvSpPr>
            <a:spLocks noGrp="1"/>
          </p:cNvSpPr>
          <p:nvPr>
            <p:ph type="sldNum" sz="quarter" idx="12"/>
          </p:nvPr>
        </p:nvSpPr>
        <p:spPr/>
        <p:txBody>
          <a:bodyPr/>
          <a:lstStyle/>
          <a:p>
            <a:pPr lvl="0"/>
            <a:fld id="{9A0DB2DC-4C9A-4742-B13C-FB6460FD3503}" type="slidenum">
              <a:rPr lang="en-US"/>
              <a:t>‹#›</a:t>
            </a:fld>
            <a:endParaRPr lang="en-US"/>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315401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711200" y="1611313"/>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94400" y="16113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94400" y="40116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endParaRPr lang="en-US" altLang="zh-CN" dirty="0"/>
          </a:p>
        </p:txBody>
      </p:sp>
      <p:sp>
        <p:nvSpPr>
          <p:cNvPr id="7" name="Footer Placeholder 6"/>
          <p:cNvSpPr>
            <a:spLocks noGrp="1"/>
          </p:cNvSpPr>
          <p:nvPr>
            <p:ph type="ftr" sz="quarter" idx="11"/>
          </p:nvPr>
        </p:nvSpPr>
        <p:spPr/>
        <p:txBody>
          <a:bodyPr/>
          <a:lstStyle>
            <a:lvl1pPr>
              <a:defRPr/>
            </a:lvl1pPr>
          </a:lstStyle>
          <a:p>
            <a:pPr>
              <a:defRPr/>
            </a:pPr>
            <a:r>
              <a:rPr lang="en-US"/>
              <a:t>Introduction</a:t>
            </a:r>
          </a:p>
        </p:txBody>
      </p:sp>
      <p:sp>
        <p:nvSpPr>
          <p:cNvPr id="8" name="Slide Number Placeholder 7"/>
          <p:cNvSpPr>
            <a:spLocks noGrp="1"/>
          </p:cNvSpPr>
          <p:nvPr>
            <p:ph type="sldNum" sz="quarter" idx="12"/>
          </p:nvPr>
        </p:nvSpPr>
        <p:spPr/>
        <p:txBody>
          <a:bodyPr/>
          <a:lstStyle>
            <a:lvl1pPr>
              <a:defRPr/>
            </a:lvl1pPr>
          </a:lstStyle>
          <a:p>
            <a:r>
              <a:rPr lang="en-US" altLang="zh-CN"/>
              <a:t>1</a:t>
            </a:r>
            <a:fld id="{FB9AE2A9-862D-4735-96F7-B371DC022AD0}" type="slidenum">
              <a:rPr lang="en-US" altLang="zh-CN"/>
              <a:pPr/>
              <a:t>‹#›</a:t>
            </a:fld>
            <a:endParaRPr lang="en-US" altLang="zh-CN"/>
          </a:p>
        </p:txBody>
      </p:sp>
    </p:spTree>
    <p:extLst>
      <p:ext uri="{BB962C8B-B14F-4D97-AF65-F5344CB8AC3E}">
        <p14:creationId xmlns:p14="http://schemas.microsoft.com/office/powerpoint/2010/main" val="3815878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116921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Tree>
    <p:extLst>
      <p:ext uri="{BB962C8B-B14F-4D97-AF65-F5344CB8AC3E}">
        <p14:creationId xmlns:p14="http://schemas.microsoft.com/office/powerpoint/2010/main" val="2063037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zh-CN" altLang="zh-CN" dirty="0"/>
          </a:p>
        </p:txBody>
      </p:sp>
      <p:sp>
        <p:nvSpPr>
          <p:cNvPr id="6" name="Footer Placeholder 5"/>
          <p:cNvSpPr>
            <a:spLocks noGrp="1"/>
          </p:cNvSpPr>
          <p:nvPr>
            <p:ph type="ftr" sz="quarter" idx="11"/>
          </p:nvPr>
        </p:nvSpPr>
        <p:spPr/>
        <p:txBody>
          <a:bodyPr/>
          <a:lstStyle>
            <a:lvl1pPr>
              <a:defRPr>
                <a:ea typeface="宋体" pitchFamily="2" charset="-122"/>
              </a:defRPr>
            </a:lvl1pPr>
          </a:lstStyle>
          <a:p>
            <a:pPr>
              <a:defRPr/>
            </a:pPr>
            <a:r>
              <a:rPr lang="en-US" altLang="zh-CN" dirty="0"/>
              <a:t> 1 Introduction</a:t>
            </a:r>
            <a:endParaRPr lang="en-US" altLang="zh-CN" dirty="0">
              <a:latin typeface="Times New Roman" pitchFamily="18" charset="0"/>
            </a:endParaRPr>
          </a:p>
        </p:txBody>
      </p:sp>
      <p:sp>
        <p:nvSpPr>
          <p:cNvPr id="7" name="Slide Number Placeholder 6"/>
          <p:cNvSpPr>
            <a:spLocks noGrp="1"/>
          </p:cNvSpPr>
          <p:nvPr>
            <p:ph type="sldNum" sz="quarter" idx="12"/>
          </p:nvPr>
        </p:nvSpPr>
        <p:spPr>
          <a:xfrm>
            <a:off x="11834922" y="6662138"/>
            <a:ext cx="360040" cy="223246"/>
          </a:xfrm>
        </p:spPr>
        <p:txBody>
          <a:bodyPr/>
          <a:lstStyle>
            <a:lvl1pPr>
              <a:defRPr smtClean="0"/>
            </a:lvl1pPr>
          </a:lstStyle>
          <a:p>
            <a:pPr>
              <a:defRPr/>
            </a:pPr>
            <a:fld id="{6C3CF1F0-77BB-4D83-A23F-AC4F63D13D36}" type="slidenum">
              <a:rPr lang="en-US" altLang="zh-CN" smtClean="0"/>
              <a:pPr>
                <a:defRPr/>
              </a:pPr>
              <a:t>‹#›</a:t>
            </a:fld>
            <a:endParaRPr lang="en-US" altLang="zh-CN" dirty="0"/>
          </a:p>
        </p:txBody>
      </p:sp>
    </p:spTree>
    <p:extLst>
      <p:ext uri="{BB962C8B-B14F-4D97-AF65-F5344CB8AC3E}">
        <p14:creationId xmlns:p14="http://schemas.microsoft.com/office/powerpoint/2010/main" val="2446836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solidFill>
                  <a:schemeClr val="accent1"/>
                </a:solidFill>
              </a:defRPr>
            </a:lvl1pPr>
          </a:lstStyle>
          <a:p>
            <a:r>
              <a:rPr lang="en-US" altLang="zh-CN" dirty="0"/>
              <a:t>Add title here</a:t>
            </a:r>
            <a:endParaRPr lang="zh-CN" altLang="en-US" dirty="0"/>
          </a:p>
        </p:txBody>
      </p:sp>
      <p:sp>
        <p:nvSpPr>
          <p:cNvPr id="3" name="页脚占位符 2"/>
          <p:cNvSpPr>
            <a:spLocks noGrp="1"/>
          </p:cNvSpPr>
          <p:nvPr>
            <p:ph type="ftr" sz="quarter" idx="10"/>
          </p:nvPr>
        </p:nvSpPr>
        <p:spPr/>
        <p:txBody>
          <a:bodyPr/>
          <a:lstStyle/>
          <a:p>
            <a:r>
              <a:rPr lang="en-US" altLang="zh-CN"/>
              <a:t>/    11</a:t>
            </a:r>
            <a:endParaRPr lang="zh-CN" altLang="en-US" dirty="0"/>
          </a:p>
        </p:txBody>
      </p:sp>
      <p:sp>
        <p:nvSpPr>
          <p:cNvPr id="4" name="灯片编号占位符 3"/>
          <p:cNvSpPr>
            <a:spLocks noGrp="1"/>
          </p:cNvSpPr>
          <p:nvPr>
            <p:ph type="sldNum" sz="quarter" idx="11"/>
          </p:nvPr>
        </p:nvSpPr>
        <p:spPr/>
        <p:txBody>
          <a:bodyPr/>
          <a:lstStyle/>
          <a:p>
            <a:fld id="{6BEC640B-8EC1-433E-80CD-79E910140350}" type="slidenum">
              <a:rPr lang="en-US" altLang="zh-CN" smtClean="0"/>
              <a:pPr/>
              <a:t>‹#›</a:t>
            </a:fld>
            <a:r>
              <a:rPr lang="en-US" altLang="zh-CN" dirty="0"/>
              <a:t>/</a:t>
            </a:r>
            <a:fld id="{49F4BA8F-7B64-4198-9505-0CB5D4D3B366}" type="slidenum">
              <a:rPr lang="en-US" altLang="zh-CN" smtClean="0"/>
              <a:pPr/>
              <a:t>‹#›</a:t>
            </a:fld>
            <a:endParaRPr lang="zh-CN" altLang="en-US" dirty="0"/>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238741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BAR">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Add title here</a:t>
            </a:r>
            <a:endParaRPr lang="zh-CN" altLang="en-US" dirty="0"/>
          </a:p>
        </p:txBody>
      </p:sp>
      <p:sp>
        <p:nvSpPr>
          <p:cNvPr id="3" name="内容占位符 2"/>
          <p:cNvSpPr>
            <a:spLocks noGrp="1"/>
          </p:cNvSpPr>
          <p:nvPr>
            <p:ph sz="half" idx="1" hasCustomPrompt="1"/>
          </p:nvPr>
        </p:nvSpPr>
        <p:spPr>
          <a:xfrm>
            <a:off x="5270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内容占位符 3"/>
          <p:cNvSpPr>
            <a:spLocks noGrp="1"/>
          </p:cNvSpPr>
          <p:nvPr>
            <p:ph sz="half" idx="2" hasCustomPrompt="1"/>
          </p:nvPr>
        </p:nvSpPr>
        <p:spPr>
          <a:xfrm>
            <a:off x="61912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514594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Add title here</a:t>
            </a:r>
            <a:endParaRPr lang="zh-CN" altLang="en-US" dirty="0"/>
          </a:p>
        </p:txBody>
      </p:sp>
      <p:sp>
        <p:nvSpPr>
          <p:cNvPr id="3" name="文本占位符 2"/>
          <p:cNvSpPr>
            <a:spLocks noGrp="1"/>
          </p:cNvSpPr>
          <p:nvPr>
            <p:ph type="body" idx="1" hasCustomPrompt="1"/>
          </p:nvPr>
        </p:nvSpPr>
        <p:spPr>
          <a:xfrm>
            <a:off x="527051"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4" name="内容占位符 3"/>
          <p:cNvSpPr>
            <a:spLocks noGrp="1"/>
          </p:cNvSpPr>
          <p:nvPr>
            <p:ph sz="half" idx="2" hasCustomPrompt="1"/>
          </p:nvPr>
        </p:nvSpPr>
        <p:spPr>
          <a:xfrm>
            <a:off x="527051" y="1844825"/>
            <a:ext cx="5469467"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文本占位符 4"/>
          <p:cNvSpPr>
            <a:spLocks noGrp="1"/>
          </p:cNvSpPr>
          <p:nvPr>
            <p:ph type="body" sz="quarter" idx="3" hasCustomPrompt="1"/>
          </p:nvPr>
        </p:nvSpPr>
        <p:spPr>
          <a:xfrm>
            <a:off x="6191250"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6" name="内容占位符 5"/>
          <p:cNvSpPr>
            <a:spLocks noGrp="1"/>
          </p:cNvSpPr>
          <p:nvPr>
            <p:ph sz="quarter" idx="4" hasCustomPrompt="1"/>
          </p:nvPr>
        </p:nvSpPr>
        <p:spPr>
          <a:xfrm>
            <a:off x="6193367" y="1844825"/>
            <a:ext cx="5471584"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a:p>
            <a:pPr lvl="0"/>
            <a:endParaRPr lang="zh-CN" altLang="en-US" dirty="0"/>
          </a:p>
        </p:txBody>
      </p:sp>
      <p:sp>
        <p:nvSpPr>
          <p:cNvPr id="10" name="页脚占位符 4"/>
          <p:cNvSpPr>
            <a:spLocks noGrp="1"/>
          </p:cNvSpPr>
          <p:nvPr>
            <p:ph type="ftr" sz="quarter" idx="10"/>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11" name="灯片编号占位符 5"/>
          <p:cNvSpPr>
            <a:spLocks noGrp="1"/>
          </p:cNvSpPr>
          <p:nvPr>
            <p:ph type="sldNum" sz="quarter" idx="11"/>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2"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54840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TEXT-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051" y="273051"/>
            <a:ext cx="11137900" cy="708025"/>
          </a:xfrm>
        </p:spPr>
        <p:txBody>
          <a:bodyPr vert="horz" lIns="91440" tIns="45720" rIns="91440" bIns="45720" rtlCol="0" anchor="ctr">
            <a:normAutofit/>
          </a:bodyPr>
          <a:lstStyle>
            <a:lvl1pPr>
              <a:defRPr lang="zh-CN" altLang="en-US"/>
            </a:lvl1pPr>
          </a:lstStyle>
          <a:p>
            <a:pPr marL="0" lvl="0"/>
            <a:r>
              <a:rPr lang="en-US" altLang="zh-CN" dirty="0"/>
              <a:t>Add title here</a:t>
            </a:r>
            <a:endParaRPr lang="zh-CN" altLang="en-US" dirty="0"/>
          </a:p>
        </p:txBody>
      </p:sp>
      <p:sp>
        <p:nvSpPr>
          <p:cNvPr id="3" name="内容占位符 2"/>
          <p:cNvSpPr>
            <a:spLocks noGrp="1"/>
          </p:cNvSpPr>
          <p:nvPr>
            <p:ph idx="1" hasCustomPrompt="1"/>
          </p:nvPr>
        </p:nvSpPr>
        <p:spPr>
          <a:xfrm>
            <a:off x="527382" y="1125538"/>
            <a:ext cx="6898217" cy="5183187"/>
          </a:xfrm>
          <a:ln>
            <a:solidFill>
              <a:schemeClr val="tx2"/>
            </a:solidFill>
          </a:ln>
        </p:spPr>
        <p:txBody>
          <a:bodyPr>
            <a:normAutofit/>
          </a:bodyPr>
          <a:lstStyle>
            <a:lvl1pPr>
              <a:defRPr sz="2800">
                <a:solidFill>
                  <a:srgbClr val="0000FF"/>
                </a:solidFill>
              </a:defRPr>
            </a:lvl1pPr>
            <a:lvl2pPr>
              <a:defRPr sz="2400">
                <a:solidFill>
                  <a:srgbClr val="0000FF"/>
                </a:solidFill>
              </a:defRPr>
            </a:lvl2pPr>
            <a:lvl3pPr>
              <a:defRPr sz="2000">
                <a:solidFill>
                  <a:srgbClr val="0000FF"/>
                </a:solidFill>
              </a:defRPr>
            </a:lvl3pPr>
            <a:lvl4pPr>
              <a:defRPr sz="1800">
                <a:solidFill>
                  <a:srgbClr val="0000FF"/>
                </a:solidFill>
              </a:defRPr>
            </a:lvl4pPr>
            <a:lvl5pPr>
              <a:defRPr sz="1800">
                <a:solidFill>
                  <a:srgbClr val="0000FF"/>
                </a:solidFill>
              </a:defRPr>
            </a:lvl5pPr>
            <a:lvl6pPr>
              <a:defRPr sz="2000"/>
            </a:lvl6pPr>
            <a:lvl7pPr>
              <a:defRPr sz="2000"/>
            </a:lvl7pPr>
            <a:lvl8pPr>
              <a:defRPr sz="2000"/>
            </a:lvl8pPr>
            <a:lvl9pPr>
              <a:defRPr sz="20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文本占位符 3"/>
          <p:cNvSpPr>
            <a:spLocks noGrp="1"/>
          </p:cNvSpPr>
          <p:nvPr>
            <p:ph type="body" sz="half" idx="2" hasCustomPrompt="1"/>
          </p:nvPr>
        </p:nvSpPr>
        <p:spPr>
          <a:xfrm>
            <a:off x="7536161" y="1125538"/>
            <a:ext cx="4093633" cy="5183187"/>
          </a:xfrm>
        </p:spPr>
        <p:txBody>
          <a:bodyPr>
            <a:normAutofit/>
          </a:bodyPr>
          <a:lstStyle>
            <a:lvl1pPr marL="0" indent="0">
              <a:buNone/>
              <a:defRPr sz="1800">
                <a:solidFill>
                  <a:srgbClr val="0000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Add title here</a:t>
            </a:r>
            <a:endParaRPr lang="zh-CN" altLang="en-US" dirty="0"/>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258885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71864" y="3140968"/>
            <a:ext cx="7130008" cy="1325563"/>
          </a:xfrm>
          <a:prstGeom prst="rect">
            <a:avLst/>
          </a:prstGeom>
        </p:spPr>
        <p:txBody>
          <a:bodyPr vert="horz" lIns="91440" tIns="45720" rIns="91440" bIns="45720" rtlCol="0" anchor="ctr">
            <a:normAutofit/>
          </a:bodyPr>
          <a:lstStyle/>
          <a:p>
            <a:r>
              <a:rPr lang="zh-CN" altLang="en-US"/>
              <a:t>单击此处编辑母版标题样式</a:t>
            </a:r>
          </a:p>
        </p:txBody>
      </p:sp>
      <p:pic>
        <p:nvPicPr>
          <p:cNvPr id="8" name="图片 7"/>
          <p:cNvPicPr>
            <a:picLocks noChangeAspect="1"/>
          </p:cNvPicPr>
          <p:nvPr userDrawn="1"/>
        </p:nvPicPr>
        <p:blipFill>
          <a:blip r:embed="rId4"/>
          <a:stretch>
            <a:fillRect/>
          </a:stretch>
        </p:blipFill>
        <p:spPr>
          <a:xfrm>
            <a:off x="1616687" y="1073458"/>
            <a:ext cx="4661334" cy="4661334"/>
          </a:xfrm>
          <a:prstGeom prst="rect">
            <a:avLst/>
          </a:prstGeom>
        </p:spPr>
      </p:pic>
      <p:sp>
        <p:nvSpPr>
          <p:cNvPr id="9" name="弧形 8"/>
          <p:cNvSpPr/>
          <p:nvPr userDrawn="1"/>
        </p:nvSpPr>
        <p:spPr>
          <a:xfrm rot="10800000">
            <a:off x="659210" y="638693"/>
            <a:ext cx="5530862" cy="5530864"/>
          </a:xfrm>
          <a:prstGeom prst="arc">
            <a:avLst>
              <a:gd name="adj1" fmla="val 5484487"/>
              <a:gd name="adj2" fmla="val 18518042"/>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userDrawn="1"/>
        </p:nvSpPr>
        <p:spPr>
          <a:xfrm rot="10800000">
            <a:off x="-744760" y="-143009"/>
            <a:ext cx="7094266" cy="7094268"/>
          </a:xfrm>
          <a:prstGeom prst="arc">
            <a:avLst>
              <a:gd name="adj1" fmla="val 3803342"/>
              <a:gd name="adj2" fmla="val 19577685"/>
            </a:avLst>
          </a:prstGeom>
          <a:ln w="304800" cap="rnd">
            <a:solidFill>
              <a:schemeClr val="accent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弧形 10"/>
          <p:cNvSpPr/>
          <p:nvPr userDrawn="1"/>
        </p:nvSpPr>
        <p:spPr>
          <a:xfrm rot="10800000">
            <a:off x="659210" y="638693"/>
            <a:ext cx="5530862" cy="5530864"/>
          </a:xfrm>
          <a:prstGeom prst="arc">
            <a:avLst>
              <a:gd name="adj1" fmla="val 3459"/>
              <a:gd name="adj2" fmla="val 4777379"/>
            </a:avLst>
          </a:prstGeom>
          <a:ln w="3048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11"/>
          <p:cNvSpPr/>
          <p:nvPr userDrawn="1"/>
        </p:nvSpPr>
        <p:spPr>
          <a:xfrm rot="10800000">
            <a:off x="659210" y="638693"/>
            <a:ext cx="5530862" cy="5530864"/>
          </a:xfrm>
          <a:prstGeom prst="arc">
            <a:avLst>
              <a:gd name="adj1" fmla="val 19211528"/>
              <a:gd name="adj2" fmla="val 20880876"/>
            </a:avLst>
          </a:prstGeom>
          <a:ln w="3048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userDrawn="1"/>
        </p:nvSpPr>
        <p:spPr>
          <a:xfrm rot="10800000">
            <a:off x="-744761" y="-143009"/>
            <a:ext cx="7094266" cy="7094268"/>
          </a:xfrm>
          <a:prstGeom prst="arc">
            <a:avLst>
              <a:gd name="adj1" fmla="val 1039272"/>
              <a:gd name="adj2" fmla="val 3259357"/>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435941329"/>
      </p:ext>
    </p:extLst>
  </p:cSld>
  <p:clrMap bg1="lt1" tx1="dk1" bg2="lt2" tx2="dk2" accent1="accent1" accent2="accent2" accent3="accent3" accent4="accent4" accent5="accent5" accent6="accent6" hlink="hlink" folHlink="folHlink"/>
  <p:sldLayoutIdLst>
    <p:sldLayoutId id="2147483701" r:id="rId1"/>
    <p:sldLayoutId id="2147483706" r:id="rId2"/>
  </p:sldLayoutIdLst>
  <p:txStyles>
    <p:titleStyle>
      <a:lvl1pPr algn="l" defTabSz="914400" rtl="0" eaLnBrk="1" latinLnBrk="0" hangingPunct="1">
        <a:lnSpc>
          <a:spcPct val="90000"/>
        </a:lnSpc>
        <a:spcBef>
          <a:spcPct val="0"/>
        </a:spcBef>
        <a:buNone/>
        <a:defRPr sz="4400" kern="1200">
          <a:solidFill>
            <a:srgbClr val="0000F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23" name="直接连接符 22"/>
          <p:cNvCxnSpPr/>
          <p:nvPr userDrawn="1"/>
        </p:nvCxnSpPr>
        <p:spPr>
          <a:xfrm>
            <a:off x="-168696" y="6760418"/>
            <a:ext cx="10585176" cy="0"/>
          </a:xfrm>
          <a:prstGeom prst="line">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416480" y="6760418"/>
            <a:ext cx="1248471" cy="0"/>
          </a:xfrm>
          <a:prstGeom prst="line">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527052" y="260351"/>
            <a:ext cx="11137899" cy="720724"/>
          </a:xfrm>
          <a:prstGeom prst="rect">
            <a:avLst/>
          </a:prstGeom>
        </p:spPr>
        <p:txBody>
          <a:bodyPr vert="horz" lIns="91440" tIns="45720" rIns="91440" bIns="45720" rtlCol="0" anchor="ctr">
            <a:normAutofit/>
          </a:bodyPr>
          <a:lstStyle/>
          <a:p>
            <a:r>
              <a:rPr lang="en-US" altLang="zh-CN" dirty="0"/>
              <a:t>Add title here</a:t>
            </a:r>
            <a:endParaRPr lang="zh-CN" altLang="en-US" dirty="0"/>
          </a:p>
        </p:txBody>
      </p:sp>
      <p:sp>
        <p:nvSpPr>
          <p:cNvPr id="3" name="文本占位符 2"/>
          <p:cNvSpPr>
            <a:spLocks noGrp="1"/>
          </p:cNvSpPr>
          <p:nvPr>
            <p:ph type="body" idx="1"/>
          </p:nvPr>
        </p:nvSpPr>
        <p:spPr>
          <a:xfrm>
            <a:off x="527052" y="1196752"/>
            <a:ext cx="11137899" cy="5111972"/>
          </a:xfrm>
          <a:prstGeom prst="rect">
            <a:avLst/>
          </a:prstGeom>
        </p:spPr>
        <p:txBody>
          <a:bodyPr vert="horz" lIns="91440" tIns="45720" rIns="91440" bIns="45720" rtlCol="0">
            <a:normAutofit/>
          </a:body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页脚占位符 4"/>
          <p:cNvSpPr>
            <a:spLocks noGrp="1"/>
          </p:cNvSpPr>
          <p:nvPr>
            <p:ph type="ftr" sz="quarter" idx="3"/>
          </p:nvPr>
        </p:nvSpPr>
        <p:spPr>
          <a:xfrm>
            <a:off x="10529411" y="6669360"/>
            <a:ext cx="1199456" cy="163946"/>
          </a:xfrm>
          <a:prstGeom prst="rect">
            <a:avLst/>
          </a:prstGeom>
        </p:spPr>
        <p:txBody>
          <a:bodyPr vert="horz" lIns="91440" tIns="45720" rIns="91440" bIns="45720" rtlCol="0" anchor="ctr"/>
          <a:lstStyle>
            <a:lvl1pPr algn="l">
              <a:defRPr sz="1100">
                <a:solidFill>
                  <a:schemeClr val="accent2"/>
                </a:solidFill>
                <a:latin typeface="+mn-lt"/>
                <a:ea typeface="+mn-ea"/>
              </a:defRPr>
            </a:lvl1pPr>
          </a:lstStyle>
          <a:p>
            <a:r>
              <a:rPr lang="en-US" altLang="zh-CN"/>
              <a:t>/    11</a:t>
            </a:r>
            <a:endParaRPr lang="zh-CN" altLang="en-US" dirty="0"/>
          </a:p>
        </p:txBody>
      </p:sp>
      <p:sp>
        <p:nvSpPr>
          <p:cNvPr id="6" name="灯片编号占位符 5"/>
          <p:cNvSpPr>
            <a:spLocks noGrp="1"/>
          </p:cNvSpPr>
          <p:nvPr>
            <p:ph type="sldNum" sz="quarter" idx="4"/>
          </p:nvPr>
        </p:nvSpPr>
        <p:spPr>
          <a:xfrm>
            <a:off x="11928648" y="6645954"/>
            <a:ext cx="360040" cy="223246"/>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accent4">
                    <a:lumMod val="75000"/>
                  </a:schemeClr>
                </a:solidFill>
                <a:latin typeface="+mn-lt"/>
                <a:ea typeface="+mn-ea"/>
                <a:cs typeface="+mn-cs"/>
              </a:defRPr>
            </a:lvl1pPr>
          </a:lstStyle>
          <a:p>
            <a:fld id="{49F4BA8F-7B64-4198-9505-0CB5D4D3B366}" type="slidenum">
              <a:rPr lang="en-US" altLang="zh-CN" smtClean="0"/>
              <a:pPr/>
              <a:t>‹#›</a:t>
            </a:fld>
            <a:endParaRPr lang="zh-CN" altLang="en-US" dirty="0"/>
          </a:p>
        </p:txBody>
      </p:sp>
      <p:cxnSp>
        <p:nvCxnSpPr>
          <p:cNvPr id="26" name="直接连接符 25"/>
          <p:cNvCxnSpPr/>
          <p:nvPr userDrawn="1"/>
        </p:nvCxnSpPr>
        <p:spPr>
          <a:xfrm>
            <a:off x="11952263" y="6760418"/>
            <a:ext cx="480441" cy="0"/>
          </a:xfrm>
          <a:prstGeom prst="line">
            <a:avLst/>
          </a:prstGeom>
          <a:ln w="1905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78163371"/>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99"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708" r:id="rId13"/>
    <p:sldLayoutId id="2147483709" r:id="rId14"/>
    <p:sldLayoutId id="2147483683" r:id="rId15"/>
    <p:sldLayoutId id="2147483707" r:id="rId16"/>
  </p:sldLayoutIdLst>
  <p:hf hdr="0" dt="0"/>
  <p:txStyles>
    <p:title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p:titleStyle>
    <p:body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9.png"/><Relationship Id="rId3" Type="http://schemas.openxmlformats.org/officeDocument/2006/relationships/notesSlide" Target="../notesSlides/notesSlide10.xml"/><Relationship Id="rId7" Type="http://schemas.openxmlformats.org/officeDocument/2006/relationships/image" Target="../media/image35.jpeg"/><Relationship Id="rId12" Type="http://schemas.openxmlformats.org/officeDocument/2006/relationships/image" Target="../media/image38.png"/><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34.jpeg"/><Relationship Id="rId11" Type="http://schemas.openxmlformats.org/officeDocument/2006/relationships/image" Target="../media/image37.emf"/><Relationship Id="rId5" Type="http://schemas.openxmlformats.org/officeDocument/2006/relationships/image" Target="../media/image33.png"/><Relationship Id="rId10" Type="http://schemas.openxmlformats.org/officeDocument/2006/relationships/image" Target="../media/image36.png"/><Relationship Id="rId4" Type="http://schemas.openxmlformats.org/officeDocument/2006/relationships/image" Target="../media/image8.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1.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2.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6.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7.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42.png"/><Relationship Id="rId5" Type="http://schemas.openxmlformats.org/officeDocument/2006/relationships/image" Target="../media/image43.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8.png"/><Relationship Id="rId7" Type="http://schemas.openxmlformats.org/officeDocument/2006/relationships/image" Target="../media/image49.png"/><Relationship Id="rId12"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52.png"/><Relationship Id="rId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6.png"/><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8.png"/><Relationship Id="rId3" Type="http://schemas.openxmlformats.org/officeDocument/2006/relationships/image" Target="../media/image47.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3" Type="http://schemas.openxmlformats.org/officeDocument/2006/relationships/image" Target="../media/image8.png"/><Relationship Id="rId7" Type="http://schemas.openxmlformats.org/officeDocument/2006/relationships/image" Target="../media/image64.png"/><Relationship Id="rId12" Type="http://schemas.openxmlformats.org/officeDocument/2006/relationships/image" Target="../media/image5.png"/><Relationship Id="rId17" Type="http://schemas.openxmlformats.org/officeDocument/2006/relationships/image" Target="../media/image53.png"/><Relationship Id="rId2" Type="http://schemas.openxmlformats.org/officeDocument/2006/relationships/notesSlide" Target="../notesSlides/notesSlide20.xml"/><Relationship Id="rId16"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47.png"/><Relationship Id="rId15" Type="http://schemas.openxmlformats.org/officeDocument/2006/relationships/image" Target="../media/image71.png"/><Relationship Id="rId10" Type="http://schemas.openxmlformats.org/officeDocument/2006/relationships/image" Target="../media/image67.png"/><Relationship Id="rId4" Type="http://schemas.openxmlformats.org/officeDocument/2006/relationships/image" Target="../media/image6.png"/><Relationship Id="rId9" Type="http://schemas.openxmlformats.org/officeDocument/2006/relationships/image" Target="../media/image66.png"/><Relationship Id="rId1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73.emf"/></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8.png"/><Relationship Id="rId7" Type="http://schemas.openxmlformats.org/officeDocument/2006/relationships/image" Target="../media/image73.emf"/><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e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90.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15.xml"/><Relationship Id="rId5" Type="http://schemas.openxmlformats.org/officeDocument/2006/relationships/image" Target="../media/image92.png"/><Relationship Id="rId4" Type="http://schemas.openxmlformats.org/officeDocument/2006/relationships/image" Target="../media/image91.wmf"/></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15.xml"/><Relationship Id="rId5" Type="http://schemas.openxmlformats.org/officeDocument/2006/relationships/image" Target="../media/image92.png"/><Relationship Id="rId4" Type="http://schemas.openxmlformats.org/officeDocument/2006/relationships/image" Target="../media/image91.wmf"/></Relationships>
</file>

<file path=ppt/slides/_rels/slide5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95.png"/><Relationship Id="rId4" Type="http://schemas.openxmlformats.org/officeDocument/2006/relationships/image" Target="../media/image94.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96.wmf"/></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Layout" Target="../slideLayouts/slideLayout15.xml"/><Relationship Id="rId4" Type="http://schemas.openxmlformats.org/officeDocument/2006/relationships/image" Target="../media/image97.wmf"/></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97.wmf"/></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97.wmf"/></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notesSlide" Target="../notesSlides/notesSlide71.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6.png"/><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9.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663952" y="2636912"/>
            <a:ext cx="6696744" cy="1193378"/>
          </a:xfrm>
        </p:spPr>
        <p:txBody>
          <a:bodyPr>
            <a:scene3d>
              <a:camera prst="orthographicFront"/>
              <a:lightRig rig="threePt" dir="t"/>
            </a:scene3d>
          </a:bodyPr>
          <a:lstStyle/>
          <a:p>
            <a:r>
              <a:rPr lang="zh-CN" altLang="en-US" sz="6000" dirty="0">
                <a:ln w="22225">
                  <a:solidFill>
                    <a:schemeClr val="accent2"/>
                  </a:solidFill>
                  <a:prstDash val="solid"/>
                </a:ln>
                <a:solidFill>
                  <a:schemeClr val="accent2">
                    <a:lumMod val="40000"/>
                    <a:lumOff val="60000"/>
                  </a:schemeClr>
                </a:solidFill>
                <a:latin typeface="隶书" panose="02010509060101010101" pitchFamily="49" charset="-122"/>
                <a:ea typeface="隶书" panose="02010509060101010101" pitchFamily="49" charset="-122"/>
              </a:rPr>
              <a:t>网络与分布式计算</a:t>
            </a:r>
            <a:endParaRPr lang="zh-CN" altLang="en-US" sz="6000" dirty="0">
              <a:ln w="22225">
                <a:solidFill>
                  <a:schemeClr val="accent2"/>
                </a:solidFill>
                <a:prstDash val="solid"/>
              </a:ln>
              <a:solidFill>
                <a:schemeClr val="accent2">
                  <a:lumMod val="40000"/>
                  <a:lumOff val="60000"/>
                </a:schemeClr>
              </a:solidFill>
              <a:effectLst/>
              <a:latin typeface="隶书" panose="02010509060101010101" pitchFamily="49" charset="-122"/>
              <a:ea typeface="隶书" panose="02010509060101010101" pitchFamily="49" charset="-122"/>
            </a:endParaRPr>
          </a:p>
        </p:txBody>
      </p:sp>
      <p:sp>
        <p:nvSpPr>
          <p:cNvPr id="5" name="副标题 4"/>
          <p:cNvSpPr>
            <a:spLocks noGrp="1"/>
          </p:cNvSpPr>
          <p:nvPr>
            <p:ph type="subTitle" idx="1"/>
          </p:nvPr>
        </p:nvSpPr>
        <p:spPr>
          <a:xfrm>
            <a:off x="3503712" y="3717032"/>
            <a:ext cx="9001000" cy="720080"/>
          </a:xfrm>
        </p:spPr>
        <p:txBody>
          <a:bodyPr/>
          <a:lstStyle/>
          <a:p>
            <a:r>
              <a:rPr lang="en-US" altLang="zh-CN" dirty="0">
                <a:latin typeface="Comic Sans MS" panose="030F0702030302020204" pitchFamily="66" charset="0"/>
              </a:rPr>
              <a:t>Networks and Distributed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idx="4294967295"/>
          </p:nvPr>
        </p:nvSpPr>
        <p:spPr>
          <a:xfrm>
            <a:off x="2162925" y="248804"/>
            <a:ext cx="8077200" cy="1006475"/>
          </a:xfrm>
        </p:spPr>
        <p:txBody>
          <a:bodyPr/>
          <a:lstStyle/>
          <a:p>
            <a:pPr eaLnBrk="1" hangingPunct="1"/>
            <a:r>
              <a:rPr lang="en-US" altLang="ja-JP" dirty="0"/>
              <a:t>"Fun" Internet-connected devices</a:t>
            </a:r>
            <a:endParaRPr lang="en-US" altLang="zh-CN" dirty="0"/>
          </a:p>
        </p:txBody>
      </p:sp>
      <p:pic>
        <p:nvPicPr>
          <p:cNvPr id="23554" name="Picture 19"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350" y="1004889"/>
            <a:ext cx="75628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3" descr="toas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9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descr="whisp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0789" y="1425576"/>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7"/>
          <p:cNvSpPr txBox="1">
            <a:spLocks noChangeArrowheads="1"/>
          </p:cNvSpPr>
          <p:nvPr/>
        </p:nvSpPr>
        <p:spPr bwMode="auto">
          <a:xfrm>
            <a:off x="2419351" y="2789239"/>
            <a:ext cx="23615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IP picture frame</a:t>
            </a:r>
          </a:p>
          <a:p>
            <a:r>
              <a:rPr lang="en-US" altLang="zh-CN" sz="1600" dirty="0">
                <a:solidFill>
                  <a:srgbClr val="000099"/>
                </a:solidFill>
                <a:latin typeface="Comic Sans MS" panose="030F0702030302020204" pitchFamily="66" charset="0"/>
              </a:rPr>
              <a:t>http://www.ceiva.com/</a:t>
            </a:r>
          </a:p>
        </p:txBody>
      </p:sp>
      <p:sp>
        <p:nvSpPr>
          <p:cNvPr id="23559" name="Text Box 8"/>
          <p:cNvSpPr txBox="1">
            <a:spLocks noChangeArrowheads="1"/>
          </p:cNvSpPr>
          <p:nvPr/>
        </p:nvSpPr>
        <p:spPr bwMode="auto">
          <a:xfrm>
            <a:off x="7150101" y="1989139"/>
            <a:ext cx="239039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Web-enabled toaster +</a:t>
            </a:r>
          </a:p>
          <a:p>
            <a:r>
              <a:rPr lang="en-US" altLang="zh-CN" sz="1600" dirty="0">
                <a:solidFill>
                  <a:srgbClr val="000099"/>
                </a:solidFill>
                <a:latin typeface="Comic Sans MS" panose="030F0702030302020204" pitchFamily="66" charset="0"/>
              </a:rPr>
              <a:t>weather forecaster</a:t>
            </a:r>
          </a:p>
        </p:txBody>
      </p:sp>
      <p:pic>
        <p:nvPicPr>
          <p:cNvPr id="23560" name="Picture 9" descr="cisc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5214" y="4387850"/>
            <a:ext cx="2395537"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Text Box 10"/>
          <p:cNvSpPr txBox="1">
            <a:spLocks noChangeArrowheads="1"/>
          </p:cNvSpPr>
          <p:nvPr/>
        </p:nvSpPr>
        <p:spPr bwMode="auto">
          <a:xfrm>
            <a:off x="7715251" y="5951538"/>
            <a:ext cx="17427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Internet phones</a:t>
            </a:r>
          </a:p>
        </p:txBody>
      </p:sp>
      <p:graphicFrame>
        <p:nvGraphicFramePr>
          <p:cNvPr id="23562" name="Object 14"/>
          <p:cNvGraphicFramePr>
            <a:graphicFrameLocks noChangeAspect="1"/>
          </p:cNvGraphicFramePr>
          <p:nvPr/>
        </p:nvGraphicFramePr>
        <p:xfrm>
          <a:off x="2443164" y="3581401"/>
          <a:ext cx="803275" cy="2168525"/>
        </p:xfrm>
        <a:graphic>
          <a:graphicData uri="http://schemas.openxmlformats.org/presentationml/2006/ole">
            <mc:AlternateContent xmlns:mc="http://schemas.openxmlformats.org/markup-compatibility/2006">
              <mc:Choice xmlns:v="urn:schemas-microsoft-com:vml" Requires="v">
                <p:oleObj spid="_x0000_s1152" r:id="rId8" imgW="1434415" imgH="3873016" progId="">
                  <p:embed/>
                </p:oleObj>
              </mc:Choice>
              <mc:Fallback>
                <p:oleObj r:id="rId8" imgW="1434415" imgH="3873016" progId="">
                  <p:embed/>
                  <p:pic>
                    <p:nvPicPr>
                      <p:cNvPr id="23562"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3164" y="3581401"/>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3563" name="Text Box 8"/>
          <p:cNvSpPr txBox="1">
            <a:spLocks noChangeArrowheads="1"/>
          </p:cNvSpPr>
          <p:nvPr/>
        </p:nvSpPr>
        <p:spPr bwMode="auto">
          <a:xfrm>
            <a:off x="2505076" y="5789614"/>
            <a:ext cx="13869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Internet </a:t>
            </a:r>
          </a:p>
          <a:p>
            <a:r>
              <a:rPr lang="en-US" altLang="zh-CN" sz="1600" dirty="0">
                <a:solidFill>
                  <a:srgbClr val="000099"/>
                </a:solidFill>
                <a:latin typeface="Comic Sans MS" panose="030F0702030302020204" pitchFamily="66" charset="0"/>
              </a:rPr>
              <a:t>refrigerator</a:t>
            </a:r>
          </a:p>
        </p:txBody>
      </p:sp>
      <p:pic>
        <p:nvPicPr>
          <p:cNvPr id="23564"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5026" y="350837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Text Box 8"/>
          <p:cNvSpPr txBox="1">
            <a:spLocks noChangeArrowheads="1"/>
          </p:cNvSpPr>
          <p:nvPr/>
        </p:nvSpPr>
        <p:spPr bwMode="auto">
          <a:xfrm>
            <a:off x="3530601" y="4148139"/>
            <a:ext cx="26709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err="1">
                <a:solidFill>
                  <a:srgbClr val="000099"/>
                </a:solidFill>
                <a:latin typeface="Comic Sans MS" panose="030F0702030302020204" pitchFamily="66" charset="0"/>
              </a:rPr>
              <a:t>Slingbox</a:t>
            </a:r>
            <a:r>
              <a:rPr lang="en-US" altLang="zh-CN" sz="1600" dirty="0">
                <a:solidFill>
                  <a:srgbClr val="000099"/>
                </a:solidFill>
                <a:latin typeface="Comic Sans MS" panose="030F0702030302020204" pitchFamily="66" charset="0"/>
              </a:rPr>
              <a:t>: watch,</a:t>
            </a:r>
          </a:p>
          <a:p>
            <a:r>
              <a:rPr lang="en-US" altLang="zh-CN" sz="1600" dirty="0">
                <a:solidFill>
                  <a:srgbClr val="000099"/>
                </a:solidFill>
                <a:latin typeface="Comic Sans MS" panose="030F0702030302020204" pitchFamily="66" charset="0"/>
              </a:rPr>
              <a:t>control cable TV remotely</a:t>
            </a:r>
          </a:p>
        </p:txBody>
      </p:sp>
      <p:pic>
        <p:nvPicPr>
          <p:cNvPr id="23567"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15339" y="2754313"/>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8" name="Text Box 10"/>
          <p:cNvSpPr txBox="1">
            <a:spLocks noChangeArrowheads="1"/>
          </p:cNvSpPr>
          <p:nvPr/>
        </p:nvSpPr>
        <p:spPr bwMode="auto">
          <a:xfrm>
            <a:off x="8277226" y="3841750"/>
            <a:ext cx="20072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Tweet-a-watt: </a:t>
            </a:r>
          </a:p>
          <a:p>
            <a:r>
              <a:rPr lang="en-US" altLang="zh-CN" sz="1600" dirty="0">
                <a:solidFill>
                  <a:srgbClr val="000099"/>
                </a:solidFill>
                <a:latin typeface="Comic Sans MS" panose="030F0702030302020204" pitchFamily="66" charset="0"/>
              </a:rPr>
              <a:t>monitor energy use</a:t>
            </a:r>
          </a:p>
        </p:txBody>
      </p:sp>
      <p:pic>
        <p:nvPicPr>
          <p:cNvPr id="23569" name="Picture 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087813" y="4972050"/>
            <a:ext cx="128905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Text Box 8"/>
          <p:cNvSpPr txBox="1">
            <a:spLocks noChangeArrowheads="1"/>
          </p:cNvSpPr>
          <p:nvPr/>
        </p:nvSpPr>
        <p:spPr bwMode="auto">
          <a:xfrm>
            <a:off x="5464175" y="5151438"/>
            <a:ext cx="126669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sensorized,</a:t>
            </a:r>
          </a:p>
          <a:p>
            <a:r>
              <a:rPr lang="en-US" altLang="zh-CN" sz="1600">
                <a:solidFill>
                  <a:srgbClr val="000099"/>
                </a:solidFill>
                <a:latin typeface="Comic Sans MS" panose="030F0702030302020204" pitchFamily="66" charset="0"/>
              </a:rPr>
              <a:t>bed</a:t>
            </a:r>
          </a:p>
          <a:p>
            <a:r>
              <a:rPr lang="en-US" altLang="zh-CN" sz="1600">
                <a:solidFill>
                  <a:srgbClr val="000099"/>
                </a:solidFill>
                <a:latin typeface="Comic Sans MS" panose="030F0702030302020204" pitchFamily="66" charset="0"/>
              </a:rPr>
              <a:t>mattress</a:t>
            </a:r>
          </a:p>
        </p:txBody>
      </p:sp>
      <p:pic>
        <p:nvPicPr>
          <p:cNvPr id="3" name="图片 2"/>
          <p:cNvPicPr>
            <a:picLocks noChangeAspect="1"/>
          </p:cNvPicPr>
          <p:nvPr/>
        </p:nvPicPr>
        <p:blipFill>
          <a:blip r:embed="rId13"/>
          <a:stretch>
            <a:fillRect/>
          </a:stretch>
        </p:blipFill>
        <p:spPr>
          <a:xfrm>
            <a:off x="479376" y="1425576"/>
            <a:ext cx="1015423" cy="1481969"/>
          </a:xfrm>
          <a:prstGeom prst="rect">
            <a:avLst/>
          </a:prstGeom>
        </p:spPr>
      </p:pic>
      <p:sp>
        <p:nvSpPr>
          <p:cNvPr id="22" name="Text Box 8"/>
          <p:cNvSpPr txBox="1">
            <a:spLocks noChangeArrowheads="1"/>
          </p:cNvSpPr>
          <p:nvPr/>
        </p:nvSpPr>
        <p:spPr bwMode="auto">
          <a:xfrm>
            <a:off x="563135" y="2914471"/>
            <a:ext cx="8210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Xiaomi</a:t>
            </a:r>
          </a:p>
          <a:p>
            <a:r>
              <a:rPr lang="en-US" altLang="zh-CN" sz="1600" dirty="0" err="1">
                <a:solidFill>
                  <a:srgbClr val="000099"/>
                </a:solidFill>
                <a:latin typeface="Comic Sans MS" panose="030F0702030302020204" pitchFamily="66" charset="0"/>
              </a:rPr>
              <a:t>aibox</a:t>
            </a:r>
            <a:endParaRPr lang="en-US" altLang="zh-CN" sz="1600" dirty="0">
              <a:solidFill>
                <a:srgbClr val="000099"/>
              </a:solidFill>
              <a:latin typeface="Comic Sans MS" panose="030F0702030302020204" pitchFamily="66" charset="0"/>
            </a:endParaRPr>
          </a:p>
        </p:txBody>
      </p:sp>
      <p:sp>
        <p:nvSpPr>
          <p:cNvPr id="23"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10</a:t>
            </a:fld>
            <a:endParaRPr lang="en-US" altLang="zh-CN" sz="1200" dirty="0">
              <a:solidFill>
                <a:schemeClr val="accent4">
                  <a:lumMod val="75000"/>
                </a:schemeClr>
              </a:solidFill>
              <a:latin typeface="Tahoma" panose="020B0604030504040204" pitchFamily="34" charset="0"/>
            </a:endParaRPr>
          </a:p>
        </p:txBody>
      </p:sp>
    </p:spTree>
    <p:extLst>
      <p:ext uri="{BB962C8B-B14F-4D97-AF65-F5344CB8AC3E}">
        <p14:creationId xmlns:p14="http://schemas.microsoft.com/office/powerpoint/2010/main" val="2038741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560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09E965-CC2F-4BDA-99BD-75C5567EF463}" type="slidenum">
              <a:rPr lang="en-US" altLang="zh-CN" sz="1200" smtClean="0">
                <a:solidFill>
                  <a:schemeClr val="accent3"/>
                </a:solidFill>
                <a:latin typeface="Tahoma" panose="020B0604030504040204" pitchFamily="34" charset="0"/>
              </a:rPr>
              <a:pPr/>
              <a:t>11</a:t>
            </a:fld>
            <a:endParaRPr lang="en-US" altLang="zh-CN" sz="1200" dirty="0">
              <a:solidFill>
                <a:schemeClr val="accent3"/>
              </a:solidFill>
              <a:latin typeface="Tahoma" panose="020B0604030504040204" pitchFamily="34" charset="0"/>
            </a:endParaRPr>
          </a:p>
        </p:txBody>
      </p:sp>
      <p:sp>
        <p:nvSpPr>
          <p:cNvPr id="25602" name="Rectangle 3"/>
          <p:cNvSpPr>
            <a:spLocks noGrp="1" noChangeArrowheads="1"/>
          </p:cNvSpPr>
          <p:nvPr>
            <p:ph type="body" sz="half" idx="4294967295"/>
          </p:nvPr>
        </p:nvSpPr>
        <p:spPr>
          <a:xfrm>
            <a:off x="1504531" y="1517650"/>
            <a:ext cx="4768850" cy="4457700"/>
          </a:xfrm>
        </p:spPr>
        <p:txBody>
          <a:bodyPr/>
          <a:lstStyle/>
          <a:p>
            <a:pPr>
              <a:buFont typeface="Wingdings" panose="05000000000000000000" pitchFamily="2" charset="2"/>
              <a:buChar char="v"/>
            </a:pPr>
            <a:r>
              <a:rPr lang="en-US" altLang="zh-CN" sz="2400" i="1" dirty="0"/>
              <a:t> </a:t>
            </a:r>
            <a:r>
              <a:rPr lang="en-US" altLang="zh-CN" sz="2400" i="1" dirty="0">
                <a:solidFill>
                  <a:srgbClr val="CC0000"/>
                </a:solidFill>
              </a:rPr>
              <a:t>Internet: </a:t>
            </a:r>
            <a:r>
              <a:rPr lang="en-US" altLang="ja-JP" sz="2400" dirty="0">
                <a:solidFill>
                  <a:srgbClr val="CC0000"/>
                </a:solidFill>
              </a:rPr>
              <a:t>"network of networks"</a:t>
            </a:r>
            <a:endParaRPr lang="en-US" altLang="ja-JP" sz="2400" dirty="0"/>
          </a:p>
          <a:p>
            <a:pPr marL="682625" lvl="1" indent="-225425"/>
            <a:r>
              <a:rPr lang="en-US" altLang="zh-CN" sz="2000" dirty="0">
                <a:ea typeface="宋体" panose="02010600030101010101" pitchFamily="2" charset="-122"/>
              </a:rPr>
              <a:t>Interconnected ISPs</a:t>
            </a:r>
          </a:p>
          <a:p>
            <a:pPr>
              <a:buFont typeface="Wingdings" panose="05000000000000000000" pitchFamily="2" charset="2"/>
              <a:buChar char="v"/>
            </a:pPr>
            <a:r>
              <a:rPr lang="en-US" altLang="zh-CN" sz="2400" i="1" dirty="0"/>
              <a:t> </a:t>
            </a:r>
            <a:r>
              <a:rPr lang="en-US" altLang="zh-CN" sz="2400" i="1" dirty="0">
                <a:solidFill>
                  <a:srgbClr val="CC0000"/>
                </a:solidFill>
              </a:rPr>
              <a:t>protocols</a:t>
            </a:r>
            <a:r>
              <a:rPr lang="en-US" altLang="zh-CN" sz="2400" dirty="0">
                <a:solidFill>
                  <a:srgbClr val="FF0000"/>
                </a:solidFill>
              </a:rPr>
              <a:t> </a:t>
            </a:r>
            <a:r>
              <a:rPr lang="en-US" altLang="zh-CN" sz="2400" dirty="0"/>
              <a:t>control sending, receiving of messages</a:t>
            </a:r>
          </a:p>
          <a:p>
            <a:pPr marL="682625" lvl="1" indent="-225425"/>
            <a:r>
              <a:rPr lang="en-US" altLang="zh-CN" sz="2000" dirty="0">
                <a:ea typeface="宋体" panose="02010600030101010101" pitchFamily="2" charset="-122"/>
              </a:rPr>
              <a:t>e.g., TCP, IP, HTTP, Skype,  802.11</a:t>
            </a:r>
            <a:endParaRPr lang="en-US" altLang="zh-CN" dirty="0">
              <a:ea typeface="宋体" panose="02010600030101010101" pitchFamily="2" charset="-122"/>
            </a:endParaRPr>
          </a:p>
          <a:p>
            <a:pPr>
              <a:buFont typeface="Wingdings" panose="05000000000000000000" pitchFamily="2" charset="2"/>
              <a:buChar char="v"/>
            </a:pPr>
            <a:r>
              <a:rPr lang="en-US" altLang="zh-CN" sz="2400" i="1" dirty="0"/>
              <a:t> </a:t>
            </a:r>
            <a:r>
              <a:rPr lang="en-US" altLang="zh-CN" sz="2400" i="1" dirty="0">
                <a:solidFill>
                  <a:srgbClr val="C00000"/>
                </a:solidFill>
              </a:rPr>
              <a:t>Internet  standards</a:t>
            </a:r>
          </a:p>
          <a:p>
            <a:pPr marL="682625" lvl="1" indent="-225425"/>
            <a:r>
              <a:rPr lang="en-US" altLang="zh-CN" sz="2000" dirty="0">
                <a:ea typeface="宋体" panose="02010600030101010101" pitchFamily="2" charset="-122"/>
              </a:rPr>
              <a:t>RFC: Request for comments</a:t>
            </a:r>
          </a:p>
          <a:p>
            <a:pPr marL="682625" lvl="1" indent="-225425"/>
            <a:r>
              <a:rPr lang="en-US" altLang="zh-CN" sz="2000" dirty="0">
                <a:ea typeface="宋体" panose="02010600030101010101" pitchFamily="2" charset="-122"/>
              </a:rPr>
              <a:t>IETF: Internet Engineering Task Force</a:t>
            </a:r>
          </a:p>
        </p:txBody>
      </p:sp>
      <p:sp>
        <p:nvSpPr>
          <p:cNvPr id="25603" name="Rectangle 2"/>
          <p:cNvSpPr>
            <a:spLocks noChangeArrowheads="1"/>
          </p:cNvSpPr>
          <p:nvPr/>
        </p:nvSpPr>
        <p:spPr bwMode="auto">
          <a:xfrm>
            <a:off x="1736724" y="190501"/>
            <a:ext cx="9471844"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What</a:t>
            </a:r>
            <a:r>
              <a:rPr lang="en-US" altLang="ja-JP" sz="3600" dirty="0">
                <a:solidFill>
                  <a:srgbClr val="000099"/>
                </a:solidFill>
                <a:latin typeface="Comic Sans MS" panose="030F0702030302020204" pitchFamily="66" charset="0"/>
              </a:rPr>
              <a:t>'s the Internet: "nuts and bolts" view</a:t>
            </a:r>
            <a:endParaRPr lang="en-US" altLang="zh-CN" sz="4400" dirty="0">
              <a:solidFill>
                <a:srgbClr val="000099"/>
              </a:solidFill>
              <a:latin typeface="Comic Sans MS" panose="030F0702030302020204" pitchFamily="66" charset="0"/>
            </a:endParaRPr>
          </a:p>
        </p:txBody>
      </p:sp>
      <p:pic>
        <p:nvPicPr>
          <p:cNvPr id="25604" name="Picture 330"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868365"/>
            <a:ext cx="9570391" cy="16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6" name="Group 979"/>
          <p:cNvGrpSpPr>
            <a:grpSpLocks/>
          </p:cNvGrpSpPr>
          <p:nvPr/>
        </p:nvGrpSpPr>
        <p:grpSpPr bwMode="auto">
          <a:xfrm>
            <a:off x="6726239" y="1384300"/>
            <a:ext cx="3551237" cy="4747137"/>
            <a:chOff x="5202238" y="1384300"/>
            <a:chExt cx="3551237" cy="4747137"/>
          </a:xfrm>
        </p:grpSpPr>
        <p:sp>
          <p:nvSpPr>
            <p:cNvPr id="25607"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08"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09"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10" name="Group 666"/>
            <p:cNvGrpSpPr>
              <a:grpSpLocks/>
            </p:cNvGrpSpPr>
            <p:nvPr/>
          </p:nvGrpSpPr>
          <p:grpSpPr bwMode="auto">
            <a:xfrm>
              <a:off x="5329977" y="2980450"/>
              <a:ext cx="1458912" cy="933450"/>
              <a:chOff x="2889" y="1631"/>
              <a:chExt cx="980" cy="743"/>
            </a:xfrm>
          </p:grpSpPr>
          <p:sp>
            <p:nvSpPr>
              <p:cNvPr id="26217"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18"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Comic Sans MS" panose="030F0702030302020204" pitchFamily="66" charset="0"/>
                </a:endParaRPr>
              </a:p>
            </p:txBody>
          </p:sp>
        </p:grpSp>
        <p:sp>
          <p:nvSpPr>
            <p:cNvPr id="25611"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12"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3"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4"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5"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6"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7"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8"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9"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0"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1"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5622"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3"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24"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5625"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6"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7"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8"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9"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0"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1"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2"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3"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4"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5"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6"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7"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8"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9"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0"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1"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2"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3"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4"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645"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646"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647" name="Group 732"/>
            <p:cNvGrpSpPr>
              <a:grpSpLocks/>
            </p:cNvGrpSpPr>
            <p:nvPr/>
          </p:nvGrpSpPr>
          <p:grpSpPr bwMode="auto">
            <a:xfrm>
              <a:off x="6430963" y="2519363"/>
              <a:ext cx="219075" cy="52387"/>
              <a:chOff x="2468" y="1332"/>
              <a:chExt cx="310" cy="60"/>
            </a:xfrm>
          </p:grpSpPr>
          <p:sp>
            <p:nvSpPr>
              <p:cNvPr id="26215"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16"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5648"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9"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650" name="Group 737"/>
            <p:cNvGrpSpPr>
              <a:grpSpLocks/>
            </p:cNvGrpSpPr>
            <p:nvPr/>
          </p:nvGrpSpPr>
          <p:grpSpPr bwMode="auto">
            <a:xfrm>
              <a:off x="7202488" y="2493963"/>
              <a:ext cx="390525" cy="174625"/>
              <a:chOff x="4334" y="1470"/>
              <a:chExt cx="246" cy="107"/>
            </a:xfrm>
          </p:grpSpPr>
          <p:sp>
            <p:nvSpPr>
              <p:cNvPr id="2620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0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20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210" name="Group 741"/>
              <p:cNvGrpSpPr>
                <a:grpSpLocks/>
              </p:cNvGrpSpPr>
              <p:nvPr/>
            </p:nvGrpSpPr>
            <p:grpSpPr bwMode="auto">
              <a:xfrm>
                <a:off x="4383" y="1488"/>
                <a:ext cx="138" cy="33"/>
                <a:chOff x="2468" y="1332"/>
                <a:chExt cx="310" cy="60"/>
              </a:xfrm>
            </p:grpSpPr>
            <p:sp>
              <p:nvSpPr>
                <p:cNvPr id="26213"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14"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211"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212"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1" name="Group 746"/>
            <p:cNvGrpSpPr>
              <a:grpSpLocks/>
            </p:cNvGrpSpPr>
            <p:nvPr/>
          </p:nvGrpSpPr>
          <p:grpSpPr bwMode="auto">
            <a:xfrm>
              <a:off x="7213600" y="2757488"/>
              <a:ext cx="390525" cy="174625"/>
              <a:chOff x="4334" y="1470"/>
              <a:chExt cx="246" cy="107"/>
            </a:xfrm>
          </p:grpSpPr>
          <p:sp>
            <p:nvSpPr>
              <p:cNvPr id="2619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0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20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202" name="Group 750"/>
              <p:cNvGrpSpPr>
                <a:grpSpLocks/>
              </p:cNvGrpSpPr>
              <p:nvPr/>
            </p:nvGrpSpPr>
            <p:grpSpPr bwMode="auto">
              <a:xfrm>
                <a:off x="4383" y="1488"/>
                <a:ext cx="138" cy="33"/>
                <a:chOff x="2468" y="1332"/>
                <a:chExt cx="310" cy="60"/>
              </a:xfrm>
            </p:grpSpPr>
            <p:sp>
              <p:nvSpPr>
                <p:cNvPr id="26205"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06"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203"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204"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2" name="Group 764"/>
            <p:cNvGrpSpPr>
              <a:grpSpLocks/>
            </p:cNvGrpSpPr>
            <p:nvPr/>
          </p:nvGrpSpPr>
          <p:grpSpPr bwMode="auto">
            <a:xfrm>
              <a:off x="7689850" y="2393950"/>
              <a:ext cx="390525" cy="174625"/>
              <a:chOff x="4334" y="1470"/>
              <a:chExt cx="246" cy="107"/>
            </a:xfrm>
          </p:grpSpPr>
          <p:sp>
            <p:nvSpPr>
              <p:cNvPr id="2619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9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9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94" name="Group 768"/>
              <p:cNvGrpSpPr>
                <a:grpSpLocks/>
              </p:cNvGrpSpPr>
              <p:nvPr/>
            </p:nvGrpSpPr>
            <p:grpSpPr bwMode="auto">
              <a:xfrm>
                <a:off x="4383" y="1488"/>
                <a:ext cx="138" cy="33"/>
                <a:chOff x="2468" y="1332"/>
                <a:chExt cx="310" cy="60"/>
              </a:xfrm>
            </p:grpSpPr>
            <p:sp>
              <p:nvSpPr>
                <p:cNvPr id="26197"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98"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95"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96"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653"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654" name="Group 801"/>
            <p:cNvGrpSpPr>
              <a:grpSpLocks/>
            </p:cNvGrpSpPr>
            <p:nvPr/>
          </p:nvGrpSpPr>
          <p:grpSpPr bwMode="auto">
            <a:xfrm>
              <a:off x="7591425" y="4806950"/>
              <a:ext cx="622300" cy="244475"/>
              <a:chOff x="4334" y="1470"/>
              <a:chExt cx="246" cy="107"/>
            </a:xfrm>
          </p:grpSpPr>
          <p:sp>
            <p:nvSpPr>
              <p:cNvPr id="2618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8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8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86" name="Group 805"/>
              <p:cNvGrpSpPr>
                <a:grpSpLocks/>
              </p:cNvGrpSpPr>
              <p:nvPr/>
            </p:nvGrpSpPr>
            <p:grpSpPr bwMode="auto">
              <a:xfrm>
                <a:off x="4383" y="1488"/>
                <a:ext cx="138" cy="33"/>
                <a:chOff x="2468" y="1332"/>
                <a:chExt cx="310" cy="60"/>
              </a:xfrm>
            </p:grpSpPr>
            <p:sp>
              <p:nvSpPr>
                <p:cNvPr id="26189"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90"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87"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88"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5" name="Group 810"/>
            <p:cNvGrpSpPr>
              <a:grpSpLocks/>
            </p:cNvGrpSpPr>
            <p:nvPr/>
          </p:nvGrpSpPr>
          <p:grpSpPr bwMode="auto">
            <a:xfrm>
              <a:off x="6965950" y="4508500"/>
              <a:ext cx="622300" cy="244475"/>
              <a:chOff x="4334" y="1470"/>
              <a:chExt cx="246" cy="107"/>
            </a:xfrm>
          </p:grpSpPr>
          <p:sp>
            <p:nvSpPr>
              <p:cNvPr id="2617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7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7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78" name="Group 814"/>
              <p:cNvGrpSpPr>
                <a:grpSpLocks/>
              </p:cNvGrpSpPr>
              <p:nvPr/>
            </p:nvGrpSpPr>
            <p:grpSpPr bwMode="auto">
              <a:xfrm>
                <a:off x="4383" y="1488"/>
                <a:ext cx="138" cy="33"/>
                <a:chOff x="2468" y="1332"/>
                <a:chExt cx="310" cy="60"/>
              </a:xfrm>
            </p:grpSpPr>
            <p:sp>
              <p:nvSpPr>
                <p:cNvPr id="26181"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82"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79"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80"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6" name="Group 819"/>
            <p:cNvGrpSpPr>
              <a:grpSpLocks/>
            </p:cNvGrpSpPr>
            <p:nvPr/>
          </p:nvGrpSpPr>
          <p:grpSpPr bwMode="auto">
            <a:xfrm>
              <a:off x="6242050" y="4851400"/>
              <a:ext cx="622300" cy="244475"/>
              <a:chOff x="4334" y="1470"/>
              <a:chExt cx="246" cy="107"/>
            </a:xfrm>
          </p:grpSpPr>
          <p:sp>
            <p:nvSpPr>
              <p:cNvPr id="2616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6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6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70" name="Group 823"/>
              <p:cNvGrpSpPr>
                <a:grpSpLocks/>
              </p:cNvGrpSpPr>
              <p:nvPr/>
            </p:nvGrpSpPr>
            <p:grpSpPr bwMode="auto">
              <a:xfrm>
                <a:off x="4383" y="1488"/>
                <a:ext cx="138" cy="33"/>
                <a:chOff x="2468" y="1332"/>
                <a:chExt cx="310" cy="60"/>
              </a:xfrm>
            </p:grpSpPr>
            <p:sp>
              <p:nvSpPr>
                <p:cNvPr id="26173"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74"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71"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72"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7" name="Group 828"/>
            <p:cNvGrpSpPr>
              <a:grpSpLocks/>
            </p:cNvGrpSpPr>
            <p:nvPr/>
          </p:nvGrpSpPr>
          <p:grpSpPr bwMode="auto">
            <a:xfrm>
              <a:off x="6051550" y="3644900"/>
              <a:ext cx="390525" cy="171450"/>
              <a:chOff x="4334" y="1470"/>
              <a:chExt cx="246" cy="107"/>
            </a:xfrm>
          </p:grpSpPr>
          <p:sp>
            <p:nvSpPr>
              <p:cNvPr id="261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62" name="Group 832"/>
              <p:cNvGrpSpPr>
                <a:grpSpLocks/>
              </p:cNvGrpSpPr>
              <p:nvPr/>
            </p:nvGrpSpPr>
            <p:grpSpPr bwMode="auto">
              <a:xfrm>
                <a:off x="4383" y="1488"/>
                <a:ext cx="138" cy="33"/>
                <a:chOff x="2468" y="1332"/>
                <a:chExt cx="310" cy="60"/>
              </a:xfrm>
            </p:grpSpPr>
            <p:sp>
              <p:nvSpPr>
                <p:cNvPr id="26165"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66"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63"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64"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8" name="Group 846"/>
            <p:cNvGrpSpPr>
              <a:grpSpLocks/>
            </p:cNvGrpSpPr>
            <p:nvPr/>
          </p:nvGrpSpPr>
          <p:grpSpPr bwMode="auto">
            <a:xfrm>
              <a:off x="6138863" y="1989138"/>
              <a:ext cx="282575" cy="477837"/>
              <a:chOff x="3748" y="1253"/>
              <a:chExt cx="178" cy="301"/>
            </a:xfrm>
          </p:grpSpPr>
          <p:sp>
            <p:nvSpPr>
              <p:cNvPr id="26143"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4"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5"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6"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7"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8"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9"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0"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1"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2"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3"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4"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5"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6"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7"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8"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5659"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60"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25661" name="Group 919"/>
            <p:cNvGrpSpPr>
              <a:grpSpLocks/>
            </p:cNvGrpSpPr>
            <p:nvPr/>
          </p:nvGrpSpPr>
          <p:grpSpPr bwMode="auto">
            <a:xfrm flipH="1">
              <a:off x="5775325" y="4533900"/>
              <a:ext cx="414338" cy="373063"/>
              <a:chOff x="2839" y="3501"/>
              <a:chExt cx="755" cy="803"/>
            </a:xfrm>
          </p:grpSpPr>
          <p:pic>
            <p:nvPicPr>
              <p:cNvPr id="26141"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42"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2" name="Group 922"/>
            <p:cNvGrpSpPr>
              <a:grpSpLocks/>
            </p:cNvGrpSpPr>
            <p:nvPr/>
          </p:nvGrpSpPr>
          <p:grpSpPr bwMode="auto">
            <a:xfrm flipH="1">
              <a:off x="5457825" y="4954588"/>
              <a:ext cx="482600" cy="406400"/>
              <a:chOff x="2839" y="3501"/>
              <a:chExt cx="755" cy="803"/>
            </a:xfrm>
          </p:grpSpPr>
          <p:pic>
            <p:nvPicPr>
              <p:cNvPr id="26139"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40"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3" name="Group 925"/>
            <p:cNvGrpSpPr>
              <a:grpSpLocks/>
            </p:cNvGrpSpPr>
            <p:nvPr/>
          </p:nvGrpSpPr>
          <p:grpSpPr bwMode="auto">
            <a:xfrm flipH="1">
              <a:off x="5935663" y="5256213"/>
              <a:ext cx="427037" cy="349250"/>
              <a:chOff x="2839" y="3501"/>
              <a:chExt cx="755" cy="803"/>
            </a:xfrm>
          </p:grpSpPr>
          <p:pic>
            <p:nvPicPr>
              <p:cNvPr id="26137"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38"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4" name="Group 928"/>
            <p:cNvGrpSpPr>
              <a:grpSpLocks/>
            </p:cNvGrpSpPr>
            <p:nvPr/>
          </p:nvGrpSpPr>
          <p:grpSpPr bwMode="auto">
            <a:xfrm>
              <a:off x="6550025" y="5238750"/>
              <a:ext cx="427038" cy="350838"/>
              <a:chOff x="2839" y="3501"/>
              <a:chExt cx="755" cy="803"/>
            </a:xfrm>
          </p:grpSpPr>
          <p:pic>
            <p:nvPicPr>
              <p:cNvPr id="26135"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36"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pic>
          <p:nvPicPr>
            <p:cNvPr id="25665"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7"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68" name="Group 938"/>
            <p:cNvGrpSpPr>
              <a:grpSpLocks/>
            </p:cNvGrpSpPr>
            <p:nvPr/>
          </p:nvGrpSpPr>
          <p:grpSpPr bwMode="auto">
            <a:xfrm>
              <a:off x="8240713" y="5002213"/>
              <a:ext cx="227012" cy="481012"/>
              <a:chOff x="4140" y="429"/>
              <a:chExt cx="1425" cy="2396"/>
            </a:xfrm>
          </p:grpSpPr>
          <p:sp>
            <p:nvSpPr>
              <p:cNvPr id="2610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08" name="Group 944"/>
              <p:cNvGrpSpPr>
                <a:grpSpLocks/>
              </p:cNvGrpSpPr>
              <p:nvPr/>
            </p:nvGrpSpPr>
            <p:grpSpPr bwMode="auto">
              <a:xfrm>
                <a:off x="4749" y="668"/>
                <a:ext cx="581" cy="145"/>
                <a:chOff x="614" y="2568"/>
                <a:chExt cx="725" cy="139"/>
              </a:xfrm>
            </p:grpSpPr>
            <p:sp>
              <p:nvSpPr>
                <p:cNvPr id="2613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0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10" name="Group 948"/>
              <p:cNvGrpSpPr>
                <a:grpSpLocks/>
              </p:cNvGrpSpPr>
              <p:nvPr/>
            </p:nvGrpSpPr>
            <p:grpSpPr bwMode="auto">
              <a:xfrm>
                <a:off x="4747" y="994"/>
                <a:ext cx="581" cy="134"/>
                <a:chOff x="614" y="2568"/>
                <a:chExt cx="725" cy="139"/>
              </a:xfrm>
            </p:grpSpPr>
            <p:sp>
              <p:nvSpPr>
                <p:cNvPr id="2613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1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13" name="Group 953"/>
              <p:cNvGrpSpPr>
                <a:grpSpLocks/>
              </p:cNvGrpSpPr>
              <p:nvPr/>
            </p:nvGrpSpPr>
            <p:grpSpPr bwMode="auto">
              <a:xfrm>
                <a:off x="4735" y="1627"/>
                <a:ext cx="582" cy="151"/>
                <a:chOff x="614" y="2568"/>
                <a:chExt cx="725" cy="139"/>
              </a:xfrm>
            </p:grpSpPr>
            <p:sp>
              <p:nvSpPr>
                <p:cNvPr id="2612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115" name="Group 957"/>
              <p:cNvGrpSpPr>
                <a:grpSpLocks/>
              </p:cNvGrpSpPr>
              <p:nvPr/>
            </p:nvGrpSpPr>
            <p:grpSpPr bwMode="auto">
              <a:xfrm>
                <a:off x="4739" y="1327"/>
                <a:ext cx="582" cy="139"/>
                <a:chOff x="614" y="2568"/>
                <a:chExt cx="725" cy="139"/>
              </a:xfrm>
            </p:grpSpPr>
            <p:sp>
              <p:nvSpPr>
                <p:cNvPr id="2612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1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1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1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2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612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5669" name="Group 971"/>
            <p:cNvGrpSpPr>
              <a:grpSpLocks/>
            </p:cNvGrpSpPr>
            <p:nvPr/>
          </p:nvGrpSpPr>
          <p:grpSpPr bwMode="auto">
            <a:xfrm>
              <a:off x="7924800" y="5303838"/>
              <a:ext cx="227013" cy="481012"/>
              <a:chOff x="4140" y="429"/>
              <a:chExt cx="1425" cy="2396"/>
            </a:xfrm>
          </p:grpSpPr>
          <p:sp>
            <p:nvSpPr>
              <p:cNvPr id="2607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7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76" name="Group 977"/>
              <p:cNvGrpSpPr>
                <a:grpSpLocks/>
              </p:cNvGrpSpPr>
              <p:nvPr/>
            </p:nvGrpSpPr>
            <p:grpSpPr bwMode="auto">
              <a:xfrm>
                <a:off x="4749" y="668"/>
                <a:ext cx="581" cy="145"/>
                <a:chOff x="614" y="2568"/>
                <a:chExt cx="725" cy="139"/>
              </a:xfrm>
            </p:grpSpPr>
            <p:sp>
              <p:nvSpPr>
                <p:cNvPr id="2610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7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78" name="Group 981"/>
              <p:cNvGrpSpPr>
                <a:grpSpLocks/>
              </p:cNvGrpSpPr>
              <p:nvPr/>
            </p:nvGrpSpPr>
            <p:grpSpPr bwMode="auto">
              <a:xfrm>
                <a:off x="4747" y="994"/>
                <a:ext cx="581" cy="134"/>
                <a:chOff x="614" y="2568"/>
                <a:chExt cx="725" cy="139"/>
              </a:xfrm>
            </p:grpSpPr>
            <p:sp>
              <p:nvSpPr>
                <p:cNvPr id="2609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7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81" name="Group 986"/>
              <p:cNvGrpSpPr>
                <a:grpSpLocks/>
              </p:cNvGrpSpPr>
              <p:nvPr/>
            </p:nvGrpSpPr>
            <p:grpSpPr bwMode="auto">
              <a:xfrm>
                <a:off x="4735" y="1627"/>
                <a:ext cx="582" cy="151"/>
                <a:chOff x="614" y="2568"/>
                <a:chExt cx="725" cy="139"/>
              </a:xfrm>
            </p:grpSpPr>
            <p:sp>
              <p:nvSpPr>
                <p:cNvPr id="2609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8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083" name="Group 990"/>
              <p:cNvGrpSpPr>
                <a:grpSpLocks/>
              </p:cNvGrpSpPr>
              <p:nvPr/>
            </p:nvGrpSpPr>
            <p:grpSpPr bwMode="auto">
              <a:xfrm>
                <a:off x="4739" y="1327"/>
                <a:ext cx="582" cy="139"/>
                <a:chOff x="614" y="2568"/>
                <a:chExt cx="725" cy="139"/>
              </a:xfrm>
            </p:grpSpPr>
            <p:sp>
              <p:nvSpPr>
                <p:cNvPr id="2609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8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609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5670"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71"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72"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673"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74"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5"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6"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7"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8"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9"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80" name="Group 1015"/>
            <p:cNvGrpSpPr>
              <a:grpSpLocks/>
            </p:cNvGrpSpPr>
            <p:nvPr/>
          </p:nvGrpSpPr>
          <p:grpSpPr bwMode="auto">
            <a:xfrm>
              <a:off x="5464285" y="2358039"/>
              <a:ext cx="98740" cy="36846"/>
              <a:chOff x="1740" y="2642"/>
              <a:chExt cx="752" cy="327"/>
            </a:xfrm>
          </p:grpSpPr>
          <p:sp>
            <p:nvSpPr>
              <p:cNvPr id="2606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681"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2"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3"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4"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5"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6"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pic>
          <p:nvPicPr>
            <p:cNvPr id="25687"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88"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689"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90"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1"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2"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3"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4"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5"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96" name="Group 1039"/>
            <p:cNvGrpSpPr>
              <a:grpSpLocks/>
            </p:cNvGrpSpPr>
            <p:nvPr/>
          </p:nvGrpSpPr>
          <p:grpSpPr bwMode="auto">
            <a:xfrm>
              <a:off x="7019925" y="5800725"/>
              <a:ext cx="87313" cy="38100"/>
              <a:chOff x="1740" y="2642"/>
              <a:chExt cx="752" cy="327"/>
            </a:xfrm>
          </p:grpSpPr>
          <p:sp>
            <p:nvSpPr>
              <p:cNvPr id="26059"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0"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1"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2"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3"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4"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697"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8"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9"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0"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1"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2"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03" name="Group 2"/>
            <p:cNvGrpSpPr>
              <a:grpSpLocks/>
            </p:cNvGrpSpPr>
            <p:nvPr/>
          </p:nvGrpSpPr>
          <p:grpSpPr bwMode="auto">
            <a:xfrm>
              <a:off x="5607050" y="3182938"/>
              <a:ext cx="317500" cy="246062"/>
              <a:chOff x="5581650" y="3128963"/>
              <a:chExt cx="423863" cy="320675"/>
            </a:xfrm>
          </p:grpSpPr>
          <p:pic>
            <p:nvPicPr>
              <p:cNvPr id="26037"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38"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6039"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40"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1"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2"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3"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4"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5"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046" name="Group 1063"/>
              <p:cNvGrpSpPr>
                <a:grpSpLocks/>
              </p:cNvGrpSpPr>
              <p:nvPr/>
            </p:nvGrpSpPr>
            <p:grpSpPr bwMode="auto">
              <a:xfrm>
                <a:off x="5695950" y="3355975"/>
                <a:ext cx="80963" cy="38100"/>
                <a:chOff x="1740" y="2642"/>
                <a:chExt cx="752" cy="327"/>
              </a:xfrm>
            </p:grpSpPr>
            <p:sp>
              <p:nvSpPr>
                <p:cNvPr id="26053"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4"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5"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6"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7"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8"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6047"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8"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9"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0"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1"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2"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pic>
          <p:nvPicPr>
            <p:cNvPr id="25704"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5"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pic>
          <p:nvPicPr>
            <p:cNvPr id="2570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70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15" name="Group 1090"/>
            <p:cNvGrpSpPr>
              <a:grpSpLocks/>
            </p:cNvGrpSpPr>
            <p:nvPr/>
          </p:nvGrpSpPr>
          <p:grpSpPr bwMode="auto">
            <a:xfrm>
              <a:off x="7451725" y="5737225"/>
              <a:ext cx="87313" cy="38100"/>
              <a:chOff x="1740" y="2642"/>
              <a:chExt cx="752" cy="327"/>
            </a:xfrm>
          </p:grpSpPr>
          <p:sp>
            <p:nvSpPr>
              <p:cNvPr id="26031"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2"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3"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4"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5"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6"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71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2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2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22" name="Group 1103"/>
            <p:cNvGrpSpPr>
              <a:grpSpLocks/>
            </p:cNvGrpSpPr>
            <p:nvPr/>
          </p:nvGrpSpPr>
          <p:grpSpPr bwMode="auto">
            <a:xfrm>
              <a:off x="6351588" y="2493963"/>
              <a:ext cx="390525" cy="169862"/>
              <a:chOff x="4650" y="1129"/>
              <a:chExt cx="246" cy="95"/>
            </a:xfrm>
          </p:grpSpPr>
          <p:sp>
            <p:nvSpPr>
              <p:cNvPr id="2602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2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2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26" name="Group 1107"/>
              <p:cNvGrpSpPr>
                <a:grpSpLocks/>
              </p:cNvGrpSpPr>
              <p:nvPr/>
            </p:nvGrpSpPr>
            <p:grpSpPr bwMode="auto">
              <a:xfrm>
                <a:off x="4699" y="1145"/>
                <a:ext cx="138" cy="29"/>
                <a:chOff x="2468" y="1332"/>
                <a:chExt cx="310" cy="60"/>
              </a:xfrm>
            </p:grpSpPr>
            <p:sp>
              <p:nvSpPr>
                <p:cNvPr id="26029"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30"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27"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28"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3" name="Group 1112"/>
            <p:cNvGrpSpPr>
              <a:grpSpLocks/>
            </p:cNvGrpSpPr>
            <p:nvPr/>
          </p:nvGrpSpPr>
          <p:grpSpPr bwMode="auto">
            <a:xfrm>
              <a:off x="6051550" y="3641725"/>
              <a:ext cx="390525" cy="169863"/>
              <a:chOff x="4650" y="1129"/>
              <a:chExt cx="246" cy="95"/>
            </a:xfrm>
          </p:grpSpPr>
          <p:sp>
            <p:nvSpPr>
              <p:cNvPr id="2601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1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1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18" name="Group 1116"/>
              <p:cNvGrpSpPr>
                <a:grpSpLocks/>
              </p:cNvGrpSpPr>
              <p:nvPr/>
            </p:nvGrpSpPr>
            <p:grpSpPr bwMode="auto">
              <a:xfrm>
                <a:off x="4699" y="1145"/>
                <a:ext cx="138" cy="29"/>
                <a:chOff x="2468" y="1332"/>
                <a:chExt cx="310" cy="60"/>
              </a:xfrm>
            </p:grpSpPr>
            <p:sp>
              <p:nvSpPr>
                <p:cNvPr id="26021"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22"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19"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20"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4" name="Group 1121"/>
            <p:cNvGrpSpPr>
              <a:grpSpLocks/>
            </p:cNvGrpSpPr>
            <p:nvPr/>
          </p:nvGrpSpPr>
          <p:grpSpPr bwMode="auto">
            <a:xfrm>
              <a:off x="6248400" y="4852988"/>
              <a:ext cx="617538" cy="247650"/>
              <a:chOff x="2356" y="1300"/>
              <a:chExt cx="555" cy="194"/>
            </a:xfrm>
          </p:grpSpPr>
          <p:sp>
            <p:nvSpPr>
              <p:cNvPr id="2600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0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0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10" name="Group 1125"/>
              <p:cNvGrpSpPr>
                <a:grpSpLocks/>
              </p:cNvGrpSpPr>
              <p:nvPr/>
            </p:nvGrpSpPr>
            <p:grpSpPr bwMode="auto">
              <a:xfrm>
                <a:off x="2468" y="1332"/>
                <a:ext cx="310" cy="60"/>
                <a:chOff x="2468" y="1332"/>
                <a:chExt cx="310" cy="60"/>
              </a:xfrm>
            </p:grpSpPr>
            <p:sp>
              <p:nvSpPr>
                <p:cNvPr id="26013"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14"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11"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12"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5" name="Group 1130"/>
            <p:cNvGrpSpPr>
              <a:grpSpLocks/>
            </p:cNvGrpSpPr>
            <p:nvPr/>
          </p:nvGrpSpPr>
          <p:grpSpPr bwMode="auto">
            <a:xfrm>
              <a:off x="6969125" y="4510088"/>
              <a:ext cx="617538" cy="247650"/>
              <a:chOff x="2356" y="1300"/>
              <a:chExt cx="555" cy="194"/>
            </a:xfrm>
          </p:grpSpPr>
          <p:sp>
            <p:nvSpPr>
              <p:cNvPr id="2599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0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02" name="Group 1134"/>
              <p:cNvGrpSpPr>
                <a:grpSpLocks/>
              </p:cNvGrpSpPr>
              <p:nvPr/>
            </p:nvGrpSpPr>
            <p:grpSpPr bwMode="auto">
              <a:xfrm>
                <a:off x="2468" y="1332"/>
                <a:ext cx="310" cy="60"/>
                <a:chOff x="2468" y="1332"/>
                <a:chExt cx="310" cy="60"/>
              </a:xfrm>
            </p:grpSpPr>
            <p:sp>
              <p:nvSpPr>
                <p:cNvPr id="26005"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06"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03"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04"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6" name="Group 1139"/>
            <p:cNvGrpSpPr>
              <a:grpSpLocks/>
            </p:cNvGrpSpPr>
            <p:nvPr/>
          </p:nvGrpSpPr>
          <p:grpSpPr bwMode="auto">
            <a:xfrm>
              <a:off x="7585075" y="4811713"/>
              <a:ext cx="617538" cy="247650"/>
              <a:chOff x="2356" y="1300"/>
              <a:chExt cx="555" cy="194"/>
            </a:xfrm>
          </p:grpSpPr>
          <p:sp>
            <p:nvSpPr>
              <p:cNvPr id="2599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99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9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994" name="Group 1143"/>
              <p:cNvGrpSpPr>
                <a:grpSpLocks/>
              </p:cNvGrpSpPr>
              <p:nvPr/>
            </p:nvGrpSpPr>
            <p:grpSpPr bwMode="auto">
              <a:xfrm>
                <a:off x="2468" y="1332"/>
                <a:ext cx="310" cy="60"/>
                <a:chOff x="2468" y="1332"/>
                <a:chExt cx="310" cy="60"/>
              </a:xfrm>
            </p:grpSpPr>
            <p:sp>
              <p:nvSpPr>
                <p:cNvPr id="25997"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998"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995"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996"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7" name="Group 3"/>
            <p:cNvGrpSpPr>
              <a:grpSpLocks/>
            </p:cNvGrpSpPr>
            <p:nvPr/>
          </p:nvGrpSpPr>
          <p:grpSpPr bwMode="auto">
            <a:xfrm>
              <a:off x="5964238" y="3135313"/>
              <a:ext cx="314325" cy="334962"/>
              <a:chOff x="5974579" y="3105349"/>
              <a:chExt cx="347997" cy="396620"/>
            </a:xfrm>
          </p:grpSpPr>
          <p:pic>
            <p:nvPicPr>
              <p:cNvPr id="25989"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90"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728"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29"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30"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31"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732" name="Group 347"/>
            <p:cNvGrpSpPr>
              <a:grpSpLocks/>
            </p:cNvGrpSpPr>
            <p:nvPr/>
          </p:nvGrpSpPr>
          <p:grpSpPr bwMode="auto">
            <a:xfrm>
              <a:off x="6220922" y="4838544"/>
              <a:ext cx="660165" cy="269566"/>
              <a:chOff x="1871277" y="1576300"/>
              <a:chExt cx="1128371" cy="437861"/>
            </a:xfrm>
          </p:grpSpPr>
          <p:sp>
            <p:nvSpPr>
              <p:cNvPr id="1354" name="Oval 135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55" name="Rectangle 1354"/>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56" name="Oval 135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57" name="Freeform 1356"/>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58" name="Freeform 135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9" name="Freeform 135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60" name="Freeform 135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61" name="Straight Connector 1360"/>
              <p:cNvCxnSpPr>
                <a:cxnSpLocks noChangeShapeType="1"/>
                <a:endCxn id="135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2" name="Straight Connector 136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3" name="Group 347"/>
            <p:cNvGrpSpPr>
              <a:grpSpLocks/>
            </p:cNvGrpSpPr>
            <p:nvPr/>
          </p:nvGrpSpPr>
          <p:grpSpPr bwMode="auto">
            <a:xfrm>
              <a:off x="6933466" y="4503243"/>
              <a:ext cx="660165" cy="269566"/>
              <a:chOff x="1871277" y="1576300"/>
              <a:chExt cx="1128371" cy="437861"/>
            </a:xfrm>
          </p:grpSpPr>
          <p:sp>
            <p:nvSpPr>
              <p:cNvPr id="1345" name="Oval 134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46" name="Rectangle 1345"/>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7" name="Oval 134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48" name="Freeform 1347"/>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9" name="Freeform 134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0" name="Freeform 134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1" name="Freeform 135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52" name="Straight Connector 1351"/>
              <p:cNvCxnSpPr>
                <a:cxnSpLocks noChangeShapeType="1"/>
                <a:endCxn id="134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53" name="Straight Connector 135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4" name="Group 347"/>
            <p:cNvGrpSpPr>
              <a:grpSpLocks/>
            </p:cNvGrpSpPr>
            <p:nvPr/>
          </p:nvGrpSpPr>
          <p:grpSpPr bwMode="auto">
            <a:xfrm>
              <a:off x="7563920" y="4800505"/>
              <a:ext cx="660165" cy="269566"/>
              <a:chOff x="1871277" y="1576300"/>
              <a:chExt cx="1128371" cy="437861"/>
            </a:xfrm>
          </p:grpSpPr>
          <p:sp>
            <p:nvSpPr>
              <p:cNvPr id="1336" name="Oval 133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7" name="Rectangle 1336"/>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38" name="Oval 133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9" name="Freeform 1338"/>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0" name="Freeform 133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1" name="Freeform 134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2" name="Freeform 134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43" name="Straight Connector 1342"/>
              <p:cNvCxnSpPr>
                <a:cxnSpLocks noChangeShapeType="1"/>
                <a:endCxn id="133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4" name="Straight Connector 134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5" name="Group 347"/>
            <p:cNvGrpSpPr>
              <a:grpSpLocks/>
            </p:cNvGrpSpPr>
            <p:nvPr/>
          </p:nvGrpSpPr>
          <p:grpSpPr bwMode="auto">
            <a:xfrm>
              <a:off x="6050373" y="3620176"/>
              <a:ext cx="425094" cy="228319"/>
              <a:chOff x="1871277" y="1576300"/>
              <a:chExt cx="1128371" cy="437861"/>
            </a:xfrm>
          </p:grpSpPr>
          <p:sp>
            <p:nvSpPr>
              <p:cNvPr id="1327" name="Oval 13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28" name="Rectangle 1327"/>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9" name="Oval 13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0" name="Freeform 1329"/>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31" name="Freeform 13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2" name="Freeform 13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3" name="Freeform 13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34" name="Straight Connector 1333"/>
              <p:cNvCxnSpPr>
                <a:cxnSpLocks noChangeShapeType="1"/>
                <a:endCxn id="13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35" name="Straight Connector 13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6" name="Group 347"/>
            <p:cNvGrpSpPr>
              <a:grpSpLocks/>
            </p:cNvGrpSpPr>
            <p:nvPr/>
          </p:nvGrpSpPr>
          <p:grpSpPr bwMode="auto">
            <a:xfrm>
              <a:off x="6347637" y="2481965"/>
              <a:ext cx="403071" cy="202807"/>
              <a:chOff x="1871277" y="1576300"/>
              <a:chExt cx="1128371" cy="437861"/>
            </a:xfrm>
          </p:grpSpPr>
          <p:sp>
            <p:nvSpPr>
              <p:cNvPr id="1318" name="Oval 131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9" name="Rectangle 1318"/>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0" name="Oval 13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21" name="Freeform 1320"/>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2" name="Freeform 13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23" name="Freeform 13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24" name="Freeform 13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25" name="Straight Connector 1324"/>
              <p:cNvCxnSpPr>
                <a:cxnSpLocks noChangeShapeType="1"/>
                <a:endCxn id="13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26" name="Straight Connector 13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7" name="Group 1110"/>
            <p:cNvGrpSpPr>
              <a:grpSpLocks/>
            </p:cNvGrpSpPr>
            <p:nvPr/>
          </p:nvGrpSpPr>
          <p:grpSpPr bwMode="auto">
            <a:xfrm>
              <a:off x="7678804" y="2388750"/>
              <a:ext cx="418211" cy="189727"/>
              <a:chOff x="7913987" y="1515773"/>
              <a:chExt cx="625138" cy="276534"/>
            </a:xfrm>
          </p:grpSpPr>
          <p:sp>
            <p:nvSpPr>
              <p:cNvPr id="1309" name="Oval 130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0" name="Rectangle 1309"/>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11" name="Oval 131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2" name="Freeform 1311"/>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13" name="Freeform 131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14" name="Freeform 131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15" name="Freeform 131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16" name="Straight Connector 1315"/>
              <p:cNvCxnSpPr>
                <a:cxnSpLocks noChangeShapeType="1"/>
                <a:endCxn id="131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17" name="Straight Connector 131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8" name="Group 1111"/>
            <p:cNvGrpSpPr>
              <a:grpSpLocks/>
            </p:cNvGrpSpPr>
            <p:nvPr/>
          </p:nvGrpSpPr>
          <p:grpSpPr bwMode="auto">
            <a:xfrm>
              <a:off x="7187343" y="2485248"/>
              <a:ext cx="418211" cy="189727"/>
              <a:chOff x="7913987" y="1515773"/>
              <a:chExt cx="625138" cy="276534"/>
            </a:xfrm>
          </p:grpSpPr>
          <p:sp>
            <p:nvSpPr>
              <p:cNvPr id="1300" name="Oval 129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01" name="Rectangle 1300"/>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2" name="Oval 130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03" name="Freeform 1302"/>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4" name="Freeform 130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05" name="Freeform 130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06" name="Freeform 130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07" name="Straight Connector 1306"/>
              <p:cNvCxnSpPr>
                <a:cxnSpLocks noChangeShapeType="1"/>
                <a:endCxn id="130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08" name="Straight Connector 130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9" name="Group 1112"/>
            <p:cNvGrpSpPr>
              <a:grpSpLocks/>
            </p:cNvGrpSpPr>
            <p:nvPr/>
          </p:nvGrpSpPr>
          <p:grpSpPr bwMode="auto">
            <a:xfrm>
              <a:off x="7195275" y="2751878"/>
              <a:ext cx="418211" cy="189727"/>
              <a:chOff x="7913987" y="1515773"/>
              <a:chExt cx="625138" cy="276534"/>
            </a:xfrm>
          </p:grpSpPr>
          <p:sp>
            <p:nvSpPr>
              <p:cNvPr id="1291" name="Oval 12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2" name="Rectangle 1291"/>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93" name="Oval 129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4" name="Freeform 1293"/>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95" name="Freeform 129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96" name="Freeform 129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97" name="Freeform 129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98" name="Straight Connector 1297"/>
              <p:cNvCxnSpPr>
                <a:cxnSpLocks noChangeShapeType="1"/>
                <a:endCxn id="129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9" name="Straight Connector 129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0" name="Group 1113"/>
            <p:cNvGrpSpPr>
              <a:grpSpLocks/>
            </p:cNvGrpSpPr>
            <p:nvPr/>
          </p:nvGrpSpPr>
          <p:grpSpPr bwMode="auto">
            <a:xfrm>
              <a:off x="7088975" y="3633334"/>
              <a:ext cx="418211" cy="189727"/>
              <a:chOff x="7913987" y="1515773"/>
              <a:chExt cx="625138" cy="276534"/>
            </a:xfrm>
          </p:grpSpPr>
          <p:sp>
            <p:nvSpPr>
              <p:cNvPr id="1282" name="Oval 1281"/>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83" name="Rectangle 1282"/>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84" name="Oval 128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85" name="Freeform 1284"/>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86" name="Freeform 1285"/>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87" name="Freeform 1286"/>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88" name="Freeform 1287"/>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89" name="Straight Connector 1288"/>
              <p:cNvCxnSpPr>
                <a:cxnSpLocks noChangeShapeType="1"/>
                <a:endCxn id="128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0" name="Straight Connector 1289"/>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1" name="Group 1114"/>
            <p:cNvGrpSpPr>
              <a:grpSpLocks/>
            </p:cNvGrpSpPr>
            <p:nvPr/>
          </p:nvGrpSpPr>
          <p:grpSpPr bwMode="auto">
            <a:xfrm>
              <a:off x="7748699" y="3641266"/>
              <a:ext cx="418211" cy="189727"/>
              <a:chOff x="7913987" y="1515773"/>
              <a:chExt cx="625138" cy="276534"/>
            </a:xfrm>
          </p:grpSpPr>
          <p:sp>
            <p:nvSpPr>
              <p:cNvPr id="1273" name="Oval 127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74" name="Rectangle 1273"/>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75" name="Oval 127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76" name="Freeform 1275"/>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77" name="Freeform 127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8" name="Freeform 127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9" name="Freeform 127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80" name="Straight Connector 1279"/>
              <p:cNvCxnSpPr>
                <a:cxnSpLocks noChangeShapeType="1"/>
                <a:endCxn id="127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81" name="Straight Connector 128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2" name="Group 1115"/>
            <p:cNvGrpSpPr>
              <a:grpSpLocks/>
            </p:cNvGrpSpPr>
            <p:nvPr/>
          </p:nvGrpSpPr>
          <p:grpSpPr bwMode="auto">
            <a:xfrm>
              <a:off x="7440813" y="3924693"/>
              <a:ext cx="418211" cy="189727"/>
              <a:chOff x="7913987" y="1515773"/>
              <a:chExt cx="625138" cy="276534"/>
            </a:xfrm>
          </p:grpSpPr>
          <p:sp>
            <p:nvSpPr>
              <p:cNvPr id="1264" name="Oval 126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65" name="Rectangle 1264"/>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66" name="Oval 126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67" name="Freeform 1266"/>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68" name="Freeform 126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69" name="Freeform 126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0" name="Freeform 126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71" name="Straight Connector 1270"/>
              <p:cNvCxnSpPr>
                <a:cxnSpLocks noChangeShapeType="1"/>
                <a:endCxn id="126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2" name="Straight Connector 127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5743"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4"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5"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6"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7"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8"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9"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0"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1"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2"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3"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4"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755" name="Group 665"/>
            <p:cNvGrpSpPr>
              <a:grpSpLocks/>
            </p:cNvGrpSpPr>
            <p:nvPr/>
          </p:nvGrpSpPr>
          <p:grpSpPr bwMode="auto">
            <a:xfrm>
              <a:off x="7689850" y="2395538"/>
              <a:ext cx="390525" cy="169862"/>
              <a:chOff x="4650" y="1129"/>
              <a:chExt cx="246" cy="95"/>
            </a:xfrm>
          </p:grpSpPr>
          <p:sp>
            <p:nvSpPr>
              <p:cNvPr id="2588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8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8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85" name="Group 659"/>
              <p:cNvGrpSpPr>
                <a:grpSpLocks/>
              </p:cNvGrpSpPr>
              <p:nvPr/>
            </p:nvGrpSpPr>
            <p:grpSpPr bwMode="auto">
              <a:xfrm>
                <a:off x="4699" y="1145"/>
                <a:ext cx="138" cy="29"/>
                <a:chOff x="2468" y="1332"/>
                <a:chExt cx="310" cy="60"/>
              </a:xfrm>
            </p:grpSpPr>
            <p:sp>
              <p:nvSpPr>
                <p:cNvPr id="25888"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89"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86"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87"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56" name="Group 675"/>
            <p:cNvGrpSpPr>
              <a:grpSpLocks/>
            </p:cNvGrpSpPr>
            <p:nvPr/>
          </p:nvGrpSpPr>
          <p:grpSpPr bwMode="auto">
            <a:xfrm>
              <a:off x="7204075" y="2493963"/>
              <a:ext cx="390525" cy="169862"/>
              <a:chOff x="4650" y="1129"/>
              <a:chExt cx="246" cy="95"/>
            </a:xfrm>
          </p:grpSpPr>
          <p:sp>
            <p:nvSpPr>
              <p:cNvPr id="2587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7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7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77" name="Group 679"/>
              <p:cNvGrpSpPr>
                <a:grpSpLocks/>
              </p:cNvGrpSpPr>
              <p:nvPr/>
            </p:nvGrpSpPr>
            <p:grpSpPr bwMode="auto">
              <a:xfrm>
                <a:off x="4699" y="1145"/>
                <a:ext cx="138" cy="29"/>
                <a:chOff x="2468" y="1332"/>
                <a:chExt cx="310" cy="60"/>
              </a:xfrm>
            </p:grpSpPr>
            <p:sp>
              <p:nvSpPr>
                <p:cNvPr id="25880"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81"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78"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79"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57" name="Group 684"/>
            <p:cNvGrpSpPr>
              <a:grpSpLocks/>
            </p:cNvGrpSpPr>
            <p:nvPr/>
          </p:nvGrpSpPr>
          <p:grpSpPr bwMode="auto">
            <a:xfrm>
              <a:off x="7215188" y="2757488"/>
              <a:ext cx="390525" cy="169862"/>
              <a:chOff x="4650" y="1129"/>
              <a:chExt cx="246" cy="95"/>
            </a:xfrm>
          </p:grpSpPr>
          <p:sp>
            <p:nvSpPr>
              <p:cNvPr id="258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69" name="Group 688"/>
              <p:cNvGrpSpPr>
                <a:grpSpLocks/>
              </p:cNvGrpSpPr>
              <p:nvPr/>
            </p:nvGrpSpPr>
            <p:grpSpPr bwMode="auto">
              <a:xfrm>
                <a:off x="4699" y="1145"/>
                <a:ext cx="138" cy="29"/>
                <a:chOff x="2468" y="1332"/>
                <a:chExt cx="310" cy="60"/>
              </a:xfrm>
            </p:grpSpPr>
            <p:sp>
              <p:nvSpPr>
                <p:cNvPr id="25872"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73"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70"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71"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758"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759" name="Group 694"/>
            <p:cNvGrpSpPr>
              <a:grpSpLocks/>
            </p:cNvGrpSpPr>
            <p:nvPr/>
          </p:nvGrpSpPr>
          <p:grpSpPr bwMode="auto">
            <a:xfrm>
              <a:off x="7400925" y="3911600"/>
              <a:ext cx="485775" cy="203200"/>
              <a:chOff x="4650" y="1129"/>
              <a:chExt cx="246" cy="95"/>
            </a:xfrm>
          </p:grpSpPr>
          <p:sp>
            <p:nvSpPr>
              <p:cNvPr id="2585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5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6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61" name="Group 698"/>
              <p:cNvGrpSpPr>
                <a:grpSpLocks/>
              </p:cNvGrpSpPr>
              <p:nvPr/>
            </p:nvGrpSpPr>
            <p:grpSpPr bwMode="auto">
              <a:xfrm>
                <a:off x="4699" y="1145"/>
                <a:ext cx="138" cy="29"/>
                <a:chOff x="2468" y="1332"/>
                <a:chExt cx="310" cy="60"/>
              </a:xfrm>
            </p:grpSpPr>
            <p:sp>
              <p:nvSpPr>
                <p:cNvPr id="25864"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65"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62"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63"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60" name="Group 712"/>
            <p:cNvGrpSpPr>
              <a:grpSpLocks/>
            </p:cNvGrpSpPr>
            <p:nvPr/>
          </p:nvGrpSpPr>
          <p:grpSpPr bwMode="auto">
            <a:xfrm>
              <a:off x="7081838" y="3630613"/>
              <a:ext cx="485775" cy="203200"/>
              <a:chOff x="4650" y="1129"/>
              <a:chExt cx="246" cy="95"/>
            </a:xfrm>
          </p:grpSpPr>
          <p:sp>
            <p:nvSpPr>
              <p:cNvPr id="2585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5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5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53" name="Group 716"/>
              <p:cNvGrpSpPr>
                <a:grpSpLocks/>
              </p:cNvGrpSpPr>
              <p:nvPr/>
            </p:nvGrpSpPr>
            <p:grpSpPr bwMode="auto">
              <a:xfrm>
                <a:off x="4699" y="1145"/>
                <a:ext cx="138" cy="29"/>
                <a:chOff x="2468" y="1332"/>
                <a:chExt cx="310" cy="60"/>
              </a:xfrm>
            </p:grpSpPr>
            <p:sp>
              <p:nvSpPr>
                <p:cNvPr id="25856"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57"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54"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55"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61" name="Group 721"/>
            <p:cNvGrpSpPr>
              <a:grpSpLocks/>
            </p:cNvGrpSpPr>
            <p:nvPr/>
          </p:nvGrpSpPr>
          <p:grpSpPr bwMode="auto">
            <a:xfrm>
              <a:off x="7743825" y="3643313"/>
              <a:ext cx="485775" cy="203200"/>
              <a:chOff x="4650" y="1129"/>
              <a:chExt cx="246" cy="95"/>
            </a:xfrm>
          </p:grpSpPr>
          <p:sp>
            <p:nvSpPr>
              <p:cNvPr id="258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45" name="Group 725"/>
              <p:cNvGrpSpPr>
                <a:grpSpLocks/>
              </p:cNvGrpSpPr>
              <p:nvPr/>
            </p:nvGrpSpPr>
            <p:grpSpPr bwMode="auto">
              <a:xfrm>
                <a:off x="4699" y="1145"/>
                <a:ext cx="138" cy="29"/>
                <a:chOff x="2468" y="1332"/>
                <a:chExt cx="310" cy="60"/>
              </a:xfrm>
            </p:grpSpPr>
            <p:sp>
              <p:nvSpPr>
                <p:cNvPr id="25848"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49"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46"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47"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762"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5763"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global ISP</a:t>
              </a:r>
            </a:p>
          </p:txBody>
        </p:sp>
        <p:sp>
          <p:nvSpPr>
            <p:cNvPr id="25764"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regional ISP</a:t>
              </a:r>
            </a:p>
          </p:txBody>
        </p:sp>
        <p:sp>
          <p:nvSpPr>
            <p:cNvPr id="25765"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home </a:t>
              </a:r>
            </a:p>
            <a:p>
              <a:pPr>
                <a:lnSpc>
                  <a:spcPct val="80000"/>
                </a:lnSpc>
              </a:pPr>
              <a:r>
                <a:rPr lang="en-US" altLang="zh-CN" sz="1600" dirty="0">
                  <a:solidFill>
                    <a:srgbClr val="000099"/>
                  </a:solidFill>
                  <a:latin typeface="Comic Sans MS" panose="030F0702030302020204" pitchFamily="66" charset="0"/>
                </a:rPr>
                <a:t>network</a:t>
              </a:r>
            </a:p>
          </p:txBody>
        </p:sp>
        <p:sp>
          <p:nvSpPr>
            <p:cNvPr id="25766"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25767"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768" name="Group 347"/>
            <p:cNvGrpSpPr>
              <a:grpSpLocks/>
            </p:cNvGrpSpPr>
            <p:nvPr/>
          </p:nvGrpSpPr>
          <p:grpSpPr bwMode="auto">
            <a:xfrm>
              <a:off x="7077272" y="3621727"/>
              <a:ext cx="493804" cy="228319"/>
              <a:chOff x="1871277" y="1576300"/>
              <a:chExt cx="1128371" cy="437861"/>
            </a:xfrm>
          </p:grpSpPr>
          <p:sp>
            <p:nvSpPr>
              <p:cNvPr id="1207" name="Oval 1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08" name="Rectangle 1207"/>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9" name="Oval 1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10" name="Freeform 1209"/>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11" name="Freeform 1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2" name="Freeform 1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3" name="Freeform 1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14" name="Straight Connector 1213"/>
              <p:cNvCxnSpPr>
                <a:cxnSpLocks noChangeShapeType="1"/>
                <a:endCxn id="1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5" name="Straight Connector 1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69" name="Group 347"/>
            <p:cNvGrpSpPr>
              <a:grpSpLocks/>
            </p:cNvGrpSpPr>
            <p:nvPr/>
          </p:nvGrpSpPr>
          <p:grpSpPr bwMode="auto">
            <a:xfrm>
              <a:off x="7733157" y="3638864"/>
              <a:ext cx="493804" cy="228319"/>
              <a:chOff x="1871277" y="1576300"/>
              <a:chExt cx="1128371" cy="437861"/>
            </a:xfrm>
          </p:grpSpPr>
          <p:sp>
            <p:nvSpPr>
              <p:cNvPr id="1198" name="Oval 119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9" name="Rectangle 1198"/>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0" name="Oval 11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01" name="Freeform 1200"/>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2" name="Freeform 12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03" name="Freeform 12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04" name="Freeform 12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05" name="Straight Connector 1204"/>
              <p:cNvCxnSpPr>
                <a:cxnSpLocks noChangeShapeType="1"/>
                <a:endCxn id="12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6" name="Straight Connector 12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0" name="Group 347"/>
            <p:cNvGrpSpPr>
              <a:grpSpLocks/>
            </p:cNvGrpSpPr>
            <p:nvPr/>
          </p:nvGrpSpPr>
          <p:grpSpPr bwMode="auto">
            <a:xfrm>
              <a:off x="7397100" y="3903983"/>
              <a:ext cx="493804" cy="228319"/>
              <a:chOff x="1871277" y="1576300"/>
              <a:chExt cx="1128371" cy="437861"/>
            </a:xfrm>
          </p:grpSpPr>
          <p:sp>
            <p:nvSpPr>
              <p:cNvPr id="1189" name="Oval 11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0" name="Rectangle 1189"/>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91" name="Oval 11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2" name="Freeform 1191"/>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93" name="Freeform 11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4" name="Freeform 119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5" name="Freeform 11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96" name="Straight Connector 1195"/>
              <p:cNvCxnSpPr>
                <a:cxnSpLocks noChangeShapeType="1"/>
                <a:endCxn id="11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7" name="Straight Connector 11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1" name="Group 347"/>
            <p:cNvGrpSpPr>
              <a:grpSpLocks/>
            </p:cNvGrpSpPr>
            <p:nvPr/>
          </p:nvGrpSpPr>
          <p:grpSpPr bwMode="auto">
            <a:xfrm>
              <a:off x="7195340" y="2756360"/>
              <a:ext cx="413310" cy="196874"/>
              <a:chOff x="1871277" y="1576300"/>
              <a:chExt cx="1128371" cy="437861"/>
            </a:xfrm>
          </p:grpSpPr>
          <p:sp>
            <p:nvSpPr>
              <p:cNvPr id="1180" name="Oval 11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81" name="Rectangle 1180"/>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2" name="Oval 11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83" name="Freeform 1182"/>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4" name="Freeform 11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5" name="Freeform 11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6" name="Freeform 11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87" name="Straight Connector 1186"/>
              <p:cNvCxnSpPr>
                <a:cxnSpLocks noChangeShapeType="1"/>
                <a:endCxn id="11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8" name="Straight Connector 11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2" name="Group 347"/>
            <p:cNvGrpSpPr>
              <a:grpSpLocks/>
            </p:cNvGrpSpPr>
            <p:nvPr/>
          </p:nvGrpSpPr>
          <p:grpSpPr bwMode="auto">
            <a:xfrm>
              <a:off x="7677419" y="2378982"/>
              <a:ext cx="413310" cy="196874"/>
              <a:chOff x="1871277" y="1576300"/>
              <a:chExt cx="1128371" cy="437861"/>
            </a:xfrm>
          </p:grpSpPr>
          <p:sp>
            <p:nvSpPr>
              <p:cNvPr id="1171" name="Oval 117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2" name="Rectangle 1171"/>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3" name="Oval 117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4" name="Freeform 1173"/>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5" name="Freeform 117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76" name="Freeform 117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77" name="Freeform 117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78" name="Straight Connector 1177"/>
              <p:cNvCxnSpPr>
                <a:cxnSpLocks noChangeShapeType="1"/>
                <a:endCxn id="11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9" name="Straight Connector 117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3" name="Group 347"/>
            <p:cNvGrpSpPr>
              <a:grpSpLocks/>
            </p:cNvGrpSpPr>
            <p:nvPr/>
          </p:nvGrpSpPr>
          <p:grpSpPr bwMode="auto">
            <a:xfrm>
              <a:off x="7186342" y="2486295"/>
              <a:ext cx="413310" cy="196874"/>
              <a:chOff x="1871277" y="1576300"/>
              <a:chExt cx="1128371" cy="437861"/>
            </a:xfrm>
          </p:grpSpPr>
          <p:sp>
            <p:nvSpPr>
              <p:cNvPr id="1162" name="Oval 116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3" name="Rectangle 1162"/>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64" name="Oval 116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5" name="Freeform 1164"/>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66" name="Freeform 116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67" name="Freeform 116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68" name="Freeform 116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69" name="Straight Connector 1168"/>
              <p:cNvCxnSpPr>
                <a:cxnSpLocks noChangeShapeType="1"/>
                <a:endCxn id="11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0" name="Straight Connector 116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4" name="Group 347"/>
            <p:cNvGrpSpPr>
              <a:grpSpLocks/>
            </p:cNvGrpSpPr>
            <p:nvPr/>
          </p:nvGrpSpPr>
          <p:grpSpPr bwMode="auto">
            <a:xfrm>
              <a:off x="7750914" y="2756819"/>
              <a:ext cx="413310" cy="196874"/>
              <a:chOff x="1871277" y="1576300"/>
              <a:chExt cx="1128371" cy="437861"/>
            </a:xfrm>
          </p:grpSpPr>
          <p:sp>
            <p:nvSpPr>
              <p:cNvPr id="1153" name="Oval 115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54" name="Rectangle 1153"/>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5" name="Oval 115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56" name="Freeform 1155"/>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7" name="Freeform 115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58" name="Freeform 115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59" name="Freeform 115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60" name="Straight Connector 1159"/>
              <p:cNvCxnSpPr>
                <a:cxnSpLocks noChangeShapeType="1"/>
                <a:endCxn id="11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1" name="Straight Connector 116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5775"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6"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7"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8"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18172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765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B97849-4D76-4F8C-A2BA-C36A527F9FFF}" type="slidenum">
              <a:rPr lang="en-US" altLang="zh-CN" sz="1200" smtClean="0">
                <a:solidFill>
                  <a:schemeClr val="accent3"/>
                </a:solidFill>
                <a:latin typeface="Tahoma" panose="020B0604030504040204" pitchFamily="34" charset="0"/>
              </a:rPr>
              <a:pPr/>
              <a:t>12</a:t>
            </a:fld>
            <a:endParaRPr lang="en-US" altLang="zh-CN" sz="1200" dirty="0">
              <a:solidFill>
                <a:schemeClr val="accent3"/>
              </a:solidFill>
              <a:latin typeface="Tahoma" panose="020B0604030504040204" pitchFamily="34" charset="0"/>
            </a:endParaRPr>
          </a:p>
        </p:txBody>
      </p:sp>
      <p:sp>
        <p:nvSpPr>
          <p:cNvPr id="27649" name="Rectangle 2"/>
          <p:cNvSpPr>
            <a:spLocks noGrp="1" noChangeArrowheads="1"/>
          </p:cNvSpPr>
          <p:nvPr>
            <p:ph type="title" idx="4294967295"/>
          </p:nvPr>
        </p:nvSpPr>
        <p:spPr>
          <a:xfrm>
            <a:off x="0" y="169863"/>
            <a:ext cx="8382000" cy="846137"/>
          </a:xfrm>
        </p:spPr>
        <p:txBody>
          <a:bodyPr>
            <a:normAutofit/>
          </a:bodyPr>
          <a:lstStyle/>
          <a:p>
            <a:pPr eaLnBrk="1" hangingPunct="1"/>
            <a:r>
              <a:rPr lang="en-US" altLang="zh-CN" sz="3600" dirty="0"/>
              <a:t>What</a:t>
            </a:r>
            <a:r>
              <a:rPr lang="en-US" altLang="ja-JP" sz="3600" dirty="0"/>
              <a:t>'s the Internet: a service view</a:t>
            </a:r>
            <a:endParaRPr lang="en-US" altLang="zh-CN" dirty="0"/>
          </a:p>
        </p:txBody>
      </p:sp>
      <p:sp>
        <p:nvSpPr>
          <p:cNvPr id="27650" name="Rectangle 3"/>
          <p:cNvSpPr>
            <a:spLocks noGrp="1" noChangeArrowheads="1"/>
          </p:cNvSpPr>
          <p:nvPr>
            <p:ph type="body" sz="half" idx="4294967295"/>
          </p:nvPr>
        </p:nvSpPr>
        <p:spPr>
          <a:xfrm>
            <a:off x="1309272" y="1631791"/>
            <a:ext cx="4731670" cy="4105275"/>
          </a:xfrm>
        </p:spPr>
        <p:txBody>
          <a:bodyPr>
            <a:normAutofit fontScale="92500" lnSpcReduction="10000"/>
          </a:bodyPr>
          <a:lstStyle/>
          <a:p>
            <a:pPr>
              <a:lnSpc>
                <a:spcPct val="110000"/>
              </a:lnSpc>
              <a:buClr>
                <a:srgbClr val="000099"/>
              </a:buClr>
              <a:buSzPct val="75000"/>
              <a:buFont typeface="Wingdings" panose="05000000000000000000" pitchFamily="2" charset="2"/>
              <a:buChar char="v"/>
            </a:pPr>
            <a:r>
              <a:rPr lang="en-US" altLang="zh-CN" sz="2400" i="1" dirty="0">
                <a:solidFill>
                  <a:srgbClr val="CC0000"/>
                </a:solidFill>
              </a:rPr>
              <a:t>infrastructure that provides services to applications</a:t>
            </a:r>
            <a:endParaRPr lang="en-US" altLang="zh-CN" sz="2600" dirty="0">
              <a:ea typeface="宋体" panose="02010600030101010101" pitchFamily="2" charset="-122"/>
            </a:endParaRPr>
          </a:p>
          <a:p>
            <a:pPr marL="682625" lvl="1" indent="-225425"/>
            <a:r>
              <a:rPr lang="en-US" altLang="zh-CN" dirty="0">
                <a:ea typeface="宋体" panose="02010600030101010101" pitchFamily="2" charset="-122"/>
              </a:rPr>
              <a:t>Web, VoIP, email, games, e-commerce, social nets, AI, …</a:t>
            </a:r>
          </a:p>
          <a:p>
            <a:pPr>
              <a:lnSpc>
                <a:spcPct val="110000"/>
              </a:lnSpc>
              <a:buClr>
                <a:srgbClr val="000099"/>
              </a:buClr>
              <a:buSzPct val="75000"/>
              <a:buFont typeface="Wingdings" panose="05000000000000000000" pitchFamily="2" charset="2"/>
              <a:buChar char="v"/>
            </a:pPr>
            <a:r>
              <a:rPr lang="en-US" altLang="zh-CN" sz="2400" i="1" dirty="0">
                <a:solidFill>
                  <a:srgbClr val="CC0000"/>
                </a:solidFill>
              </a:rPr>
              <a:t>provides programming interface to apps</a:t>
            </a:r>
          </a:p>
          <a:p>
            <a:pPr marL="682625" lvl="1" indent="-225425"/>
            <a:r>
              <a:rPr lang="en-US" altLang="zh-CN" dirty="0">
                <a:ea typeface="宋体" panose="02010600030101010101" pitchFamily="2" charset="-122"/>
              </a:rPr>
              <a:t>hooks that allow sending and receiving  app programs to </a:t>
            </a:r>
            <a:r>
              <a:rPr lang="en-US" altLang="ja-JP" dirty="0">
                <a:ea typeface="MS PGothic" panose="020B0600070205080204" pitchFamily="34" charset="-128"/>
              </a:rPr>
              <a:t>"connect" to Internet</a:t>
            </a:r>
          </a:p>
          <a:p>
            <a:pPr marL="682625" lvl="1" indent="-225425"/>
            <a:r>
              <a:rPr lang="en-US" altLang="zh-CN" dirty="0">
                <a:ea typeface="宋体" panose="02010600030101010101" pitchFamily="2" charset="-122"/>
              </a:rPr>
              <a:t>provides service options, analogous to postal service</a:t>
            </a:r>
          </a:p>
        </p:txBody>
      </p:sp>
      <p:pic>
        <p:nvPicPr>
          <p:cNvPr id="27651" name="Picture 6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04864"/>
            <a:ext cx="8518526" cy="18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4" name="Group 979"/>
          <p:cNvGrpSpPr>
            <a:grpSpLocks/>
          </p:cNvGrpSpPr>
          <p:nvPr/>
        </p:nvGrpSpPr>
        <p:grpSpPr bwMode="auto">
          <a:xfrm>
            <a:off x="6726239" y="1384300"/>
            <a:ext cx="3551237" cy="4747137"/>
            <a:chOff x="5202238" y="1384300"/>
            <a:chExt cx="3551237" cy="4747137"/>
          </a:xfrm>
        </p:grpSpPr>
        <p:sp>
          <p:nvSpPr>
            <p:cNvPr id="27655"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56"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57"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658" name="Group 666"/>
            <p:cNvGrpSpPr>
              <a:grpSpLocks/>
            </p:cNvGrpSpPr>
            <p:nvPr/>
          </p:nvGrpSpPr>
          <p:grpSpPr bwMode="auto">
            <a:xfrm>
              <a:off x="5329977" y="2980450"/>
              <a:ext cx="1458912" cy="933450"/>
              <a:chOff x="2889" y="1631"/>
              <a:chExt cx="980" cy="743"/>
            </a:xfrm>
          </p:grpSpPr>
          <p:sp>
            <p:nvSpPr>
              <p:cNvPr id="28265"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66"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sp>
          <p:nvSpPr>
            <p:cNvPr id="27659"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60"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1"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2"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3"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4"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5"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6"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7"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8"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9"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27670"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1"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72"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27673"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7"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8"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9"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0"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1"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69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69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695" name="Group 732"/>
            <p:cNvGrpSpPr>
              <a:grpSpLocks/>
            </p:cNvGrpSpPr>
            <p:nvPr/>
          </p:nvGrpSpPr>
          <p:grpSpPr bwMode="auto">
            <a:xfrm>
              <a:off x="6430963" y="2519363"/>
              <a:ext cx="219075" cy="52387"/>
              <a:chOff x="2468" y="1332"/>
              <a:chExt cx="310" cy="60"/>
            </a:xfrm>
          </p:grpSpPr>
          <p:sp>
            <p:nvSpPr>
              <p:cNvPr id="28263"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64"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7696"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698" name="Group 737"/>
            <p:cNvGrpSpPr>
              <a:grpSpLocks/>
            </p:cNvGrpSpPr>
            <p:nvPr/>
          </p:nvGrpSpPr>
          <p:grpSpPr bwMode="auto">
            <a:xfrm>
              <a:off x="7202488" y="2493963"/>
              <a:ext cx="390525" cy="174625"/>
              <a:chOff x="4334" y="1470"/>
              <a:chExt cx="246" cy="107"/>
            </a:xfrm>
          </p:grpSpPr>
          <p:sp>
            <p:nvSpPr>
              <p:cNvPr id="2825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5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5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58" name="Group 741"/>
              <p:cNvGrpSpPr>
                <a:grpSpLocks/>
              </p:cNvGrpSpPr>
              <p:nvPr/>
            </p:nvGrpSpPr>
            <p:grpSpPr bwMode="auto">
              <a:xfrm>
                <a:off x="4383" y="1488"/>
                <a:ext cx="138" cy="33"/>
                <a:chOff x="2468" y="1332"/>
                <a:chExt cx="310" cy="60"/>
              </a:xfrm>
            </p:grpSpPr>
            <p:sp>
              <p:nvSpPr>
                <p:cNvPr id="28261"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62"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59"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60"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699" name="Group 746"/>
            <p:cNvGrpSpPr>
              <a:grpSpLocks/>
            </p:cNvGrpSpPr>
            <p:nvPr/>
          </p:nvGrpSpPr>
          <p:grpSpPr bwMode="auto">
            <a:xfrm>
              <a:off x="7213600" y="2757488"/>
              <a:ext cx="390525" cy="174625"/>
              <a:chOff x="4334" y="1470"/>
              <a:chExt cx="246" cy="107"/>
            </a:xfrm>
          </p:grpSpPr>
          <p:sp>
            <p:nvSpPr>
              <p:cNvPr id="2824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4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4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50" name="Group 750"/>
              <p:cNvGrpSpPr>
                <a:grpSpLocks/>
              </p:cNvGrpSpPr>
              <p:nvPr/>
            </p:nvGrpSpPr>
            <p:grpSpPr bwMode="auto">
              <a:xfrm>
                <a:off x="4383" y="1488"/>
                <a:ext cx="138" cy="33"/>
                <a:chOff x="2468" y="1332"/>
                <a:chExt cx="310" cy="60"/>
              </a:xfrm>
            </p:grpSpPr>
            <p:sp>
              <p:nvSpPr>
                <p:cNvPr id="28253"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54"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51"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52"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0" name="Group 764"/>
            <p:cNvGrpSpPr>
              <a:grpSpLocks/>
            </p:cNvGrpSpPr>
            <p:nvPr/>
          </p:nvGrpSpPr>
          <p:grpSpPr bwMode="auto">
            <a:xfrm>
              <a:off x="7689850" y="2393950"/>
              <a:ext cx="390525" cy="174625"/>
              <a:chOff x="4334" y="1470"/>
              <a:chExt cx="246" cy="107"/>
            </a:xfrm>
          </p:grpSpPr>
          <p:sp>
            <p:nvSpPr>
              <p:cNvPr id="2823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4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4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42" name="Group 768"/>
              <p:cNvGrpSpPr>
                <a:grpSpLocks/>
              </p:cNvGrpSpPr>
              <p:nvPr/>
            </p:nvGrpSpPr>
            <p:grpSpPr bwMode="auto">
              <a:xfrm>
                <a:off x="4383" y="1488"/>
                <a:ext cx="138" cy="33"/>
                <a:chOff x="2468" y="1332"/>
                <a:chExt cx="310" cy="60"/>
              </a:xfrm>
            </p:grpSpPr>
            <p:sp>
              <p:nvSpPr>
                <p:cNvPr id="28245"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46"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43"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44"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701"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702" name="Group 801"/>
            <p:cNvGrpSpPr>
              <a:grpSpLocks/>
            </p:cNvGrpSpPr>
            <p:nvPr/>
          </p:nvGrpSpPr>
          <p:grpSpPr bwMode="auto">
            <a:xfrm>
              <a:off x="7591425" y="4806950"/>
              <a:ext cx="622300" cy="244475"/>
              <a:chOff x="4334" y="1470"/>
              <a:chExt cx="246" cy="107"/>
            </a:xfrm>
          </p:grpSpPr>
          <p:sp>
            <p:nvSpPr>
              <p:cNvPr id="2823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3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3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34" name="Group 805"/>
              <p:cNvGrpSpPr>
                <a:grpSpLocks/>
              </p:cNvGrpSpPr>
              <p:nvPr/>
            </p:nvGrpSpPr>
            <p:grpSpPr bwMode="auto">
              <a:xfrm>
                <a:off x="4383" y="1488"/>
                <a:ext cx="138" cy="33"/>
                <a:chOff x="2468" y="1332"/>
                <a:chExt cx="310" cy="60"/>
              </a:xfrm>
            </p:grpSpPr>
            <p:sp>
              <p:nvSpPr>
                <p:cNvPr id="28237"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38"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35"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36"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3" name="Group 810"/>
            <p:cNvGrpSpPr>
              <a:grpSpLocks/>
            </p:cNvGrpSpPr>
            <p:nvPr/>
          </p:nvGrpSpPr>
          <p:grpSpPr bwMode="auto">
            <a:xfrm>
              <a:off x="6965950" y="4508500"/>
              <a:ext cx="622300" cy="244475"/>
              <a:chOff x="4334" y="1470"/>
              <a:chExt cx="246" cy="107"/>
            </a:xfrm>
          </p:grpSpPr>
          <p:sp>
            <p:nvSpPr>
              <p:cNvPr id="2822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2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2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26" name="Group 814"/>
              <p:cNvGrpSpPr>
                <a:grpSpLocks/>
              </p:cNvGrpSpPr>
              <p:nvPr/>
            </p:nvGrpSpPr>
            <p:grpSpPr bwMode="auto">
              <a:xfrm>
                <a:off x="4383" y="1488"/>
                <a:ext cx="138" cy="33"/>
                <a:chOff x="2468" y="1332"/>
                <a:chExt cx="310" cy="60"/>
              </a:xfrm>
            </p:grpSpPr>
            <p:sp>
              <p:nvSpPr>
                <p:cNvPr id="28229"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30"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27"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28"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4" name="Group 819"/>
            <p:cNvGrpSpPr>
              <a:grpSpLocks/>
            </p:cNvGrpSpPr>
            <p:nvPr/>
          </p:nvGrpSpPr>
          <p:grpSpPr bwMode="auto">
            <a:xfrm>
              <a:off x="6242050" y="4851400"/>
              <a:ext cx="622300" cy="244475"/>
              <a:chOff x="4334" y="1470"/>
              <a:chExt cx="246" cy="107"/>
            </a:xfrm>
          </p:grpSpPr>
          <p:sp>
            <p:nvSpPr>
              <p:cNvPr id="2821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1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1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18" name="Group 823"/>
              <p:cNvGrpSpPr>
                <a:grpSpLocks/>
              </p:cNvGrpSpPr>
              <p:nvPr/>
            </p:nvGrpSpPr>
            <p:grpSpPr bwMode="auto">
              <a:xfrm>
                <a:off x="4383" y="1488"/>
                <a:ext cx="138" cy="33"/>
                <a:chOff x="2468" y="1332"/>
                <a:chExt cx="310" cy="60"/>
              </a:xfrm>
            </p:grpSpPr>
            <p:sp>
              <p:nvSpPr>
                <p:cNvPr id="28221"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22"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19"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20"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5" name="Group 828"/>
            <p:cNvGrpSpPr>
              <a:grpSpLocks/>
            </p:cNvGrpSpPr>
            <p:nvPr/>
          </p:nvGrpSpPr>
          <p:grpSpPr bwMode="auto">
            <a:xfrm>
              <a:off x="6051550" y="3644900"/>
              <a:ext cx="390525" cy="171450"/>
              <a:chOff x="4334" y="1470"/>
              <a:chExt cx="246" cy="107"/>
            </a:xfrm>
          </p:grpSpPr>
          <p:sp>
            <p:nvSpPr>
              <p:cNvPr id="2820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0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0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10" name="Group 832"/>
              <p:cNvGrpSpPr>
                <a:grpSpLocks/>
              </p:cNvGrpSpPr>
              <p:nvPr/>
            </p:nvGrpSpPr>
            <p:grpSpPr bwMode="auto">
              <a:xfrm>
                <a:off x="4383" y="1488"/>
                <a:ext cx="138" cy="33"/>
                <a:chOff x="2468" y="1332"/>
                <a:chExt cx="310" cy="60"/>
              </a:xfrm>
            </p:grpSpPr>
            <p:sp>
              <p:nvSpPr>
                <p:cNvPr id="28213"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14"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11"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12"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6" name="Group 846"/>
            <p:cNvGrpSpPr>
              <a:grpSpLocks/>
            </p:cNvGrpSpPr>
            <p:nvPr/>
          </p:nvGrpSpPr>
          <p:grpSpPr bwMode="auto">
            <a:xfrm>
              <a:off x="6138863" y="1989138"/>
              <a:ext cx="282575" cy="477837"/>
              <a:chOff x="3748" y="1253"/>
              <a:chExt cx="178" cy="301"/>
            </a:xfrm>
          </p:grpSpPr>
          <p:sp>
            <p:nvSpPr>
              <p:cNvPr id="2819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2770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0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nvGrpSpPr>
            <p:cNvPr id="27709" name="Group 919"/>
            <p:cNvGrpSpPr>
              <a:grpSpLocks/>
            </p:cNvGrpSpPr>
            <p:nvPr/>
          </p:nvGrpSpPr>
          <p:grpSpPr bwMode="auto">
            <a:xfrm flipH="1">
              <a:off x="5775325" y="4533900"/>
              <a:ext cx="414338" cy="373063"/>
              <a:chOff x="2839" y="3501"/>
              <a:chExt cx="755" cy="803"/>
            </a:xfrm>
          </p:grpSpPr>
          <p:pic>
            <p:nvPicPr>
              <p:cNvPr id="28189"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90"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0" name="Group 922"/>
            <p:cNvGrpSpPr>
              <a:grpSpLocks/>
            </p:cNvGrpSpPr>
            <p:nvPr/>
          </p:nvGrpSpPr>
          <p:grpSpPr bwMode="auto">
            <a:xfrm flipH="1">
              <a:off x="5457825" y="4954588"/>
              <a:ext cx="482600" cy="406400"/>
              <a:chOff x="2839" y="3501"/>
              <a:chExt cx="755" cy="803"/>
            </a:xfrm>
          </p:grpSpPr>
          <p:pic>
            <p:nvPicPr>
              <p:cNvPr id="28187"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8"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1" name="Group 925"/>
            <p:cNvGrpSpPr>
              <a:grpSpLocks/>
            </p:cNvGrpSpPr>
            <p:nvPr/>
          </p:nvGrpSpPr>
          <p:grpSpPr bwMode="auto">
            <a:xfrm flipH="1">
              <a:off x="5935663" y="5256213"/>
              <a:ext cx="427037" cy="349250"/>
              <a:chOff x="2839" y="3501"/>
              <a:chExt cx="755" cy="803"/>
            </a:xfrm>
          </p:grpSpPr>
          <p:pic>
            <p:nvPicPr>
              <p:cNvPr id="28185"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6"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2" name="Group 928"/>
            <p:cNvGrpSpPr>
              <a:grpSpLocks/>
            </p:cNvGrpSpPr>
            <p:nvPr/>
          </p:nvGrpSpPr>
          <p:grpSpPr bwMode="auto">
            <a:xfrm>
              <a:off x="6550025" y="5238750"/>
              <a:ext cx="427038" cy="350838"/>
              <a:chOff x="2839" y="3501"/>
              <a:chExt cx="755" cy="803"/>
            </a:xfrm>
          </p:grpSpPr>
          <p:pic>
            <p:nvPicPr>
              <p:cNvPr id="28183"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4"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pic>
          <p:nvPicPr>
            <p:cNvPr id="27713"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4"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5"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16" name="Group 938"/>
            <p:cNvGrpSpPr>
              <a:grpSpLocks/>
            </p:cNvGrpSpPr>
            <p:nvPr/>
          </p:nvGrpSpPr>
          <p:grpSpPr bwMode="auto">
            <a:xfrm>
              <a:off x="8240713" y="5002213"/>
              <a:ext cx="227012" cy="481012"/>
              <a:chOff x="4140" y="429"/>
              <a:chExt cx="1425" cy="2396"/>
            </a:xfrm>
          </p:grpSpPr>
          <p:sp>
            <p:nvSpPr>
              <p:cNvPr id="28151"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2"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53"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4"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5"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56" name="Group 944"/>
              <p:cNvGrpSpPr>
                <a:grpSpLocks/>
              </p:cNvGrpSpPr>
              <p:nvPr/>
            </p:nvGrpSpPr>
            <p:grpSpPr bwMode="auto">
              <a:xfrm>
                <a:off x="4749" y="668"/>
                <a:ext cx="581" cy="145"/>
                <a:chOff x="614" y="2568"/>
                <a:chExt cx="725" cy="139"/>
              </a:xfrm>
            </p:grpSpPr>
            <p:sp>
              <p:nvSpPr>
                <p:cNvPr id="28181"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82"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57"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58" name="Group 948"/>
              <p:cNvGrpSpPr>
                <a:grpSpLocks/>
              </p:cNvGrpSpPr>
              <p:nvPr/>
            </p:nvGrpSpPr>
            <p:grpSpPr bwMode="auto">
              <a:xfrm>
                <a:off x="4747" y="994"/>
                <a:ext cx="581" cy="134"/>
                <a:chOff x="614" y="2568"/>
                <a:chExt cx="725" cy="139"/>
              </a:xfrm>
            </p:grpSpPr>
            <p:sp>
              <p:nvSpPr>
                <p:cNvPr id="28179"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80"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59"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0"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61" name="Group 953"/>
              <p:cNvGrpSpPr>
                <a:grpSpLocks/>
              </p:cNvGrpSpPr>
              <p:nvPr/>
            </p:nvGrpSpPr>
            <p:grpSpPr bwMode="auto">
              <a:xfrm>
                <a:off x="4735" y="1627"/>
                <a:ext cx="582" cy="151"/>
                <a:chOff x="614" y="2568"/>
                <a:chExt cx="725" cy="139"/>
              </a:xfrm>
            </p:grpSpPr>
            <p:sp>
              <p:nvSpPr>
                <p:cNvPr id="28177"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8"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62"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163" name="Group 957"/>
              <p:cNvGrpSpPr>
                <a:grpSpLocks/>
              </p:cNvGrpSpPr>
              <p:nvPr/>
            </p:nvGrpSpPr>
            <p:grpSpPr bwMode="auto">
              <a:xfrm>
                <a:off x="4739" y="1327"/>
                <a:ext cx="582" cy="139"/>
                <a:chOff x="614" y="2568"/>
                <a:chExt cx="725" cy="139"/>
              </a:xfrm>
            </p:grpSpPr>
            <p:sp>
              <p:nvSpPr>
                <p:cNvPr id="28175"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6"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64"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5"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6"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7"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8"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9"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0"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1"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2"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28173"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4"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27717" name="Group 971"/>
            <p:cNvGrpSpPr>
              <a:grpSpLocks/>
            </p:cNvGrpSpPr>
            <p:nvPr/>
          </p:nvGrpSpPr>
          <p:grpSpPr bwMode="auto">
            <a:xfrm>
              <a:off x="7924800" y="5303838"/>
              <a:ext cx="227013" cy="481012"/>
              <a:chOff x="4140" y="429"/>
              <a:chExt cx="1425" cy="2396"/>
            </a:xfrm>
          </p:grpSpPr>
          <p:sp>
            <p:nvSpPr>
              <p:cNvPr id="28119"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0"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21"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2"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3"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4" name="Group 977"/>
              <p:cNvGrpSpPr>
                <a:grpSpLocks/>
              </p:cNvGrpSpPr>
              <p:nvPr/>
            </p:nvGrpSpPr>
            <p:grpSpPr bwMode="auto">
              <a:xfrm>
                <a:off x="4749" y="668"/>
                <a:ext cx="581" cy="145"/>
                <a:chOff x="614" y="2568"/>
                <a:chExt cx="725" cy="139"/>
              </a:xfrm>
            </p:grpSpPr>
            <p:sp>
              <p:nvSpPr>
                <p:cNvPr id="28149"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50"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25"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6" name="Group 981"/>
              <p:cNvGrpSpPr>
                <a:grpSpLocks/>
              </p:cNvGrpSpPr>
              <p:nvPr/>
            </p:nvGrpSpPr>
            <p:grpSpPr bwMode="auto">
              <a:xfrm>
                <a:off x="4747" y="994"/>
                <a:ext cx="581" cy="134"/>
                <a:chOff x="614" y="2568"/>
                <a:chExt cx="725" cy="139"/>
              </a:xfrm>
            </p:grpSpPr>
            <p:sp>
              <p:nvSpPr>
                <p:cNvPr id="28147"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8"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27"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28"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9" name="Group 986"/>
              <p:cNvGrpSpPr>
                <a:grpSpLocks/>
              </p:cNvGrpSpPr>
              <p:nvPr/>
            </p:nvGrpSpPr>
            <p:grpSpPr bwMode="auto">
              <a:xfrm>
                <a:off x="4735" y="1627"/>
                <a:ext cx="582" cy="151"/>
                <a:chOff x="614" y="2568"/>
                <a:chExt cx="725" cy="139"/>
              </a:xfrm>
            </p:grpSpPr>
            <p:sp>
              <p:nvSpPr>
                <p:cNvPr id="28145"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6"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30"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131" name="Group 990"/>
              <p:cNvGrpSpPr>
                <a:grpSpLocks/>
              </p:cNvGrpSpPr>
              <p:nvPr/>
            </p:nvGrpSpPr>
            <p:grpSpPr bwMode="auto">
              <a:xfrm>
                <a:off x="4739" y="1327"/>
                <a:ext cx="582" cy="139"/>
                <a:chOff x="614" y="2568"/>
                <a:chExt cx="725" cy="139"/>
              </a:xfrm>
            </p:grpSpPr>
            <p:sp>
              <p:nvSpPr>
                <p:cNvPr id="28143"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4"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32"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3"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4"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5"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6"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7"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8"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9"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0"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28141"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2"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2771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9"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0"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21"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2"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3"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4"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5"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6"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7"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28" name="Group 1015"/>
            <p:cNvGrpSpPr>
              <a:grpSpLocks/>
            </p:cNvGrpSpPr>
            <p:nvPr/>
          </p:nvGrpSpPr>
          <p:grpSpPr bwMode="auto">
            <a:xfrm>
              <a:off x="5464285" y="2358039"/>
              <a:ext cx="98740" cy="36846"/>
              <a:chOff x="1740" y="2642"/>
              <a:chExt cx="752" cy="327"/>
            </a:xfrm>
          </p:grpSpPr>
          <p:sp>
            <p:nvSpPr>
              <p:cNvPr id="28113"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4"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5"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6"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7"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8"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29"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0"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1"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2"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3"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4"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pic>
          <p:nvPicPr>
            <p:cNvPr id="27735"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36"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37"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38"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9"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0"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1"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2"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3"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44" name="Group 1039"/>
            <p:cNvGrpSpPr>
              <a:grpSpLocks/>
            </p:cNvGrpSpPr>
            <p:nvPr/>
          </p:nvGrpSpPr>
          <p:grpSpPr bwMode="auto">
            <a:xfrm>
              <a:off x="7019925" y="5800725"/>
              <a:ext cx="87313" cy="38100"/>
              <a:chOff x="1740" y="2642"/>
              <a:chExt cx="752" cy="327"/>
            </a:xfrm>
          </p:grpSpPr>
          <p:sp>
            <p:nvSpPr>
              <p:cNvPr id="28107"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8"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9"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0"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1"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2"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45"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6"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7"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8"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9"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0"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51" name="Group 2"/>
            <p:cNvGrpSpPr>
              <a:grpSpLocks/>
            </p:cNvGrpSpPr>
            <p:nvPr/>
          </p:nvGrpSpPr>
          <p:grpSpPr bwMode="auto">
            <a:xfrm>
              <a:off x="5607050" y="3182938"/>
              <a:ext cx="317500" cy="246062"/>
              <a:chOff x="5581650" y="3128963"/>
              <a:chExt cx="423863" cy="320675"/>
            </a:xfrm>
          </p:grpSpPr>
          <p:pic>
            <p:nvPicPr>
              <p:cNvPr id="28085"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86"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8087"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88"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9"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0"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1"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2"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3"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094" name="Group 1063"/>
              <p:cNvGrpSpPr>
                <a:grpSpLocks/>
              </p:cNvGrpSpPr>
              <p:nvPr/>
            </p:nvGrpSpPr>
            <p:grpSpPr bwMode="auto">
              <a:xfrm>
                <a:off x="5695950" y="3355975"/>
                <a:ext cx="80963" cy="38100"/>
                <a:chOff x="1740" y="2642"/>
                <a:chExt cx="752" cy="327"/>
              </a:xfrm>
            </p:grpSpPr>
            <p:sp>
              <p:nvSpPr>
                <p:cNvPr id="28101"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2"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3"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4"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5"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6"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8095"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6"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7"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8"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9"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0"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pic>
          <p:nvPicPr>
            <p:cNvPr id="27752"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3"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pic>
          <p:nvPicPr>
            <p:cNvPr id="27754"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5"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56"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7"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8"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9"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0"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1"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2"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63" name="Group 1090"/>
            <p:cNvGrpSpPr>
              <a:grpSpLocks/>
            </p:cNvGrpSpPr>
            <p:nvPr/>
          </p:nvGrpSpPr>
          <p:grpSpPr bwMode="auto">
            <a:xfrm>
              <a:off x="7451725" y="5737225"/>
              <a:ext cx="87313" cy="38100"/>
              <a:chOff x="1740" y="2642"/>
              <a:chExt cx="752" cy="327"/>
            </a:xfrm>
          </p:grpSpPr>
          <p:sp>
            <p:nvSpPr>
              <p:cNvPr id="28079"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0"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1"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2"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3"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4"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64"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5"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6"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7"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8"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9"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70" name="Group 1103"/>
            <p:cNvGrpSpPr>
              <a:grpSpLocks/>
            </p:cNvGrpSpPr>
            <p:nvPr/>
          </p:nvGrpSpPr>
          <p:grpSpPr bwMode="auto">
            <a:xfrm>
              <a:off x="6351588" y="2493963"/>
              <a:ext cx="390525" cy="169862"/>
              <a:chOff x="4650" y="1129"/>
              <a:chExt cx="246" cy="95"/>
            </a:xfrm>
          </p:grpSpPr>
          <p:sp>
            <p:nvSpPr>
              <p:cNvPr id="2807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7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7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74" name="Group 1107"/>
              <p:cNvGrpSpPr>
                <a:grpSpLocks/>
              </p:cNvGrpSpPr>
              <p:nvPr/>
            </p:nvGrpSpPr>
            <p:grpSpPr bwMode="auto">
              <a:xfrm>
                <a:off x="4699" y="1145"/>
                <a:ext cx="138" cy="29"/>
                <a:chOff x="2468" y="1332"/>
                <a:chExt cx="310" cy="60"/>
              </a:xfrm>
            </p:grpSpPr>
            <p:sp>
              <p:nvSpPr>
                <p:cNvPr id="28077"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78"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75"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76"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1" name="Group 1112"/>
            <p:cNvGrpSpPr>
              <a:grpSpLocks/>
            </p:cNvGrpSpPr>
            <p:nvPr/>
          </p:nvGrpSpPr>
          <p:grpSpPr bwMode="auto">
            <a:xfrm>
              <a:off x="6051550" y="3641725"/>
              <a:ext cx="390525" cy="169863"/>
              <a:chOff x="4650" y="1129"/>
              <a:chExt cx="246" cy="95"/>
            </a:xfrm>
          </p:grpSpPr>
          <p:sp>
            <p:nvSpPr>
              <p:cNvPr id="2806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6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6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66" name="Group 1116"/>
              <p:cNvGrpSpPr>
                <a:grpSpLocks/>
              </p:cNvGrpSpPr>
              <p:nvPr/>
            </p:nvGrpSpPr>
            <p:grpSpPr bwMode="auto">
              <a:xfrm>
                <a:off x="4699" y="1145"/>
                <a:ext cx="138" cy="29"/>
                <a:chOff x="2468" y="1332"/>
                <a:chExt cx="310" cy="60"/>
              </a:xfrm>
            </p:grpSpPr>
            <p:sp>
              <p:nvSpPr>
                <p:cNvPr id="28069"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70"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67"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68"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2" name="Group 1121"/>
            <p:cNvGrpSpPr>
              <a:grpSpLocks/>
            </p:cNvGrpSpPr>
            <p:nvPr/>
          </p:nvGrpSpPr>
          <p:grpSpPr bwMode="auto">
            <a:xfrm>
              <a:off x="6248400" y="4852988"/>
              <a:ext cx="617538" cy="247650"/>
              <a:chOff x="2356" y="1300"/>
              <a:chExt cx="555" cy="194"/>
            </a:xfrm>
          </p:grpSpPr>
          <p:sp>
            <p:nvSpPr>
              <p:cNvPr id="2805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5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5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58" name="Group 1125"/>
              <p:cNvGrpSpPr>
                <a:grpSpLocks/>
              </p:cNvGrpSpPr>
              <p:nvPr/>
            </p:nvGrpSpPr>
            <p:grpSpPr bwMode="auto">
              <a:xfrm>
                <a:off x="2468" y="1332"/>
                <a:ext cx="310" cy="60"/>
                <a:chOff x="2468" y="1332"/>
                <a:chExt cx="310" cy="60"/>
              </a:xfrm>
            </p:grpSpPr>
            <p:sp>
              <p:nvSpPr>
                <p:cNvPr id="28061"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62"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59"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60"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3" name="Group 1130"/>
            <p:cNvGrpSpPr>
              <a:grpSpLocks/>
            </p:cNvGrpSpPr>
            <p:nvPr/>
          </p:nvGrpSpPr>
          <p:grpSpPr bwMode="auto">
            <a:xfrm>
              <a:off x="6969125" y="4510088"/>
              <a:ext cx="617538" cy="247650"/>
              <a:chOff x="2356" y="1300"/>
              <a:chExt cx="555" cy="194"/>
            </a:xfrm>
          </p:grpSpPr>
          <p:sp>
            <p:nvSpPr>
              <p:cNvPr id="2804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4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4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50" name="Group 1134"/>
              <p:cNvGrpSpPr>
                <a:grpSpLocks/>
              </p:cNvGrpSpPr>
              <p:nvPr/>
            </p:nvGrpSpPr>
            <p:grpSpPr bwMode="auto">
              <a:xfrm>
                <a:off x="2468" y="1332"/>
                <a:ext cx="310" cy="60"/>
                <a:chOff x="2468" y="1332"/>
                <a:chExt cx="310" cy="60"/>
              </a:xfrm>
            </p:grpSpPr>
            <p:sp>
              <p:nvSpPr>
                <p:cNvPr id="28053"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54"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51"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52"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4" name="Group 1139"/>
            <p:cNvGrpSpPr>
              <a:grpSpLocks/>
            </p:cNvGrpSpPr>
            <p:nvPr/>
          </p:nvGrpSpPr>
          <p:grpSpPr bwMode="auto">
            <a:xfrm>
              <a:off x="7585075" y="4811713"/>
              <a:ext cx="617538" cy="247650"/>
              <a:chOff x="2356" y="1300"/>
              <a:chExt cx="555" cy="194"/>
            </a:xfrm>
          </p:grpSpPr>
          <p:sp>
            <p:nvSpPr>
              <p:cNvPr id="2803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4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4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42" name="Group 1143"/>
              <p:cNvGrpSpPr>
                <a:grpSpLocks/>
              </p:cNvGrpSpPr>
              <p:nvPr/>
            </p:nvGrpSpPr>
            <p:grpSpPr bwMode="auto">
              <a:xfrm>
                <a:off x="2468" y="1332"/>
                <a:ext cx="310" cy="60"/>
                <a:chOff x="2468" y="1332"/>
                <a:chExt cx="310" cy="60"/>
              </a:xfrm>
            </p:grpSpPr>
            <p:sp>
              <p:nvSpPr>
                <p:cNvPr id="28045"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46"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43"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44"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5" name="Group 3"/>
            <p:cNvGrpSpPr>
              <a:grpSpLocks/>
            </p:cNvGrpSpPr>
            <p:nvPr/>
          </p:nvGrpSpPr>
          <p:grpSpPr bwMode="auto">
            <a:xfrm>
              <a:off x="5964238" y="3135313"/>
              <a:ext cx="314325" cy="334962"/>
              <a:chOff x="5974579" y="3105349"/>
              <a:chExt cx="347997" cy="396620"/>
            </a:xfrm>
          </p:grpSpPr>
          <p:pic>
            <p:nvPicPr>
              <p:cNvPr id="28037"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38"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776"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7"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8"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9"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80" name="Group 347"/>
            <p:cNvGrpSpPr>
              <a:grpSpLocks/>
            </p:cNvGrpSpPr>
            <p:nvPr/>
          </p:nvGrpSpPr>
          <p:grpSpPr bwMode="auto">
            <a:xfrm>
              <a:off x="6220922" y="4838544"/>
              <a:ext cx="660165" cy="269566"/>
              <a:chOff x="1871277" y="1576300"/>
              <a:chExt cx="1128371" cy="437861"/>
            </a:xfrm>
          </p:grpSpPr>
          <p:sp>
            <p:nvSpPr>
              <p:cNvPr id="1354" name="Oval 135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55" name="Rectangle 1354"/>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56" name="Oval 135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57" name="Freeform 1356"/>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58" name="Freeform 135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9" name="Freeform 135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60" name="Freeform 135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61" name="Straight Connector 1360"/>
              <p:cNvCxnSpPr>
                <a:cxnSpLocks noChangeShapeType="1"/>
                <a:endCxn id="135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2" name="Straight Connector 136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1" name="Group 347"/>
            <p:cNvGrpSpPr>
              <a:grpSpLocks/>
            </p:cNvGrpSpPr>
            <p:nvPr/>
          </p:nvGrpSpPr>
          <p:grpSpPr bwMode="auto">
            <a:xfrm>
              <a:off x="6933466" y="4503243"/>
              <a:ext cx="660165" cy="269566"/>
              <a:chOff x="1871277" y="1576300"/>
              <a:chExt cx="1128371" cy="437861"/>
            </a:xfrm>
          </p:grpSpPr>
          <p:sp>
            <p:nvSpPr>
              <p:cNvPr id="1345" name="Oval 134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46" name="Rectangle 1345"/>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7" name="Oval 134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48" name="Freeform 1347"/>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9" name="Freeform 134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0" name="Freeform 134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1" name="Freeform 135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52" name="Straight Connector 1351"/>
              <p:cNvCxnSpPr>
                <a:cxnSpLocks noChangeShapeType="1"/>
                <a:endCxn id="134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53" name="Straight Connector 135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2" name="Group 347"/>
            <p:cNvGrpSpPr>
              <a:grpSpLocks/>
            </p:cNvGrpSpPr>
            <p:nvPr/>
          </p:nvGrpSpPr>
          <p:grpSpPr bwMode="auto">
            <a:xfrm>
              <a:off x="7563920" y="4800505"/>
              <a:ext cx="660165" cy="269566"/>
              <a:chOff x="1871277" y="1576300"/>
              <a:chExt cx="1128371" cy="437861"/>
            </a:xfrm>
          </p:grpSpPr>
          <p:sp>
            <p:nvSpPr>
              <p:cNvPr id="1336" name="Oval 133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7" name="Rectangle 1336"/>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38" name="Oval 133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9" name="Freeform 1338"/>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0" name="Freeform 133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41" name="Freeform 134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42" name="Freeform 134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43" name="Straight Connector 1342"/>
              <p:cNvCxnSpPr>
                <a:cxnSpLocks noChangeShapeType="1"/>
                <a:endCxn id="133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4" name="Straight Connector 134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3" name="Group 347"/>
            <p:cNvGrpSpPr>
              <a:grpSpLocks/>
            </p:cNvGrpSpPr>
            <p:nvPr/>
          </p:nvGrpSpPr>
          <p:grpSpPr bwMode="auto">
            <a:xfrm>
              <a:off x="6050373" y="3620176"/>
              <a:ext cx="425094" cy="228319"/>
              <a:chOff x="1871277" y="1576300"/>
              <a:chExt cx="1128371" cy="437861"/>
            </a:xfrm>
          </p:grpSpPr>
          <p:sp>
            <p:nvSpPr>
              <p:cNvPr id="1327" name="Oval 13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28" name="Rectangle 1327"/>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9" name="Oval 13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0" name="Freeform 1329"/>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31" name="Freeform 13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32" name="Freeform 13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33" name="Freeform 13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4" name="Straight Connector 1333"/>
              <p:cNvCxnSpPr>
                <a:cxnSpLocks noChangeShapeType="1"/>
                <a:endCxn id="13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35" name="Straight Connector 13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4" name="Group 347"/>
            <p:cNvGrpSpPr>
              <a:grpSpLocks/>
            </p:cNvGrpSpPr>
            <p:nvPr/>
          </p:nvGrpSpPr>
          <p:grpSpPr bwMode="auto">
            <a:xfrm>
              <a:off x="6347637" y="2481965"/>
              <a:ext cx="403071" cy="202807"/>
              <a:chOff x="1871277" y="1576300"/>
              <a:chExt cx="1128371" cy="437861"/>
            </a:xfrm>
          </p:grpSpPr>
          <p:sp>
            <p:nvSpPr>
              <p:cNvPr id="1318" name="Oval 131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9" name="Rectangle 1318"/>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0" name="Oval 13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21" name="Freeform 1320"/>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2" name="Freeform 13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3" name="Freeform 13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4" name="Freeform 13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25" name="Straight Connector 1324"/>
              <p:cNvCxnSpPr>
                <a:cxnSpLocks noChangeShapeType="1"/>
                <a:endCxn id="13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26" name="Straight Connector 13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5" name="Group 1110"/>
            <p:cNvGrpSpPr>
              <a:grpSpLocks/>
            </p:cNvGrpSpPr>
            <p:nvPr/>
          </p:nvGrpSpPr>
          <p:grpSpPr bwMode="auto">
            <a:xfrm>
              <a:off x="7678804" y="2388750"/>
              <a:ext cx="418211" cy="189727"/>
              <a:chOff x="7913987" y="1515773"/>
              <a:chExt cx="625138" cy="276534"/>
            </a:xfrm>
          </p:grpSpPr>
          <p:sp>
            <p:nvSpPr>
              <p:cNvPr id="1309" name="Oval 130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0" name="Rectangle 1309"/>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11" name="Oval 131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2" name="Freeform 1311"/>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13" name="Freeform 131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4" name="Freeform 131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5" name="Freeform 131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16" name="Straight Connector 1315"/>
              <p:cNvCxnSpPr>
                <a:cxnSpLocks noChangeShapeType="1"/>
                <a:endCxn id="131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17" name="Straight Connector 131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6" name="Group 1111"/>
            <p:cNvGrpSpPr>
              <a:grpSpLocks/>
            </p:cNvGrpSpPr>
            <p:nvPr/>
          </p:nvGrpSpPr>
          <p:grpSpPr bwMode="auto">
            <a:xfrm>
              <a:off x="7187343" y="2485248"/>
              <a:ext cx="418211" cy="189727"/>
              <a:chOff x="7913987" y="1515773"/>
              <a:chExt cx="625138" cy="276534"/>
            </a:xfrm>
          </p:grpSpPr>
          <p:sp>
            <p:nvSpPr>
              <p:cNvPr id="1300" name="Oval 129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01" name="Rectangle 1300"/>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2" name="Oval 130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03" name="Freeform 1302"/>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4" name="Freeform 130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05" name="Freeform 130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06" name="Freeform 130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07" name="Straight Connector 1306"/>
              <p:cNvCxnSpPr>
                <a:cxnSpLocks noChangeShapeType="1"/>
                <a:endCxn id="130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08" name="Straight Connector 130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7" name="Group 1112"/>
            <p:cNvGrpSpPr>
              <a:grpSpLocks/>
            </p:cNvGrpSpPr>
            <p:nvPr/>
          </p:nvGrpSpPr>
          <p:grpSpPr bwMode="auto">
            <a:xfrm>
              <a:off x="7195275" y="2751878"/>
              <a:ext cx="418211" cy="189727"/>
              <a:chOff x="7913987" y="1515773"/>
              <a:chExt cx="625138" cy="276534"/>
            </a:xfrm>
          </p:grpSpPr>
          <p:sp>
            <p:nvSpPr>
              <p:cNvPr id="1291" name="Oval 12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2" name="Rectangle 1291"/>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93" name="Oval 129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4" name="Freeform 1293"/>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95" name="Freeform 129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96" name="Freeform 129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97" name="Freeform 129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98" name="Straight Connector 1297"/>
              <p:cNvCxnSpPr>
                <a:cxnSpLocks noChangeShapeType="1"/>
                <a:endCxn id="129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9" name="Straight Connector 129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8" name="Group 1113"/>
            <p:cNvGrpSpPr>
              <a:grpSpLocks/>
            </p:cNvGrpSpPr>
            <p:nvPr/>
          </p:nvGrpSpPr>
          <p:grpSpPr bwMode="auto">
            <a:xfrm>
              <a:off x="7088975" y="3633334"/>
              <a:ext cx="418211" cy="189727"/>
              <a:chOff x="7913987" y="1515773"/>
              <a:chExt cx="625138" cy="276534"/>
            </a:xfrm>
          </p:grpSpPr>
          <p:sp>
            <p:nvSpPr>
              <p:cNvPr id="1282" name="Oval 1281"/>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83" name="Rectangle 1282"/>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4" name="Oval 128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85" name="Freeform 1284"/>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6" name="Freeform 1285"/>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87" name="Freeform 1286"/>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88" name="Freeform 1287"/>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89" name="Straight Connector 1288"/>
              <p:cNvCxnSpPr>
                <a:cxnSpLocks noChangeShapeType="1"/>
                <a:endCxn id="128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0" name="Straight Connector 1289"/>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9" name="Group 1114"/>
            <p:cNvGrpSpPr>
              <a:grpSpLocks/>
            </p:cNvGrpSpPr>
            <p:nvPr/>
          </p:nvGrpSpPr>
          <p:grpSpPr bwMode="auto">
            <a:xfrm>
              <a:off x="7748699" y="3641266"/>
              <a:ext cx="418211" cy="189727"/>
              <a:chOff x="7913987" y="1515773"/>
              <a:chExt cx="625138" cy="276534"/>
            </a:xfrm>
          </p:grpSpPr>
          <p:sp>
            <p:nvSpPr>
              <p:cNvPr id="1273" name="Oval 127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4" name="Rectangle 1273"/>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75" name="Oval 127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6" name="Freeform 1275"/>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77" name="Freeform 127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8" name="Freeform 127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9" name="Freeform 127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80" name="Straight Connector 1279"/>
              <p:cNvCxnSpPr>
                <a:cxnSpLocks noChangeShapeType="1"/>
                <a:endCxn id="127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81" name="Straight Connector 128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90" name="Group 1115"/>
            <p:cNvGrpSpPr>
              <a:grpSpLocks/>
            </p:cNvGrpSpPr>
            <p:nvPr/>
          </p:nvGrpSpPr>
          <p:grpSpPr bwMode="auto">
            <a:xfrm>
              <a:off x="7440813" y="3924693"/>
              <a:ext cx="418211" cy="189727"/>
              <a:chOff x="7913987" y="1515773"/>
              <a:chExt cx="625138" cy="276534"/>
            </a:xfrm>
          </p:grpSpPr>
          <p:sp>
            <p:nvSpPr>
              <p:cNvPr id="1264" name="Oval 126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65" name="Rectangle 1264"/>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66" name="Oval 126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67" name="Freeform 1266"/>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68" name="Freeform 126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69" name="Freeform 126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0" name="Freeform 126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71" name="Straight Connector 1270"/>
              <p:cNvCxnSpPr>
                <a:cxnSpLocks noChangeShapeType="1"/>
                <a:endCxn id="126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2" name="Straight Connector 127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7791"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2"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3"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4"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5"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6"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7"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8"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9"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0"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1"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2"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803" name="Group 665"/>
            <p:cNvGrpSpPr>
              <a:grpSpLocks/>
            </p:cNvGrpSpPr>
            <p:nvPr/>
          </p:nvGrpSpPr>
          <p:grpSpPr bwMode="auto">
            <a:xfrm>
              <a:off x="7689850" y="2395538"/>
              <a:ext cx="390525" cy="169862"/>
              <a:chOff x="4650" y="1129"/>
              <a:chExt cx="246" cy="95"/>
            </a:xfrm>
          </p:grpSpPr>
          <p:sp>
            <p:nvSpPr>
              <p:cNvPr id="2793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3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3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33" name="Group 659"/>
              <p:cNvGrpSpPr>
                <a:grpSpLocks/>
              </p:cNvGrpSpPr>
              <p:nvPr/>
            </p:nvGrpSpPr>
            <p:grpSpPr bwMode="auto">
              <a:xfrm>
                <a:off x="4699" y="1145"/>
                <a:ext cx="138" cy="29"/>
                <a:chOff x="2468" y="1332"/>
                <a:chExt cx="310" cy="60"/>
              </a:xfrm>
            </p:grpSpPr>
            <p:sp>
              <p:nvSpPr>
                <p:cNvPr id="27936"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37"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34"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35"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4" name="Group 675"/>
            <p:cNvGrpSpPr>
              <a:grpSpLocks/>
            </p:cNvGrpSpPr>
            <p:nvPr/>
          </p:nvGrpSpPr>
          <p:grpSpPr bwMode="auto">
            <a:xfrm>
              <a:off x="7204075" y="2493963"/>
              <a:ext cx="390525" cy="169862"/>
              <a:chOff x="4650" y="1129"/>
              <a:chExt cx="246" cy="95"/>
            </a:xfrm>
          </p:grpSpPr>
          <p:sp>
            <p:nvSpPr>
              <p:cNvPr id="279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25" name="Group 679"/>
              <p:cNvGrpSpPr>
                <a:grpSpLocks/>
              </p:cNvGrpSpPr>
              <p:nvPr/>
            </p:nvGrpSpPr>
            <p:grpSpPr bwMode="auto">
              <a:xfrm>
                <a:off x="4699" y="1145"/>
                <a:ext cx="138" cy="29"/>
                <a:chOff x="2468" y="1332"/>
                <a:chExt cx="310" cy="60"/>
              </a:xfrm>
            </p:grpSpPr>
            <p:sp>
              <p:nvSpPr>
                <p:cNvPr id="27928"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29"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26"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27"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5" name="Group 684"/>
            <p:cNvGrpSpPr>
              <a:grpSpLocks/>
            </p:cNvGrpSpPr>
            <p:nvPr/>
          </p:nvGrpSpPr>
          <p:grpSpPr bwMode="auto">
            <a:xfrm>
              <a:off x="7215188" y="2757488"/>
              <a:ext cx="390525" cy="169862"/>
              <a:chOff x="4650" y="1129"/>
              <a:chExt cx="246" cy="95"/>
            </a:xfrm>
          </p:grpSpPr>
          <p:sp>
            <p:nvSpPr>
              <p:cNvPr id="279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17" name="Group 688"/>
              <p:cNvGrpSpPr>
                <a:grpSpLocks/>
              </p:cNvGrpSpPr>
              <p:nvPr/>
            </p:nvGrpSpPr>
            <p:grpSpPr bwMode="auto">
              <a:xfrm>
                <a:off x="4699" y="1145"/>
                <a:ext cx="138" cy="29"/>
                <a:chOff x="2468" y="1332"/>
                <a:chExt cx="310" cy="60"/>
              </a:xfrm>
            </p:grpSpPr>
            <p:sp>
              <p:nvSpPr>
                <p:cNvPr id="27920"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21"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18"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19"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806"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807" name="Group 694"/>
            <p:cNvGrpSpPr>
              <a:grpSpLocks/>
            </p:cNvGrpSpPr>
            <p:nvPr/>
          </p:nvGrpSpPr>
          <p:grpSpPr bwMode="auto">
            <a:xfrm>
              <a:off x="7400925" y="3911600"/>
              <a:ext cx="485775" cy="203200"/>
              <a:chOff x="4650" y="1129"/>
              <a:chExt cx="246" cy="95"/>
            </a:xfrm>
          </p:grpSpPr>
          <p:sp>
            <p:nvSpPr>
              <p:cNvPr id="2790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0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0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09" name="Group 698"/>
              <p:cNvGrpSpPr>
                <a:grpSpLocks/>
              </p:cNvGrpSpPr>
              <p:nvPr/>
            </p:nvGrpSpPr>
            <p:grpSpPr bwMode="auto">
              <a:xfrm>
                <a:off x="4699" y="1145"/>
                <a:ext cx="138" cy="29"/>
                <a:chOff x="2468" y="1332"/>
                <a:chExt cx="310" cy="60"/>
              </a:xfrm>
            </p:grpSpPr>
            <p:sp>
              <p:nvSpPr>
                <p:cNvPr id="27912"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13"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10"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11"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8" name="Group 712"/>
            <p:cNvGrpSpPr>
              <a:grpSpLocks/>
            </p:cNvGrpSpPr>
            <p:nvPr/>
          </p:nvGrpSpPr>
          <p:grpSpPr bwMode="auto">
            <a:xfrm>
              <a:off x="7081838" y="3630613"/>
              <a:ext cx="485775" cy="203200"/>
              <a:chOff x="4650" y="1129"/>
              <a:chExt cx="246" cy="95"/>
            </a:xfrm>
          </p:grpSpPr>
          <p:sp>
            <p:nvSpPr>
              <p:cNvPr id="278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8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01" name="Group 716"/>
              <p:cNvGrpSpPr>
                <a:grpSpLocks/>
              </p:cNvGrpSpPr>
              <p:nvPr/>
            </p:nvGrpSpPr>
            <p:grpSpPr bwMode="auto">
              <a:xfrm>
                <a:off x="4699" y="1145"/>
                <a:ext cx="138" cy="29"/>
                <a:chOff x="2468" y="1332"/>
                <a:chExt cx="310" cy="60"/>
              </a:xfrm>
            </p:grpSpPr>
            <p:sp>
              <p:nvSpPr>
                <p:cNvPr id="27904"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05"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02"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03"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9" name="Group 721"/>
            <p:cNvGrpSpPr>
              <a:grpSpLocks/>
            </p:cNvGrpSpPr>
            <p:nvPr/>
          </p:nvGrpSpPr>
          <p:grpSpPr bwMode="auto">
            <a:xfrm>
              <a:off x="7743825" y="3643313"/>
              <a:ext cx="485775" cy="203200"/>
              <a:chOff x="4650" y="1129"/>
              <a:chExt cx="246" cy="95"/>
            </a:xfrm>
          </p:grpSpPr>
          <p:sp>
            <p:nvSpPr>
              <p:cNvPr id="2789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89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89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893" name="Group 725"/>
              <p:cNvGrpSpPr>
                <a:grpSpLocks/>
              </p:cNvGrpSpPr>
              <p:nvPr/>
            </p:nvGrpSpPr>
            <p:grpSpPr bwMode="auto">
              <a:xfrm>
                <a:off x="4699" y="1145"/>
                <a:ext cx="138" cy="29"/>
                <a:chOff x="2468" y="1332"/>
                <a:chExt cx="310" cy="60"/>
              </a:xfrm>
            </p:grpSpPr>
            <p:sp>
              <p:nvSpPr>
                <p:cNvPr id="27896"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897"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894"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95"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810"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7811"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global ISP</a:t>
              </a:r>
            </a:p>
          </p:txBody>
        </p:sp>
        <p:sp>
          <p:nvSpPr>
            <p:cNvPr id="27812"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27813"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home </a:t>
              </a:r>
            </a:p>
            <a:p>
              <a:pPr>
                <a:lnSpc>
                  <a:spcPct val="80000"/>
                </a:lnSpc>
              </a:pPr>
              <a:r>
                <a:rPr lang="en-US" altLang="zh-CN" sz="1600">
                  <a:solidFill>
                    <a:srgbClr val="000099"/>
                  </a:solidFill>
                  <a:latin typeface="Comic Sans MS" panose="030F0702030302020204" pitchFamily="66" charset="0"/>
                </a:rPr>
                <a:t>network</a:t>
              </a:r>
            </a:p>
          </p:txBody>
        </p:sp>
        <p:sp>
          <p:nvSpPr>
            <p:cNvPr id="27814"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27815"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816" name="Group 347"/>
            <p:cNvGrpSpPr>
              <a:grpSpLocks/>
            </p:cNvGrpSpPr>
            <p:nvPr/>
          </p:nvGrpSpPr>
          <p:grpSpPr bwMode="auto">
            <a:xfrm>
              <a:off x="7077272" y="3621727"/>
              <a:ext cx="493804" cy="228319"/>
              <a:chOff x="1871277" y="1576300"/>
              <a:chExt cx="1128371" cy="437861"/>
            </a:xfrm>
          </p:grpSpPr>
          <p:sp>
            <p:nvSpPr>
              <p:cNvPr id="1207" name="Oval 1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8" name="Rectangle 1207"/>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9" name="Oval 1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10" name="Freeform 1209"/>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1" name="Freeform 1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2" name="Freeform 1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3" name="Freeform 1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14" name="Straight Connector 1213"/>
              <p:cNvCxnSpPr>
                <a:cxnSpLocks noChangeShapeType="1"/>
                <a:endCxn id="1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5" name="Straight Connector 1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7" name="Group 347"/>
            <p:cNvGrpSpPr>
              <a:grpSpLocks/>
            </p:cNvGrpSpPr>
            <p:nvPr/>
          </p:nvGrpSpPr>
          <p:grpSpPr bwMode="auto">
            <a:xfrm>
              <a:off x="7733157" y="3638864"/>
              <a:ext cx="493804" cy="228319"/>
              <a:chOff x="1871277" y="1576300"/>
              <a:chExt cx="1128371" cy="437861"/>
            </a:xfrm>
          </p:grpSpPr>
          <p:sp>
            <p:nvSpPr>
              <p:cNvPr id="1198" name="Oval 119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9" name="Rectangle 1198"/>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0" name="Oval 11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1" name="Freeform 1200"/>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2" name="Freeform 12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03" name="Freeform 12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04" name="Freeform 12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05" name="Straight Connector 1204"/>
              <p:cNvCxnSpPr>
                <a:cxnSpLocks noChangeShapeType="1"/>
                <a:endCxn id="12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6" name="Straight Connector 12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8" name="Group 347"/>
            <p:cNvGrpSpPr>
              <a:grpSpLocks/>
            </p:cNvGrpSpPr>
            <p:nvPr/>
          </p:nvGrpSpPr>
          <p:grpSpPr bwMode="auto">
            <a:xfrm>
              <a:off x="7397100" y="3903983"/>
              <a:ext cx="493804" cy="228319"/>
              <a:chOff x="1871277" y="1576300"/>
              <a:chExt cx="1128371" cy="437861"/>
            </a:xfrm>
          </p:grpSpPr>
          <p:sp>
            <p:nvSpPr>
              <p:cNvPr id="1189" name="Oval 11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0" name="Rectangle 1189"/>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1" name="Oval 11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2" name="Freeform 1191"/>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3" name="Freeform 11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4" name="Freeform 119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5" name="Freeform 11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96" name="Straight Connector 1195"/>
              <p:cNvCxnSpPr>
                <a:cxnSpLocks noChangeShapeType="1"/>
                <a:endCxn id="11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7" name="Straight Connector 11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9" name="Group 347"/>
            <p:cNvGrpSpPr>
              <a:grpSpLocks/>
            </p:cNvGrpSpPr>
            <p:nvPr/>
          </p:nvGrpSpPr>
          <p:grpSpPr bwMode="auto">
            <a:xfrm>
              <a:off x="7195340" y="2756360"/>
              <a:ext cx="413310" cy="196874"/>
              <a:chOff x="1871277" y="1576300"/>
              <a:chExt cx="1128371" cy="437861"/>
            </a:xfrm>
          </p:grpSpPr>
          <p:sp>
            <p:nvSpPr>
              <p:cNvPr id="1180" name="Oval 11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1" name="Rectangle 1180"/>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2" name="Oval 11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3" name="Freeform 1182"/>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4" name="Freeform 11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5" name="Freeform 11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6" name="Freeform 11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87" name="Straight Connector 1186"/>
              <p:cNvCxnSpPr>
                <a:cxnSpLocks noChangeShapeType="1"/>
                <a:endCxn id="11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8" name="Straight Connector 11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0" name="Group 347"/>
            <p:cNvGrpSpPr>
              <a:grpSpLocks/>
            </p:cNvGrpSpPr>
            <p:nvPr/>
          </p:nvGrpSpPr>
          <p:grpSpPr bwMode="auto">
            <a:xfrm>
              <a:off x="7677419" y="2378982"/>
              <a:ext cx="413310" cy="196874"/>
              <a:chOff x="1871277" y="1576300"/>
              <a:chExt cx="1128371" cy="437861"/>
            </a:xfrm>
          </p:grpSpPr>
          <p:sp>
            <p:nvSpPr>
              <p:cNvPr id="1171" name="Oval 117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2" name="Rectangle 1171"/>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73" name="Oval 117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4" name="Freeform 1173"/>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75" name="Freeform 117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76" name="Freeform 117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77" name="Freeform 117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78" name="Straight Connector 1177"/>
              <p:cNvCxnSpPr>
                <a:cxnSpLocks noChangeShapeType="1"/>
                <a:endCxn id="11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9" name="Straight Connector 117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1" name="Group 347"/>
            <p:cNvGrpSpPr>
              <a:grpSpLocks/>
            </p:cNvGrpSpPr>
            <p:nvPr/>
          </p:nvGrpSpPr>
          <p:grpSpPr bwMode="auto">
            <a:xfrm>
              <a:off x="7186342" y="2486295"/>
              <a:ext cx="413310" cy="196874"/>
              <a:chOff x="1871277" y="1576300"/>
              <a:chExt cx="1128371" cy="437861"/>
            </a:xfrm>
          </p:grpSpPr>
          <p:sp>
            <p:nvSpPr>
              <p:cNvPr id="1162" name="Oval 116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63" name="Rectangle 1162"/>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64" name="Oval 116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65" name="Freeform 1164"/>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66" name="Freeform 116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67" name="Freeform 116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68" name="Freeform 116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69" name="Straight Connector 1168"/>
              <p:cNvCxnSpPr>
                <a:cxnSpLocks noChangeShapeType="1"/>
                <a:endCxn id="11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0" name="Straight Connector 116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2" name="Group 347"/>
            <p:cNvGrpSpPr>
              <a:grpSpLocks/>
            </p:cNvGrpSpPr>
            <p:nvPr/>
          </p:nvGrpSpPr>
          <p:grpSpPr bwMode="auto">
            <a:xfrm>
              <a:off x="7750914" y="2756819"/>
              <a:ext cx="413310" cy="196874"/>
              <a:chOff x="1871277" y="1576300"/>
              <a:chExt cx="1128371" cy="437861"/>
            </a:xfrm>
          </p:grpSpPr>
          <p:sp>
            <p:nvSpPr>
              <p:cNvPr id="1153" name="Oval 115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54" name="Rectangle 1153"/>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55" name="Oval 115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56" name="Freeform 1155"/>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57" name="Freeform 115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58" name="Freeform 115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59" name="Freeform 115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60" name="Straight Connector 1159"/>
              <p:cNvCxnSpPr>
                <a:cxnSpLocks noChangeShapeType="1"/>
                <a:endCxn id="11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1" name="Straight Connector 116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7823"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4"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5"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76399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9704"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D23CBA-ACF0-4CCA-BEBE-7322730B0E83}" type="slidenum">
              <a:rPr lang="en-US" altLang="zh-CN" sz="1200" smtClean="0">
                <a:solidFill>
                  <a:schemeClr val="accent3"/>
                </a:solidFill>
                <a:latin typeface="Tahoma" panose="020B0604030504040204" pitchFamily="34" charset="0"/>
              </a:rPr>
              <a:pPr/>
              <a:t>13</a:t>
            </a:fld>
            <a:endParaRPr lang="en-US" altLang="zh-CN" sz="1200" dirty="0">
              <a:solidFill>
                <a:schemeClr val="accent3"/>
              </a:solidFill>
              <a:latin typeface="Tahoma" panose="020B0604030504040204" pitchFamily="34" charset="0"/>
            </a:endParaRPr>
          </a:p>
        </p:txBody>
      </p:sp>
      <p:sp>
        <p:nvSpPr>
          <p:cNvPr id="29699" name="Rectangle 2"/>
          <p:cNvSpPr>
            <a:spLocks noGrp="1" noChangeArrowheads="1"/>
          </p:cNvSpPr>
          <p:nvPr>
            <p:ph type="title" idx="4294967295"/>
          </p:nvPr>
        </p:nvSpPr>
        <p:spPr>
          <a:xfrm>
            <a:off x="2279576" y="194765"/>
            <a:ext cx="5657850" cy="868363"/>
          </a:xfrm>
        </p:spPr>
        <p:txBody>
          <a:bodyPr/>
          <a:lstStyle/>
          <a:p>
            <a:pPr eaLnBrk="1" hangingPunct="1"/>
            <a:r>
              <a:rPr lang="en-US" altLang="zh-CN" dirty="0"/>
              <a:t>What'</a:t>
            </a:r>
            <a:r>
              <a:rPr lang="en-US" altLang="ja-JP" dirty="0"/>
              <a:t>s a protocol?</a:t>
            </a:r>
            <a:endParaRPr lang="en-US" altLang="zh-CN" dirty="0"/>
          </a:p>
        </p:txBody>
      </p:sp>
      <p:sp>
        <p:nvSpPr>
          <p:cNvPr id="43012" name="Rectangle 3"/>
          <p:cNvSpPr>
            <a:spLocks noGrp="1" noChangeArrowheads="1"/>
          </p:cNvSpPr>
          <p:nvPr>
            <p:ph type="body" sz="half" idx="4294967295"/>
          </p:nvPr>
        </p:nvSpPr>
        <p:spPr>
          <a:xfrm>
            <a:off x="2050616" y="1371600"/>
            <a:ext cx="3581400" cy="4648200"/>
          </a:xfrm>
        </p:spPr>
        <p:txBody>
          <a:bodyPr>
            <a:normAutofit/>
          </a:bodyPr>
          <a:lstStyle/>
          <a:p>
            <a:pPr eaLnBrk="1" hangingPunct="1">
              <a:buFont typeface="Wingdings" panose="05000000000000000000" pitchFamily="2" charset="2"/>
              <a:buNone/>
            </a:pPr>
            <a:r>
              <a:rPr lang="en-US" altLang="zh-CN" i="1" dirty="0">
                <a:solidFill>
                  <a:srgbClr val="CC0000"/>
                </a:solidFill>
              </a:rPr>
              <a:t>human protocols:</a:t>
            </a:r>
          </a:p>
          <a:p>
            <a:pPr>
              <a:lnSpc>
                <a:spcPct val="90000"/>
              </a:lnSpc>
              <a:buClr>
                <a:srgbClr val="000099"/>
              </a:buClr>
              <a:buSzPct val="75000"/>
              <a:buFont typeface="Wingdings" panose="05000000000000000000" pitchFamily="2" charset="2"/>
              <a:buChar char="v"/>
            </a:pPr>
            <a:r>
              <a:rPr lang="en-US" altLang="ja-JP" sz="2200" i="1" dirty="0"/>
              <a:t>"what's the time?"</a:t>
            </a:r>
          </a:p>
          <a:p>
            <a:pPr>
              <a:lnSpc>
                <a:spcPct val="90000"/>
              </a:lnSpc>
              <a:buClr>
                <a:srgbClr val="000099"/>
              </a:buClr>
              <a:buSzPct val="75000"/>
              <a:buFont typeface="Wingdings" panose="05000000000000000000" pitchFamily="2" charset="2"/>
              <a:buChar char="v"/>
            </a:pPr>
            <a:r>
              <a:rPr lang="en-US" altLang="ja-JP" sz="2200" i="1" dirty="0"/>
              <a:t>"I have a question"</a:t>
            </a:r>
          </a:p>
          <a:p>
            <a:pPr>
              <a:lnSpc>
                <a:spcPct val="90000"/>
              </a:lnSpc>
              <a:buClr>
                <a:srgbClr val="000099"/>
              </a:buClr>
              <a:buSzPct val="75000"/>
              <a:buFont typeface="Wingdings" panose="05000000000000000000" pitchFamily="2" charset="2"/>
              <a:buChar char="v"/>
            </a:pPr>
            <a:r>
              <a:rPr lang="en-US" altLang="zh-CN" sz="2200" i="1" dirty="0"/>
              <a:t>introductions</a:t>
            </a:r>
          </a:p>
          <a:p>
            <a:pPr lvl="1" eaLnBrk="1" hangingPunct="1"/>
            <a:endParaRPr lang="en-US" altLang="zh-CN" sz="2000" dirty="0">
              <a:ea typeface="宋体" panose="02010600030101010101" pitchFamily="2" charset="-122"/>
            </a:endParaRPr>
          </a:p>
          <a:p>
            <a:pPr eaLnBrk="1" hangingPunct="1">
              <a:buFont typeface="Wingdings" panose="05000000000000000000" pitchFamily="2" charset="2"/>
              <a:buNone/>
            </a:pPr>
            <a:r>
              <a:rPr lang="en-US" altLang="zh-CN" sz="2400" dirty="0"/>
              <a:t>… specific messages sent</a:t>
            </a:r>
          </a:p>
          <a:p>
            <a:pPr eaLnBrk="1" hangingPunct="1">
              <a:buFont typeface="Wingdings" panose="05000000000000000000" pitchFamily="2" charset="2"/>
              <a:buNone/>
            </a:pPr>
            <a:r>
              <a:rPr lang="en-US" altLang="zh-CN" sz="2400" dirty="0"/>
              <a:t>… specific actions taken when messages received, or other events</a:t>
            </a:r>
          </a:p>
        </p:txBody>
      </p:sp>
      <p:sp>
        <p:nvSpPr>
          <p:cNvPr id="43013" name="Rectangle 4"/>
          <p:cNvSpPr>
            <a:spLocks noGrp="1" noChangeArrowheads="1"/>
          </p:cNvSpPr>
          <p:nvPr>
            <p:ph type="body" sz="half" idx="4294967295"/>
          </p:nvPr>
        </p:nvSpPr>
        <p:spPr>
          <a:xfrm>
            <a:off x="5859464" y="1352719"/>
            <a:ext cx="3810000" cy="2590800"/>
          </a:xfrm>
        </p:spPr>
        <p:txBody>
          <a:bodyPr/>
          <a:lstStyle/>
          <a:p>
            <a:pPr eaLnBrk="1" hangingPunct="1">
              <a:buFont typeface="Wingdings" charset="0"/>
              <a:buNone/>
              <a:defRPr/>
            </a:pPr>
            <a:r>
              <a:rPr lang="en-US" i="1" dirty="0">
                <a:solidFill>
                  <a:srgbClr val="CC0000"/>
                </a:solidFill>
                <a:ea typeface="ＭＳ Ｐゴシック" charset="0"/>
              </a:rPr>
              <a:t>network protocols:</a:t>
            </a:r>
          </a:p>
          <a:p>
            <a:pPr>
              <a:lnSpc>
                <a:spcPct val="90000"/>
              </a:lnSpc>
              <a:buClr>
                <a:srgbClr val="000099"/>
              </a:buClr>
              <a:buSzPct val="75000"/>
              <a:buFont typeface="Wingdings" panose="05000000000000000000" pitchFamily="2" charset="2"/>
              <a:buChar char="v"/>
              <a:defRPr/>
            </a:pPr>
            <a:r>
              <a:rPr lang="en-US" sz="2200" i="1" dirty="0"/>
              <a:t>machines rather than humans</a:t>
            </a:r>
          </a:p>
          <a:p>
            <a:pPr>
              <a:lnSpc>
                <a:spcPct val="90000"/>
              </a:lnSpc>
              <a:buClr>
                <a:srgbClr val="000099"/>
              </a:buClr>
              <a:buSzPct val="75000"/>
              <a:buFont typeface="Wingdings" panose="05000000000000000000" pitchFamily="2" charset="2"/>
              <a:buChar char="v"/>
              <a:defRPr/>
            </a:pPr>
            <a:r>
              <a:rPr lang="en-US" sz="2200" i="1" dirty="0"/>
              <a:t>all communication activity in Internet governed by protocols</a:t>
            </a:r>
          </a:p>
        </p:txBody>
      </p:sp>
      <p:pic>
        <p:nvPicPr>
          <p:cNvPr id="29698"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6" y="8794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Rectangle 5"/>
          <p:cNvSpPr>
            <a:spLocks noChangeArrowheads="1"/>
          </p:cNvSpPr>
          <p:nvPr/>
        </p:nvSpPr>
        <p:spPr bwMode="auto">
          <a:xfrm>
            <a:off x="5838970" y="3967795"/>
            <a:ext cx="447833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Bef>
                <a:spcPct val="20000"/>
              </a:spcBef>
              <a:buClr>
                <a:schemeClr val="accent2"/>
              </a:buClr>
              <a:buSzPct val="85000"/>
              <a:buFont typeface="Wingdings" panose="05000000000000000000" pitchFamily="2" charset="2"/>
              <a:buNone/>
            </a:pPr>
            <a:r>
              <a:rPr lang="en-US" altLang="zh-CN" sz="2800" i="1" dirty="0">
                <a:solidFill>
                  <a:srgbClr val="CC0000"/>
                </a:solidFill>
                <a:latin typeface="Arial Narrow" panose="020B0606020202030204" pitchFamily="34" charset="0"/>
              </a:rPr>
              <a:t>protocols</a:t>
            </a:r>
            <a:r>
              <a:rPr lang="en-US" altLang="zh-CN" sz="2800" i="1" dirty="0">
                <a:latin typeface="Arial Narrow" panose="020B0606020202030204" pitchFamily="34" charset="0"/>
              </a:rPr>
              <a:t> define </a:t>
            </a:r>
            <a:r>
              <a:rPr lang="en-US" altLang="zh-CN" sz="2800" i="1" dirty="0">
                <a:solidFill>
                  <a:srgbClr val="CC0000"/>
                </a:solidFill>
                <a:latin typeface="Arial Narrow" panose="020B0606020202030204" pitchFamily="34" charset="0"/>
              </a:rPr>
              <a:t>format</a:t>
            </a:r>
            <a:r>
              <a:rPr lang="en-US" altLang="zh-CN" sz="2800" i="1" dirty="0">
                <a:latin typeface="Arial Narrow" panose="020B0606020202030204" pitchFamily="34" charset="0"/>
              </a:rPr>
              <a:t>, </a:t>
            </a:r>
            <a:r>
              <a:rPr lang="en-US" altLang="zh-CN" sz="2800" i="1" dirty="0">
                <a:solidFill>
                  <a:srgbClr val="CC0000"/>
                </a:solidFill>
                <a:latin typeface="Arial Narrow" panose="020B0606020202030204" pitchFamily="34" charset="0"/>
              </a:rPr>
              <a:t>order</a:t>
            </a:r>
            <a:r>
              <a:rPr lang="en-US" altLang="zh-CN" sz="2800" i="1" dirty="0">
                <a:latin typeface="Arial Narrow" panose="020B0606020202030204" pitchFamily="34" charset="0"/>
              </a:rPr>
              <a:t> of </a:t>
            </a:r>
            <a:r>
              <a:rPr lang="en-US" altLang="zh-CN" sz="2800" i="1" dirty="0">
                <a:solidFill>
                  <a:srgbClr val="CC0000"/>
                </a:solidFill>
                <a:latin typeface="Arial Narrow" panose="020B0606020202030204" pitchFamily="34" charset="0"/>
              </a:rPr>
              <a:t>messages sent and received</a:t>
            </a:r>
            <a:r>
              <a:rPr lang="en-US" altLang="zh-CN" sz="2800" i="1" dirty="0">
                <a:latin typeface="Arial Narrow" panose="020B0606020202030204" pitchFamily="34" charset="0"/>
              </a:rPr>
              <a:t> among network entities, and </a:t>
            </a:r>
            <a:r>
              <a:rPr lang="en-US" altLang="zh-CN" sz="2800" i="1" dirty="0">
                <a:solidFill>
                  <a:srgbClr val="CC0000"/>
                </a:solidFill>
                <a:latin typeface="Arial Narrow" panose="020B0606020202030204" pitchFamily="34" charset="0"/>
              </a:rPr>
              <a:t>actions taken</a:t>
            </a:r>
            <a:r>
              <a:rPr lang="en-US" altLang="zh-CN" sz="2800" i="1" dirty="0">
                <a:latin typeface="Arial Narrow" panose="020B0606020202030204" pitchFamily="34" charset="0"/>
              </a:rPr>
              <a:t> on message transmission, receipt</a:t>
            </a:r>
            <a:r>
              <a:rPr lang="en-US" altLang="zh-CN" i="1" dirty="0">
                <a:solidFill>
                  <a:srgbClr val="FF0000"/>
                </a:solidFill>
                <a:latin typeface="Arial Narrow" panose="020B0606020202030204" pitchFamily="34" charset="0"/>
              </a:rPr>
              <a:t> </a:t>
            </a:r>
          </a:p>
        </p:txBody>
      </p:sp>
      <p:sp>
        <p:nvSpPr>
          <p:cNvPr id="29703" name="Rectangle 6"/>
          <p:cNvSpPr>
            <a:spLocks noChangeArrowheads="1"/>
          </p:cNvSpPr>
          <p:nvPr/>
        </p:nvSpPr>
        <p:spPr bwMode="auto">
          <a:xfrm>
            <a:off x="5859464" y="3962400"/>
            <a:ext cx="4503737" cy="2362200"/>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latin typeface="Consolas" panose="020B0609020204030204" pitchFamily="49" charset="0"/>
            </a:endParaRPr>
          </a:p>
        </p:txBody>
      </p:sp>
    </p:spTree>
    <p:extLst>
      <p:ext uri="{BB962C8B-B14F-4D97-AF65-F5344CB8AC3E}">
        <p14:creationId xmlns:p14="http://schemas.microsoft.com/office/powerpoint/2010/main" val="837237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FF0000"/>
                </a:solidFill>
                <a:latin typeface="Tahoma" panose="020B0604030504040204" pitchFamily="34" charset="0"/>
              </a:rPr>
              <a:t>1 Introduction</a:t>
            </a:r>
          </a:p>
        </p:txBody>
      </p:sp>
      <p:sp>
        <p:nvSpPr>
          <p:cNvPr id="31775"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B54E89-F416-42DC-B535-305A9CB09196}" type="slidenum">
              <a:rPr lang="en-US" altLang="zh-CN" sz="1200" smtClean="0">
                <a:solidFill>
                  <a:schemeClr val="accent3"/>
                </a:solidFill>
                <a:latin typeface="Tahoma" panose="020B0604030504040204" pitchFamily="34" charset="0"/>
              </a:rPr>
              <a:pPr/>
              <a:t>14</a:t>
            </a:fld>
            <a:endParaRPr lang="en-US" altLang="zh-CN" sz="1200" dirty="0">
              <a:solidFill>
                <a:schemeClr val="accent3"/>
              </a:solidFill>
              <a:latin typeface="Tahoma" panose="020B0604030504040204" pitchFamily="34" charset="0"/>
            </a:endParaRPr>
          </a:p>
        </p:txBody>
      </p:sp>
      <p:sp>
        <p:nvSpPr>
          <p:cNvPr id="31746" name="Rectangle 3"/>
          <p:cNvSpPr>
            <a:spLocks noGrp="1" noChangeArrowheads="1"/>
          </p:cNvSpPr>
          <p:nvPr>
            <p:ph type="body" sz="half" idx="4294967295"/>
          </p:nvPr>
        </p:nvSpPr>
        <p:spPr>
          <a:xfrm>
            <a:off x="2376011" y="1371648"/>
            <a:ext cx="8153400" cy="685800"/>
          </a:xfrm>
        </p:spPr>
        <p:txBody>
          <a:bodyPr>
            <a:normAutofit fontScale="92500"/>
          </a:bodyPr>
          <a:lstStyle/>
          <a:p>
            <a:pPr eaLnBrk="1" hangingPunct="1">
              <a:buFont typeface="Wingdings" panose="05000000000000000000" pitchFamily="2" charset="2"/>
              <a:buNone/>
            </a:pPr>
            <a:r>
              <a:rPr lang="en-US" altLang="zh-CN" dirty="0"/>
              <a:t>a human protocol and a computer network protocol:</a:t>
            </a:r>
          </a:p>
          <a:p>
            <a:pPr eaLnBrk="1" hangingPunct="1">
              <a:buFont typeface="Wingdings" panose="05000000000000000000" pitchFamily="2" charset="2"/>
              <a:buNone/>
            </a:pPr>
            <a:endParaRPr lang="en-US" altLang="zh-CN" dirty="0"/>
          </a:p>
        </p:txBody>
      </p:sp>
      <p:sp>
        <p:nvSpPr>
          <p:cNvPr id="31747" name="Rectangle 8"/>
          <p:cNvSpPr>
            <a:spLocks noChangeArrowheads="1"/>
          </p:cNvSpPr>
          <p:nvPr/>
        </p:nvSpPr>
        <p:spPr bwMode="auto">
          <a:xfrm>
            <a:off x="2152649" y="5862638"/>
            <a:ext cx="55165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Comic Sans MS" panose="030F0702030302020204" pitchFamily="66" charset="0"/>
              </a:rPr>
              <a:t>Q:</a:t>
            </a:r>
            <a:r>
              <a:rPr lang="en-US" altLang="zh-CN" sz="2800" dirty="0">
                <a:latin typeface="Comic Sans MS" panose="030F0702030302020204" pitchFamily="66" charset="0"/>
              </a:rPr>
              <a:t> </a:t>
            </a:r>
            <a:r>
              <a:rPr lang="en-US" altLang="zh-CN" sz="2800" dirty="0">
                <a:solidFill>
                  <a:srgbClr val="C00000"/>
                </a:solidFill>
                <a:latin typeface="Comic Sans MS" panose="030F0702030302020204" pitchFamily="66" charset="0"/>
              </a:rPr>
              <a:t>other human protocols? </a:t>
            </a:r>
          </a:p>
        </p:txBody>
      </p:sp>
      <p:sp>
        <p:nvSpPr>
          <p:cNvPr id="31748" name="Line 10"/>
          <p:cNvSpPr>
            <a:spLocks noChangeShapeType="1"/>
          </p:cNvSpPr>
          <p:nvPr/>
        </p:nvSpPr>
        <p:spPr bwMode="auto">
          <a:xfrm>
            <a:off x="2781301" y="2771776"/>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pic>
        <p:nvPicPr>
          <p:cNvPr id="31749"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4" y="2376489"/>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64" y="2771776"/>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Text Box 64"/>
          <p:cNvSpPr txBox="1">
            <a:spLocks noChangeArrowheads="1"/>
          </p:cNvSpPr>
          <p:nvPr/>
        </p:nvSpPr>
        <p:spPr bwMode="auto">
          <a:xfrm>
            <a:off x="3222626" y="2484438"/>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2" name="Line 66"/>
          <p:cNvSpPr>
            <a:spLocks noChangeShapeType="1"/>
          </p:cNvSpPr>
          <p:nvPr/>
        </p:nvSpPr>
        <p:spPr bwMode="auto">
          <a:xfrm flipV="1">
            <a:off x="2473326" y="3330575"/>
            <a:ext cx="2085975" cy="361950"/>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3" name="Text Box 67"/>
          <p:cNvSpPr txBox="1">
            <a:spLocks noChangeArrowheads="1"/>
          </p:cNvSpPr>
          <p:nvPr/>
        </p:nvSpPr>
        <p:spPr bwMode="auto">
          <a:xfrm>
            <a:off x="3213101" y="3108325"/>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4" name="Line 70"/>
          <p:cNvSpPr>
            <a:spLocks noChangeShapeType="1"/>
          </p:cNvSpPr>
          <p:nvPr/>
        </p:nvSpPr>
        <p:spPr bwMode="auto">
          <a:xfrm>
            <a:off x="2457451" y="3762375"/>
            <a:ext cx="2162175" cy="4381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5" name="Group 72"/>
          <p:cNvGrpSpPr>
            <a:grpSpLocks/>
          </p:cNvGrpSpPr>
          <p:nvPr/>
        </p:nvGrpSpPr>
        <p:grpSpPr bwMode="auto">
          <a:xfrm>
            <a:off x="2952751" y="3694114"/>
            <a:ext cx="1100137" cy="708025"/>
            <a:chOff x="734" y="2747"/>
            <a:chExt cx="693" cy="446"/>
          </a:xfrm>
        </p:grpSpPr>
        <p:sp>
          <p:nvSpPr>
            <p:cNvPr id="31816"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7" name="Text Box 69"/>
            <p:cNvSpPr txBox="1">
              <a:spLocks noChangeArrowheads="1"/>
            </p:cNvSpPr>
            <p:nvPr/>
          </p:nvSpPr>
          <p:spPr bwMode="auto">
            <a:xfrm>
              <a:off x="734" y="2747"/>
              <a:ext cx="693"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CC0000"/>
                  </a:solidFill>
                  <a:latin typeface="Comic Sans MS" panose="030F0702030302020204" pitchFamily="66" charset="0"/>
                </a:rPr>
                <a:t>Got the</a:t>
              </a:r>
            </a:p>
            <a:p>
              <a:pPr algn="ctr"/>
              <a:r>
                <a:rPr lang="en-US" altLang="zh-CN" sz="2000" dirty="0">
                  <a:solidFill>
                    <a:srgbClr val="CC0000"/>
                  </a:solidFill>
                  <a:latin typeface="Comic Sans MS" panose="030F0702030302020204" pitchFamily="66" charset="0"/>
                </a:rPr>
                <a:t>time?</a:t>
              </a:r>
            </a:p>
          </p:txBody>
        </p:sp>
      </p:grpSp>
      <p:sp>
        <p:nvSpPr>
          <p:cNvPr id="31756" name="Line 73"/>
          <p:cNvSpPr>
            <a:spLocks noChangeShapeType="1"/>
          </p:cNvSpPr>
          <p:nvPr/>
        </p:nvSpPr>
        <p:spPr bwMode="auto">
          <a:xfrm flipV="1">
            <a:off x="2619376" y="4333876"/>
            <a:ext cx="1952625" cy="33337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7" name="Group 76"/>
          <p:cNvGrpSpPr>
            <a:grpSpLocks/>
          </p:cNvGrpSpPr>
          <p:nvPr/>
        </p:nvGrpSpPr>
        <p:grpSpPr bwMode="auto">
          <a:xfrm>
            <a:off x="3089276" y="4338643"/>
            <a:ext cx="838200" cy="461963"/>
            <a:chOff x="1046" y="2771"/>
            <a:chExt cx="528" cy="291"/>
          </a:xfrm>
        </p:grpSpPr>
        <p:sp>
          <p:nvSpPr>
            <p:cNvPr id="31814"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5" name="Text Box 74"/>
            <p:cNvSpPr txBox="1">
              <a:spLocks noChangeArrowheads="1"/>
            </p:cNvSpPr>
            <p:nvPr/>
          </p:nvSpPr>
          <p:spPr bwMode="auto">
            <a:xfrm>
              <a:off x="1046" y="2771"/>
              <a:ext cx="5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2:00</a:t>
              </a:r>
            </a:p>
          </p:txBody>
        </p:sp>
      </p:grpSp>
      <p:sp>
        <p:nvSpPr>
          <p:cNvPr id="31758" name="Line 85"/>
          <p:cNvSpPr>
            <a:spLocks noChangeShapeType="1"/>
          </p:cNvSpPr>
          <p:nvPr/>
        </p:nvSpPr>
        <p:spPr bwMode="auto">
          <a:xfrm flipV="1">
            <a:off x="6689725" y="4525964"/>
            <a:ext cx="2343150" cy="42862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9" name="Line 89"/>
          <p:cNvSpPr>
            <a:spLocks noChangeShapeType="1"/>
          </p:cNvSpPr>
          <p:nvPr/>
        </p:nvSpPr>
        <p:spPr bwMode="auto">
          <a:xfrm>
            <a:off x="6704013" y="2811463"/>
            <a:ext cx="2176462" cy="34766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60" name="Line 90"/>
          <p:cNvSpPr>
            <a:spLocks noChangeShapeType="1"/>
          </p:cNvSpPr>
          <p:nvPr/>
        </p:nvSpPr>
        <p:spPr bwMode="auto">
          <a:xfrm flipV="1">
            <a:off x="6642100" y="3317876"/>
            <a:ext cx="2216150" cy="3984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61" name="Rectangle 92"/>
          <p:cNvSpPr>
            <a:spLocks noChangeArrowheads="1"/>
          </p:cNvSpPr>
          <p:nvPr/>
        </p:nvSpPr>
        <p:spPr bwMode="auto">
          <a:xfrm>
            <a:off x="7077076" y="3340100"/>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762" name="Text Box 91"/>
          <p:cNvSpPr txBox="1">
            <a:spLocks noChangeArrowheads="1"/>
          </p:cNvSpPr>
          <p:nvPr/>
        </p:nvSpPr>
        <p:spPr bwMode="auto">
          <a:xfrm>
            <a:off x="6894513" y="3341688"/>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Comic Sans MS" panose="030F0702030302020204" pitchFamily="66" charset="0"/>
              </a:rPr>
              <a:t>TCP connection</a:t>
            </a:r>
          </a:p>
          <a:p>
            <a:pPr algn="ctr">
              <a:lnSpc>
                <a:spcPct val="85000"/>
              </a:lnSpc>
            </a:pPr>
            <a:r>
              <a:rPr lang="en-US" altLang="zh-CN" sz="1800">
                <a:solidFill>
                  <a:srgbClr val="CC0000"/>
                </a:solidFill>
                <a:latin typeface="Comic Sans MS" panose="030F0702030302020204" pitchFamily="66" charset="0"/>
              </a:rPr>
              <a:t>response</a:t>
            </a:r>
          </a:p>
        </p:txBody>
      </p:sp>
      <p:sp>
        <p:nvSpPr>
          <p:cNvPr id="31763" name="Line 94"/>
          <p:cNvSpPr>
            <a:spLocks noChangeShapeType="1"/>
          </p:cNvSpPr>
          <p:nvPr/>
        </p:nvSpPr>
        <p:spPr bwMode="auto">
          <a:xfrm>
            <a:off x="6689725" y="3963988"/>
            <a:ext cx="2400300" cy="4191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4" name="Group 97"/>
          <p:cNvGrpSpPr>
            <a:grpSpLocks/>
          </p:cNvGrpSpPr>
          <p:nvPr/>
        </p:nvGrpSpPr>
        <p:grpSpPr bwMode="auto">
          <a:xfrm>
            <a:off x="6902451" y="3933057"/>
            <a:ext cx="4378120" cy="584201"/>
            <a:chOff x="3212" y="2597"/>
            <a:chExt cx="2390" cy="368"/>
          </a:xfrm>
        </p:grpSpPr>
        <p:sp>
          <p:nvSpPr>
            <p:cNvPr id="31812"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3" name="Text Box 95"/>
            <p:cNvSpPr txBox="1">
              <a:spLocks noChangeArrowheads="1"/>
            </p:cNvSpPr>
            <p:nvPr/>
          </p:nvSpPr>
          <p:spPr bwMode="auto">
            <a:xfrm>
              <a:off x="3212" y="2597"/>
              <a:ext cx="239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latin typeface="Comic Sans MS" panose="030F0702030302020204" pitchFamily="66" charset="0"/>
                </a:rPr>
                <a:t>Get</a:t>
              </a:r>
              <a:r>
                <a:rPr lang="en-US" altLang="zh-CN" sz="1400" dirty="0">
                  <a:solidFill>
                    <a:srgbClr val="CC0000"/>
                  </a:solidFill>
                  <a:latin typeface="Comic Sans MS" panose="030F0702030302020204" pitchFamily="66" charset="0"/>
                </a:rPr>
                <a:t> http://www.github.com/network-distributed</a:t>
              </a:r>
              <a:endParaRPr lang="en-US" altLang="zh-CN" dirty="0">
                <a:solidFill>
                  <a:srgbClr val="CC0000"/>
                </a:solidFill>
                <a:latin typeface="Comic Sans MS" panose="030F0702030302020204" pitchFamily="66" charset="0"/>
              </a:endParaRPr>
            </a:p>
          </p:txBody>
        </p:sp>
      </p:grpSp>
      <p:sp>
        <p:nvSpPr>
          <p:cNvPr id="31765" name="Rectangle 99"/>
          <p:cNvSpPr>
            <a:spLocks noChangeArrowheads="1"/>
          </p:cNvSpPr>
          <p:nvPr/>
        </p:nvSpPr>
        <p:spPr bwMode="auto">
          <a:xfrm>
            <a:off x="7458076" y="4624389"/>
            <a:ext cx="919163"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766" name="Text Box 100"/>
          <p:cNvSpPr txBox="1">
            <a:spLocks noChangeArrowheads="1"/>
          </p:cNvSpPr>
          <p:nvPr/>
        </p:nvSpPr>
        <p:spPr bwMode="auto">
          <a:xfrm>
            <a:off x="7424739" y="4510088"/>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&lt;file&gt;</a:t>
            </a:r>
          </a:p>
        </p:txBody>
      </p:sp>
      <p:sp>
        <p:nvSpPr>
          <p:cNvPr id="31767" name="Line 101"/>
          <p:cNvSpPr>
            <a:spLocks noChangeShapeType="1"/>
          </p:cNvSpPr>
          <p:nvPr/>
        </p:nvSpPr>
        <p:spPr bwMode="auto">
          <a:xfrm>
            <a:off x="5581650" y="2068513"/>
            <a:ext cx="0" cy="3573462"/>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8" name="Group 105"/>
          <p:cNvGrpSpPr>
            <a:grpSpLocks/>
          </p:cNvGrpSpPr>
          <p:nvPr/>
        </p:nvGrpSpPr>
        <p:grpSpPr bwMode="auto">
          <a:xfrm>
            <a:off x="5259389" y="4972051"/>
            <a:ext cx="720725" cy="400050"/>
            <a:chOff x="2198" y="3221"/>
            <a:chExt cx="454" cy="252"/>
          </a:xfrm>
        </p:grpSpPr>
        <p:sp>
          <p:nvSpPr>
            <p:cNvPr id="31810"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11" name="Text Box 102"/>
            <p:cNvSpPr txBox="1">
              <a:spLocks noChangeArrowheads="1"/>
            </p:cNvSpPr>
            <p:nvPr/>
          </p:nvSpPr>
          <p:spPr bwMode="auto">
            <a:xfrm>
              <a:off x="2198" y="3221"/>
              <a:ext cx="4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chemeClr val="bg2"/>
                  </a:solidFill>
                  <a:latin typeface="Comic Sans MS" panose="030F0702030302020204" pitchFamily="66" charset="0"/>
                </a:rPr>
                <a:t>time</a:t>
              </a:r>
            </a:p>
          </p:txBody>
        </p:sp>
      </p:grpSp>
      <p:sp>
        <p:nvSpPr>
          <p:cNvPr id="31769" name="Rectangle 52"/>
          <p:cNvSpPr>
            <a:spLocks noChangeArrowheads="1"/>
          </p:cNvSpPr>
          <p:nvPr/>
        </p:nvSpPr>
        <p:spPr bwMode="auto">
          <a:xfrm>
            <a:off x="6989763" y="2751139"/>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70" name="Text Box 91"/>
          <p:cNvSpPr txBox="1">
            <a:spLocks noChangeArrowheads="1"/>
          </p:cNvSpPr>
          <p:nvPr/>
        </p:nvSpPr>
        <p:spPr bwMode="auto">
          <a:xfrm>
            <a:off x="6938963" y="2682875"/>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Comic Sans MS" panose="030F0702030302020204" pitchFamily="66" charset="0"/>
              </a:rPr>
              <a:t>TCP connection</a:t>
            </a:r>
          </a:p>
          <a:p>
            <a:pPr algn="ctr">
              <a:lnSpc>
                <a:spcPct val="85000"/>
              </a:lnSpc>
            </a:pPr>
            <a:r>
              <a:rPr lang="en-US" altLang="zh-CN" sz="1800">
                <a:solidFill>
                  <a:srgbClr val="CC0000"/>
                </a:solidFill>
                <a:latin typeface="Comic Sans MS" panose="030F0702030302020204" pitchFamily="66" charset="0"/>
              </a:rPr>
              <a:t>request</a:t>
            </a:r>
          </a:p>
        </p:txBody>
      </p:sp>
      <p:pic>
        <p:nvPicPr>
          <p:cNvPr id="31771" name="Picture 53"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6776" y="879475"/>
            <a:ext cx="5039344"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2" name="Rectangle 2"/>
          <p:cNvSpPr>
            <a:spLocks noChangeArrowheads="1"/>
          </p:cNvSpPr>
          <p:nvPr/>
        </p:nvSpPr>
        <p:spPr bwMode="auto">
          <a:xfrm>
            <a:off x="2011363" y="206376"/>
            <a:ext cx="565785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400" dirty="0">
                <a:solidFill>
                  <a:srgbClr val="000099"/>
                </a:solidFill>
                <a:latin typeface="Comic Sans MS" panose="030F0702030302020204" pitchFamily="66" charset="0"/>
              </a:rPr>
              <a:t>What</a:t>
            </a:r>
            <a:r>
              <a:rPr lang="en-US" altLang="ja-JP" sz="4400" dirty="0">
                <a:solidFill>
                  <a:srgbClr val="000099"/>
                </a:solidFill>
                <a:latin typeface="Comic Sans MS" panose="030F0702030302020204" pitchFamily="66" charset="0"/>
              </a:rPr>
              <a:t>'s a protocol?</a:t>
            </a:r>
            <a:endParaRPr lang="en-US" altLang="zh-CN" sz="4400" dirty="0">
              <a:solidFill>
                <a:srgbClr val="000099"/>
              </a:solidFill>
              <a:latin typeface="Comic Sans MS" panose="030F0702030302020204" pitchFamily="66" charset="0"/>
            </a:endParaRPr>
          </a:p>
        </p:txBody>
      </p:sp>
      <p:grpSp>
        <p:nvGrpSpPr>
          <p:cNvPr id="31773" name="Group 57"/>
          <p:cNvGrpSpPr>
            <a:grpSpLocks/>
          </p:cNvGrpSpPr>
          <p:nvPr/>
        </p:nvGrpSpPr>
        <p:grpSpPr bwMode="auto">
          <a:xfrm>
            <a:off x="8936038" y="2782888"/>
            <a:ext cx="431800" cy="755650"/>
            <a:chOff x="4140" y="429"/>
            <a:chExt cx="1425" cy="2396"/>
          </a:xfrm>
        </p:grpSpPr>
        <p:sp>
          <p:nvSpPr>
            <p:cNvPr id="31778" name="Freeform 5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79"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80" name="Freeform 6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81" name="Freeform 6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82"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3" name="Group 63"/>
            <p:cNvGrpSpPr>
              <a:grpSpLocks/>
            </p:cNvGrpSpPr>
            <p:nvPr/>
          </p:nvGrpSpPr>
          <p:grpSpPr bwMode="auto">
            <a:xfrm>
              <a:off x="4749" y="668"/>
              <a:ext cx="581" cy="145"/>
              <a:chOff x="614" y="2568"/>
              <a:chExt cx="725" cy="139"/>
            </a:xfrm>
          </p:grpSpPr>
          <p:sp>
            <p:nvSpPr>
              <p:cNvPr id="31808"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9"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4"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5" name="Group 67"/>
            <p:cNvGrpSpPr>
              <a:grpSpLocks/>
            </p:cNvGrpSpPr>
            <p:nvPr/>
          </p:nvGrpSpPr>
          <p:grpSpPr bwMode="auto">
            <a:xfrm>
              <a:off x="4747" y="994"/>
              <a:ext cx="581" cy="134"/>
              <a:chOff x="614" y="2568"/>
              <a:chExt cx="725" cy="139"/>
            </a:xfrm>
          </p:grpSpPr>
          <p:sp>
            <p:nvSpPr>
              <p:cNvPr id="31806"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7"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6"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87"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8" name="Group 72"/>
            <p:cNvGrpSpPr>
              <a:grpSpLocks/>
            </p:cNvGrpSpPr>
            <p:nvPr/>
          </p:nvGrpSpPr>
          <p:grpSpPr bwMode="auto">
            <a:xfrm>
              <a:off x="4735" y="1627"/>
              <a:ext cx="582" cy="151"/>
              <a:chOff x="614" y="2568"/>
              <a:chExt cx="725" cy="139"/>
            </a:xfrm>
          </p:grpSpPr>
          <p:sp>
            <p:nvSpPr>
              <p:cNvPr id="31804"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5"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9" name="Freeform 7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31790" name="Group 76"/>
            <p:cNvGrpSpPr>
              <a:grpSpLocks/>
            </p:cNvGrpSpPr>
            <p:nvPr/>
          </p:nvGrpSpPr>
          <p:grpSpPr bwMode="auto">
            <a:xfrm>
              <a:off x="4739" y="1327"/>
              <a:ext cx="582" cy="139"/>
              <a:chOff x="614" y="2568"/>
              <a:chExt cx="725" cy="139"/>
            </a:xfrm>
          </p:grpSpPr>
          <p:sp>
            <p:nvSpPr>
              <p:cNvPr id="31802"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3"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91"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2" name="Freeform 8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3" name="Freeform 8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4"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5" name="Freeform 8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6"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7"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8"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9"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31800"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1"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31774" name="Group 90"/>
          <p:cNvGrpSpPr>
            <a:grpSpLocks/>
          </p:cNvGrpSpPr>
          <p:nvPr/>
        </p:nvGrpSpPr>
        <p:grpSpPr bwMode="auto">
          <a:xfrm>
            <a:off x="5799138" y="2339976"/>
            <a:ext cx="893762" cy="828675"/>
            <a:chOff x="-44" y="1473"/>
            <a:chExt cx="981" cy="1105"/>
          </a:xfrm>
        </p:grpSpPr>
        <p:pic>
          <p:nvPicPr>
            <p:cNvPr id="31776" name="Picture 91"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7"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Tree>
    <p:extLst>
      <p:ext uri="{BB962C8B-B14F-4D97-AF65-F5344CB8AC3E}">
        <p14:creationId xmlns:p14="http://schemas.microsoft.com/office/powerpoint/2010/main" val="1852991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Footer Placeholder 2"/>
          <p:cNvSpPr>
            <a:spLocks noGrp="1"/>
          </p:cNvSpPr>
          <p:nvPr>
            <p:ph type="ftr" sz="quarter" idx="11"/>
          </p:nvPr>
        </p:nvSpPr>
        <p:spPr>
          <a:xfrm>
            <a:off x="10344472" y="6645954"/>
            <a:ext cx="1384395" cy="1873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C00000"/>
                </a:solidFill>
                <a:latin typeface="Tahoma" panose="020B0604030504040204" pitchFamily="34" charset="0"/>
              </a:rPr>
              <a:t>1 Introduction</a:t>
            </a:r>
          </a:p>
        </p:txBody>
      </p:sp>
      <p:sp>
        <p:nvSpPr>
          <p:cNvPr id="33797"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1C15A8-DA82-44A3-9F24-3F761CBD0DF2}" type="slidenum">
              <a:rPr lang="en-US" altLang="zh-CN" sz="1200" smtClean="0">
                <a:solidFill>
                  <a:schemeClr val="accent3"/>
                </a:solidFill>
                <a:latin typeface="Tahoma" panose="020B0604030504040204" pitchFamily="34" charset="0"/>
              </a:rPr>
              <a:pPr/>
              <a:t>15</a:t>
            </a:fld>
            <a:endParaRPr lang="en-US" altLang="zh-CN" sz="1200" dirty="0">
              <a:solidFill>
                <a:schemeClr val="accent3"/>
              </a:solidFill>
              <a:latin typeface="Tahoma" panose="020B0604030504040204" pitchFamily="34" charset="0"/>
            </a:endParaRPr>
          </a:p>
        </p:txBody>
      </p:sp>
      <p:sp>
        <p:nvSpPr>
          <p:cNvPr id="33795" name="Rectangle 2"/>
          <p:cNvSpPr>
            <a:spLocks noGrp="1" noChangeArrowheads="1"/>
          </p:cNvSpPr>
          <p:nvPr>
            <p:ph type="title" idx="4294967295"/>
          </p:nvPr>
        </p:nvSpPr>
        <p:spPr>
          <a:xfrm>
            <a:off x="2203451" y="372723"/>
            <a:ext cx="11137900" cy="720725"/>
          </a:xfrm>
        </p:spPr>
        <p:txBody>
          <a:bodyPr/>
          <a:lstStyle/>
          <a:p>
            <a:pPr eaLnBrk="1" hangingPunct="1"/>
            <a:r>
              <a:rPr lang="en-US" altLang="zh-CN" dirty="0"/>
              <a:t>Chapter 1: roadmap</a:t>
            </a:r>
          </a:p>
        </p:txBody>
      </p:sp>
      <p:sp>
        <p:nvSpPr>
          <p:cNvPr id="33796" name="Rectangle 3"/>
          <p:cNvSpPr>
            <a:spLocks noGrp="1" noChangeArrowheads="1"/>
          </p:cNvSpPr>
          <p:nvPr>
            <p:ph type="body" idx="4294967295"/>
          </p:nvPr>
        </p:nvSpPr>
        <p:spPr>
          <a:xfrm>
            <a:off x="2670176" y="1412776"/>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1.2 network edge</a:t>
            </a:r>
          </a:p>
          <a:p>
            <a:pPr lvl="2" eaLnBrk="1" hangingPunct="1">
              <a:buSzPct val="70000"/>
              <a:buFont typeface="Wingdings" panose="05000000000000000000" pitchFamily="2" charset="2"/>
              <a:buChar char="v"/>
            </a:pPr>
            <a:r>
              <a:rPr lang="en-US" altLang="zh-CN" sz="2400" dirty="0">
                <a:solidFill>
                  <a:srgbClr val="CC0000"/>
                </a:solidFill>
                <a:latin typeface="Gill Sans MT" panose="020B0502020104020203" pitchFamily="34" charset="0"/>
                <a:ea typeface="宋体" panose="02010600030101010101" pitchFamily="2" charset="-122"/>
              </a:rPr>
              <a:t> 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eaLnBrk="1" hangingPunct="1">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 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pic>
        <p:nvPicPr>
          <p:cNvPr id="33794"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710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
        <p:nvSpPr>
          <p:cNvPr id="35847"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C4848D-B25B-4612-8E69-0F8BB2C32E06}" type="slidenum">
              <a:rPr lang="en-US" altLang="zh-CN" sz="1200" smtClean="0">
                <a:solidFill>
                  <a:schemeClr val="accent4"/>
                </a:solidFill>
                <a:latin typeface="Tahoma" panose="020B0604030504040204" pitchFamily="34" charset="0"/>
              </a:rPr>
              <a:pPr/>
              <a:t>16</a:t>
            </a:fld>
            <a:endParaRPr lang="en-US" altLang="zh-CN" sz="1200" dirty="0">
              <a:solidFill>
                <a:schemeClr val="accent4"/>
              </a:solidFill>
              <a:latin typeface="Tahoma" panose="020B0604030504040204" pitchFamily="34" charset="0"/>
            </a:endParaRPr>
          </a:p>
        </p:txBody>
      </p:sp>
      <p:sp>
        <p:nvSpPr>
          <p:cNvPr id="35842" name="Rectangle 2"/>
          <p:cNvSpPr>
            <a:spLocks noGrp="1" noChangeArrowheads="1"/>
          </p:cNvSpPr>
          <p:nvPr>
            <p:ph type="title" idx="4294967295"/>
          </p:nvPr>
        </p:nvSpPr>
        <p:spPr>
          <a:xfrm>
            <a:off x="1900238" y="218164"/>
            <a:ext cx="8220075" cy="892175"/>
          </a:xfrm>
        </p:spPr>
        <p:txBody>
          <a:bodyPr>
            <a:normAutofit fontScale="90000"/>
          </a:bodyPr>
          <a:lstStyle/>
          <a:p>
            <a:pPr eaLnBrk="1" hangingPunct="1"/>
            <a:r>
              <a:rPr lang="en-US" altLang="zh-CN" sz="4000" dirty="0"/>
              <a:t>A closer look at network structure:</a:t>
            </a:r>
            <a:endParaRPr lang="en-US" altLang="zh-CN" dirty="0"/>
          </a:p>
        </p:txBody>
      </p:sp>
      <p:sp>
        <p:nvSpPr>
          <p:cNvPr id="9219" name="Rectangle 3"/>
          <p:cNvSpPr>
            <a:spLocks noGrp="1" noChangeArrowheads="1"/>
          </p:cNvSpPr>
          <p:nvPr>
            <p:ph type="body" sz="half" idx="4294967295"/>
          </p:nvPr>
        </p:nvSpPr>
        <p:spPr>
          <a:xfrm>
            <a:off x="1991878" y="1550285"/>
            <a:ext cx="4203700" cy="1047750"/>
          </a:xfrm>
        </p:spPr>
        <p:txBody>
          <a:bodyPr>
            <a:normAutofit fontScale="70000" lnSpcReduction="20000"/>
          </a:bodyPr>
          <a:lstStyle/>
          <a:p>
            <a:pPr>
              <a:lnSpc>
                <a:spcPct val="110000"/>
              </a:lnSpc>
              <a:buClr>
                <a:srgbClr val="000099"/>
              </a:buClr>
              <a:buSzPct val="75000"/>
              <a:buFont typeface="Wingdings" panose="05000000000000000000" pitchFamily="2" charset="2"/>
              <a:buChar char="v"/>
              <a:defRPr/>
            </a:pPr>
            <a:r>
              <a:rPr lang="en-US" sz="3100" dirty="0">
                <a:solidFill>
                  <a:schemeClr val="accent1"/>
                </a:solidFill>
                <a:ea typeface="宋体" panose="02010600030101010101" pitchFamily="2" charset="-122"/>
              </a:rPr>
              <a:t>network edge:</a:t>
            </a:r>
          </a:p>
          <a:p>
            <a:pPr lvl="1">
              <a:buSzPct val="100000"/>
              <a:buFont typeface="Wingdings" panose="05000000000000000000" pitchFamily="2" charset="2"/>
              <a:buChar char="n"/>
              <a:defRPr/>
            </a:pPr>
            <a:r>
              <a:rPr lang="en-US" dirty="0">
                <a:ea typeface="ＭＳ Ｐゴシック" charset="0"/>
                <a:cs typeface="ＭＳ Ｐゴシック" charset="0"/>
              </a:rPr>
              <a:t>hosts: clients and servers</a:t>
            </a:r>
          </a:p>
          <a:p>
            <a:pPr lvl="1">
              <a:buSzPct val="100000"/>
              <a:buFont typeface="Wingdings" panose="05000000000000000000" pitchFamily="2" charset="2"/>
              <a:buChar char="n"/>
              <a:defRPr/>
            </a:pPr>
            <a:r>
              <a:rPr lang="en-US" dirty="0">
                <a:ea typeface="ＭＳ Ｐゴシック" charset="0"/>
                <a:cs typeface="ＭＳ Ｐゴシック" charset="0"/>
              </a:rPr>
              <a:t>servers often in data centers</a:t>
            </a:r>
          </a:p>
          <a:p>
            <a:pPr lvl="1" eaLnBrk="1" hangingPunct="1">
              <a:buSzPct val="75000"/>
              <a:buFont typeface="Arial"/>
              <a:buChar char="•"/>
              <a:defRPr/>
            </a:pPr>
            <a:endParaRPr lang="en-US" dirty="0">
              <a:ea typeface="ＭＳ Ｐゴシック" charset="0"/>
              <a:cs typeface="ＭＳ Ｐゴシック" charset="0"/>
            </a:endParaRPr>
          </a:p>
        </p:txBody>
      </p:sp>
      <p:sp>
        <p:nvSpPr>
          <p:cNvPr id="10088" name="Rectangle 872"/>
          <p:cNvSpPr>
            <a:spLocks noChangeArrowheads="1"/>
          </p:cNvSpPr>
          <p:nvPr/>
        </p:nvSpPr>
        <p:spPr bwMode="auto">
          <a:xfrm>
            <a:off x="1943100" y="3068638"/>
            <a:ext cx="4027488"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95288" indent="-39528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pPr>
            <a:r>
              <a:rPr lang="en-US" altLang="zh-CN" dirty="0">
                <a:solidFill>
                  <a:schemeClr val="accent1"/>
                </a:solidFill>
                <a:latin typeface="Comic Sans MS" panose="030F0702030302020204" pitchFamily="66" charset="0"/>
                <a:ea typeface="宋体" panose="02010600030101010101" pitchFamily="2" charset="-122"/>
              </a:rPr>
              <a:t>access networks, physical media: </a:t>
            </a:r>
            <a:r>
              <a:rPr lang="en-US" altLang="zh-CN" dirty="0">
                <a:solidFill>
                  <a:srgbClr val="000099"/>
                </a:solidFill>
                <a:latin typeface="Comic Sans MS" panose="030F0702030302020204" pitchFamily="66" charset="0"/>
                <a:ea typeface="宋体" panose="02010600030101010101" pitchFamily="2" charset="-122"/>
              </a:rPr>
              <a:t>wired, wireless communication links </a:t>
            </a:r>
          </a:p>
        </p:txBody>
      </p:sp>
      <p:sp>
        <p:nvSpPr>
          <p:cNvPr id="10089" name="Rectangle 873"/>
          <p:cNvSpPr>
            <a:spLocks noChangeArrowheads="1"/>
          </p:cNvSpPr>
          <p:nvPr/>
        </p:nvSpPr>
        <p:spPr bwMode="auto">
          <a:xfrm>
            <a:off x="1971675" y="4784726"/>
            <a:ext cx="3810000" cy="1419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defRPr/>
            </a:pPr>
            <a:r>
              <a:rPr lang="en-US" sz="2400" dirty="0">
                <a:solidFill>
                  <a:schemeClr val="accent1"/>
                </a:solidFill>
                <a:latin typeface="Comic Sans MS" panose="030F0702030302020204" pitchFamily="66" charset="0"/>
                <a:ea typeface="宋体" panose="02010600030101010101" pitchFamily="2" charset="-122"/>
              </a:rPr>
              <a:t>network core: </a:t>
            </a:r>
          </a:p>
          <a:p>
            <a:pPr marL="793750" lvl="1" indent="-342900">
              <a:lnSpc>
                <a:spcPct val="85000"/>
              </a:lnSpc>
              <a:spcBef>
                <a:spcPct val="15000"/>
              </a:spcBef>
              <a:buClr>
                <a:srgbClr val="000099"/>
              </a:buClr>
              <a:buSzPct val="100000"/>
              <a:buFont typeface="Wingdings" panose="05000000000000000000" pitchFamily="2" charset="2"/>
              <a:buChar char="n"/>
              <a:defRPr/>
            </a:pPr>
            <a:r>
              <a:rPr lang="en-US" sz="2000" dirty="0">
                <a:solidFill>
                  <a:srgbClr val="000099"/>
                </a:solidFill>
                <a:latin typeface="Comic Sans MS" panose="030F0702030302020204" pitchFamily="66" charset="0"/>
                <a:ea typeface="ＭＳ Ｐゴシック" charset="0"/>
                <a:cs typeface="ＭＳ Ｐゴシック" charset="0"/>
              </a:rPr>
              <a:t>interconnected routers</a:t>
            </a:r>
          </a:p>
          <a:p>
            <a:pPr marL="793750" lvl="1" indent="-342900">
              <a:lnSpc>
                <a:spcPct val="85000"/>
              </a:lnSpc>
              <a:spcBef>
                <a:spcPct val="15000"/>
              </a:spcBef>
              <a:buClr>
                <a:srgbClr val="000099"/>
              </a:buClr>
              <a:buSzPct val="100000"/>
              <a:buFont typeface="Wingdings" panose="05000000000000000000" pitchFamily="2" charset="2"/>
              <a:buChar char="n"/>
              <a:defRPr/>
            </a:pPr>
            <a:r>
              <a:rPr lang="en-US" sz="2000" dirty="0">
                <a:solidFill>
                  <a:srgbClr val="000099"/>
                </a:solidFill>
                <a:latin typeface="Comic Sans MS" panose="030F0702030302020204" pitchFamily="66" charset="0"/>
                <a:ea typeface="ＭＳ Ｐゴシック" charset="0"/>
                <a:cs typeface="ＭＳ Ｐゴシック" charset="0"/>
              </a:rPr>
              <a:t>network of networks</a:t>
            </a:r>
          </a:p>
          <a:p>
            <a:pPr marL="342900" indent="-342900">
              <a:spcBef>
                <a:spcPct val="20000"/>
              </a:spcBef>
              <a:buClr>
                <a:schemeClr val="accent2"/>
              </a:buClr>
              <a:buSzPct val="85000"/>
              <a:buFont typeface="Wingdings" charset="0"/>
              <a:buChar char="q"/>
              <a:defRPr/>
            </a:pPr>
            <a:endParaRPr lang="en-US" sz="2000" dirty="0">
              <a:latin typeface="Comic Sans MS" panose="030F0702030302020204" pitchFamily="66" charset="0"/>
              <a:ea typeface="ＭＳ Ｐゴシック" charset="0"/>
              <a:cs typeface="ＭＳ Ｐゴシック" charset="0"/>
            </a:endParaRPr>
          </a:p>
        </p:txBody>
      </p:sp>
      <p:pic>
        <p:nvPicPr>
          <p:cNvPr id="35846" name="Picture 54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664" y="877889"/>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8" name="Group 621"/>
          <p:cNvGrpSpPr>
            <a:grpSpLocks/>
          </p:cNvGrpSpPr>
          <p:nvPr/>
        </p:nvGrpSpPr>
        <p:grpSpPr bwMode="auto">
          <a:xfrm>
            <a:off x="6726239" y="1384300"/>
            <a:ext cx="3551237" cy="4747137"/>
            <a:chOff x="5202238" y="1384300"/>
            <a:chExt cx="3551237" cy="4747137"/>
          </a:xfrm>
        </p:grpSpPr>
        <p:sp>
          <p:nvSpPr>
            <p:cNvPr id="35849"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0"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1"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852" name="Group 666"/>
            <p:cNvGrpSpPr>
              <a:grpSpLocks/>
            </p:cNvGrpSpPr>
            <p:nvPr/>
          </p:nvGrpSpPr>
          <p:grpSpPr bwMode="auto">
            <a:xfrm>
              <a:off x="5329977" y="2980450"/>
              <a:ext cx="1458912" cy="933450"/>
              <a:chOff x="2889" y="1631"/>
              <a:chExt cx="980" cy="743"/>
            </a:xfrm>
          </p:grpSpPr>
          <p:sp>
            <p:nvSpPr>
              <p:cNvPr id="36459"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60"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sp>
          <p:nvSpPr>
            <p:cNvPr id="35853"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4"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5"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6"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7"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58"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59"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0"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1"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2"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3"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35864"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5"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66"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35867"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8"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9"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0"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1"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2"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3"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4"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5"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6"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7"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8"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9"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0"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1"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2"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3"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4"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5"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6"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5887"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888"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5889" name="Group 732"/>
            <p:cNvGrpSpPr>
              <a:grpSpLocks/>
            </p:cNvGrpSpPr>
            <p:nvPr/>
          </p:nvGrpSpPr>
          <p:grpSpPr bwMode="auto">
            <a:xfrm>
              <a:off x="6430963" y="2519363"/>
              <a:ext cx="219075" cy="52387"/>
              <a:chOff x="2468" y="1332"/>
              <a:chExt cx="310" cy="60"/>
            </a:xfrm>
          </p:grpSpPr>
          <p:sp>
            <p:nvSpPr>
              <p:cNvPr id="36457"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58"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5890"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91"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892" name="Group 737"/>
            <p:cNvGrpSpPr>
              <a:grpSpLocks/>
            </p:cNvGrpSpPr>
            <p:nvPr/>
          </p:nvGrpSpPr>
          <p:grpSpPr bwMode="auto">
            <a:xfrm>
              <a:off x="7202488" y="2493963"/>
              <a:ext cx="390525" cy="174625"/>
              <a:chOff x="4334" y="1470"/>
              <a:chExt cx="246" cy="107"/>
            </a:xfrm>
          </p:grpSpPr>
          <p:sp>
            <p:nvSpPr>
              <p:cNvPr id="3644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5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5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52" name="Group 741"/>
              <p:cNvGrpSpPr>
                <a:grpSpLocks/>
              </p:cNvGrpSpPr>
              <p:nvPr/>
            </p:nvGrpSpPr>
            <p:grpSpPr bwMode="auto">
              <a:xfrm>
                <a:off x="4383" y="1488"/>
                <a:ext cx="138" cy="33"/>
                <a:chOff x="2468" y="1332"/>
                <a:chExt cx="310" cy="60"/>
              </a:xfrm>
            </p:grpSpPr>
            <p:sp>
              <p:nvSpPr>
                <p:cNvPr id="36455"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56"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53"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54"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3" name="Group 746"/>
            <p:cNvGrpSpPr>
              <a:grpSpLocks/>
            </p:cNvGrpSpPr>
            <p:nvPr/>
          </p:nvGrpSpPr>
          <p:grpSpPr bwMode="auto">
            <a:xfrm>
              <a:off x="7213600" y="2757488"/>
              <a:ext cx="390525" cy="174625"/>
              <a:chOff x="4334" y="1470"/>
              <a:chExt cx="246" cy="107"/>
            </a:xfrm>
          </p:grpSpPr>
          <p:sp>
            <p:nvSpPr>
              <p:cNvPr id="3644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4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4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44" name="Group 750"/>
              <p:cNvGrpSpPr>
                <a:grpSpLocks/>
              </p:cNvGrpSpPr>
              <p:nvPr/>
            </p:nvGrpSpPr>
            <p:grpSpPr bwMode="auto">
              <a:xfrm>
                <a:off x="4383" y="1488"/>
                <a:ext cx="138" cy="33"/>
                <a:chOff x="2468" y="1332"/>
                <a:chExt cx="310" cy="60"/>
              </a:xfrm>
            </p:grpSpPr>
            <p:sp>
              <p:nvSpPr>
                <p:cNvPr id="36447"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48"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45"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46"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4" name="Group 764"/>
            <p:cNvGrpSpPr>
              <a:grpSpLocks/>
            </p:cNvGrpSpPr>
            <p:nvPr/>
          </p:nvGrpSpPr>
          <p:grpSpPr bwMode="auto">
            <a:xfrm>
              <a:off x="7689850" y="2393950"/>
              <a:ext cx="390525" cy="174625"/>
              <a:chOff x="4334" y="1470"/>
              <a:chExt cx="246" cy="107"/>
            </a:xfrm>
          </p:grpSpPr>
          <p:sp>
            <p:nvSpPr>
              <p:cNvPr id="3643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3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3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36" name="Group 768"/>
              <p:cNvGrpSpPr>
                <a:grpSpLocks/>
              </p:cNvGrpSpPr>
              <p:nvPr/>
            </p:nvGrpSpPr>
            <p:grpSpPr bwMode="auto">
              <a:xfrm>
                <a:off x="4383" y="1488"/>
                <a:ext cx="138" cy="33"/>
                <a:chOff x="2468" y="1332"/>
                <a:chExt cx="310" cy="60"/>
              </a:xfrm>
            </p:grpSpPr>
            <p:sp>
              <p:nvSpPr>
                <p:cNvPr id="36439"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40"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37"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38"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5895"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896" name="Group 801"/>
            <p:cNvGrpSpPr>
              <a:grpSpLocks/>
            </p:cNvGrpSpPr>
            <p:nvPr/>
          </p:nvGrpSpPr>
          <p:grpSpPr bwMode="auto">
            <a:xfrm>
              <a:off x="7591425" y="4806950"/>
              <a:ext cx="622300" cy="244475"/>
              <a:chOff x="4334" y="1470"/>
              <a:chExt cx="246" cy="107"/>
            </a:xfrm>
          </p:grpSpPr>
          <p:sp>
            <p:nvSpPr>
              <p:cNvPr id="3642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2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2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28" name="Group 805"/>
              <p:cNvGrpSpPr>
                <a:grpSpLocks/>
              </p:cNvGrpSpPr>
              <p:nvPr/>
            </p:nvGrpSpPr>
            <p:grpSpPr bwMode="auto">
              <a:xfrm>
                <a:off x="4383" y="1488"/>
                <a:ext cx="138" cy="33"/>
                <a:chOff x="2468" y="1332"/>
                <a:chExt cx="310" cy="60"/>
              </a:xfrm>
            </p:grpSpPr>
            <p:sp>
              <p:nvSpPr>
                <p:cNvPr id="36431"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32"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29"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30"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7" name="Group 810"/>
            <p:cNvGrpSpPr>
              <a:grpSpLocks/>
            </p:cNvGrpSpPr>
            <p:nvPr/>
          </p:nvGrpSpPr>
          <p:grpSpPr bwMode="auto">
            <a:xfrm>
              <a:off x="6965950" y="4508500"/>
              <a:ext cx="622300" cy="244475"/>
              <a:chOff x="4334" y="1470"/>
              <a:chExt cx="246" cy="107"/>
            </a:xfrm>
          </p:grpSpPr>
          <p:sp>
            <p:nvSpPr>
              <p:cNvPr id="3641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1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1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20" name="Group 814"/>
              <p:cNvGrpSpPr>
                <a:grpSpLocks/>
              </p:cNvGrpSpPr>
              <p:nvPr/>
            </p:nvGrpSpPr>
            <p:grpSpPr bwMode="auto">
              <a:xfrm>
                <a:off x="4383" y="1488"/>
                <a:ext cx="138" cy="33"/>
                <a:chOff x="2468" y="1332"/>
                <a:chExt cx="310" cy="60"/>
              </a:xfrm>
            </p:grpSpPr>
            <p:sp>
              <p:nvSpPr>
                <p:cNvPr id="36423"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24"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21"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22"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8" name="Group 819"/>
            <p:cNvGrpSpPr>
              <a:grpSpLocks/>
            </p:cNvGrpSpPr>
            <p:nvPr/>
          </p:nvGrpSpPr>
          <p:grpSpPr bwMode="auto">
            <a:xfrm>
              <a:off x="6242050" y="4851400"/>
              <a:ext cx="622300" cy="244475"/>
              <a:chOff x="4334" y="1470"/>
              <a:chExt cx="246" cy="107"/>
            </a:xfrm>
          </p:grpSpPr>
          <p:sp>
            <p:nvSpPr>
              <p:cNvPr id="364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12" name="Group 823"/>
              <p:cNvGrpSpPr>
                <a:grpSpLocks/>
              </p:cNvGrpSpPr>
              <p:nvPr/>
            </p:nvGrpSpPr>
            <p:grpSpPr bwMode="auto">
              <a:xfrm>
                <a:off x="4383" y="1488"/>
                <a:ext cx="138" cy="33"/>
                <a:chOff x="2468" y="1332"/>
                <a:chExt cx="310" cy="60"/>
              </a:xfrm>
            </p:grpSpPr>
            <p:sp>
              <p:nvSpPr>
                <p:cNvPr id="36415"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16"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13"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14"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9" name="Group 828"/>
            <p:cNvGrpSpPr>
              <a:grpSpLocks/>
            </p:cNvGrpSpPr>
            <p:nvPr/>
          </p:nvGrpSpPr>
          <p:grpSpPr bwMode="auto">
            <a:xfrm>
              <a:off x="6051550" y="3644900"/>
              <a:ext cx="390525" cy="171450"/>
              <a:chOff x="4334" y="1470"/>
              <a:chExt cx="246" cy="107"/>
            </a:xfrm>
          </p:grpSpPr>
          <p:sp>
            <p:nvSpPr>
              <p:cNvPr id="3640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0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0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04" name="Group 832"/>
              <p:cNvGrpSpPr>
                <a:grpSpLocks/>
              </p:cNvGrpSpPr>
              <p:nvPr/>
            </p:nvGrpSpPr>
            <p:grpSpPr bwMode="auto">
              <a:xfrm>
                <a:off x="4383" y="1488"/>
                <a:ext cx="138" cy="33"/>
                <a:chOff x="2468" y="1332"/>
                <a:chExt cx="310" cy="60"/>
              </a:xfrm>
            </p:grpSpPr>
            <p:sp>
              <p:nvSpPr>
                <p:cNvPr id="36407"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08"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05"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06"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00" name="Group 846"/>
            <p:cNvGrpSpPr>
              <a:grpSpLocks/>
            </p:cNvGrpSpPr>
            <p:nvPr/>
          </p:nvGrpSpPr>
          <p:grpSpPr bwMode="auto">
            <a:xfrm>
              <a:off x="6138863" y="1989138"/>
              <a:ext cx="282575" cy="477837"/>
              <a:chOff x="3748" y="1253"/>
              <a:chExt cx="178" cy="301"/>
            </a:xfrm>
          </p:grpSpPr>
          <p:sp>
            <p:nvSpPr>
              <p:cNvPr id="36385"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6"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7"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8"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9"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0"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1"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2"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3"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4"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5"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6"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7"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8"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9"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400"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35901"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02"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nvGrpSpPr>
            <p:cNvPr id="35903" name="Group 919"/>
            <p:cNvGrpSpPr>
              <a:grpSpLocks/>
            </p:cNvGrpSpPr>
            <p:nvPr/>
          </p:nvGrpSpPr>
          <p:grpSpPr bwMode="auto">
            <a:xfrm flipH="1">
              <a:off x="5775325" y="4533900"/>
              <a:ext cx="414338" cy="373063"/>
              <a:chOff x="2839" y="3501"/>
              <a:chExt cx="755" cy="803"/>
            </a:xfrm>
          </p:grpSpPr>
          <p:pic>
            <p:nvPicPr>
              <p:cNvPr id="3638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4" name="Group 922"/>
            <p:cNvGrpSpPr>
              <a:grpSpLocks/>
            </p:cNvGrpSpPr>
            <p:nvPr/>
          </p:nvGrpSpPr>
          <p:grpSpPr bwMode="auto">
            <a:xfrm flipH="1">
              <a:off x="5457825" y="4954588"/>
              <a:ext cx="482600" cy="406400"/>
              <a:chOff x="2839" y="3501"/>
              <a:chExt cx="755" cy="803"/>
            </a:xfrm>
          </p:grpSpPr>
          <p:pic>
            <p:nvPicPr>
              <p:cNvPr id="3638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5" name="Group 925"/>
            <p:cNvGrpSpPr>
              <a:grpSpLocks/>
            </p:cNvGrpSpPr>
            <p:nvPr/>
          </p:nvGrpSpPr>
          <p:grpSpPr bwMode="auto">
            <a:xfrm flipH="1">
              <a:off x="5935663" y="5256213"/>
              <a:ext cx="427037" cy="349250"/>
              <a:chOff x="2839" y="3501"/>
              <a:chExt cx="755" cy="803"/>
            </a:xfrm>
          </p:grpSpPr>
          <p:pic>
            <p:nvPicPr>
              <p:cNvPr id="3637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6" name="Group 928"/>
            <p:cNvGrpSpPr>
              <a:grpSpLocks/>
            </p:cNvGrpSpPr>
            <p:nvPr/>
          </p:nvGrpSpPr>
          <p:grpSpPr bwMode="auto">
            <a:xfrm>
              <a:off x="6550025" y="5238750"/>
              <a:ext cx="427038" cy="350838"/>
              <a:chOff x="2839" y="3501"/>
              <a:chExt cx="755" cy="803"/>
            </a:xfrm>
          </p:grpSpPr>
          <p:pic>
            <p:nvPicPr>
              <p:cNvPr id="36377"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7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pic>
          <p:nvPicPr>
            <p:cNvPr id="35907"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08"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09"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910" name="Group 938"/>
            <p:cNvGrpSpPr>
              <a:grpSpLocks/>
            </p:cNvGrpSpPr>
            <p:nvPr/>
          </p:nvGrpSpPr>
          <p:grpSpPr bwMode="auto">
            <a:xfrm>
              <a:off x="8240713" y="5002213"/>
              <a:ext cx="227012" cy="481012"/>
              <a:chOff x="4140" y="429"/>
              <a:chExt cx="1425" cy="2396"/>
            </a:xfrm>
          </p:grpSpPr>
          <p:sp>
            <p:nvSpPr>
              <p:cNvPr id="36345"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6"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7"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8"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9"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0" name="Group 944"/>
              <p:cNvGrpSpPr>
                <a:grpSpLocks/>
              </p:cNvGrpSpPr>
              <p:nvPr/>
            </p:nvGrpSpPr>
            <p:grpSpPr bwMode="auto">
              <a:xfrm>
                <a:off x="4749" y="668"/>
                <a:ext cx="581" cy="145"/>
                <a:chOff x="614" y="2568"/>
                <a:chExt cx="725" cy="139"/>
              </a:xfrm>
            </p:grpSpPr>
            <p:sp>
              <p:nvSpPr>
                <p:cNvPr id="36375"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6"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1"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2" name="Group 948"/>
              <p:cNvGrpSpPr>
                <a:grpSpLocks/>
              </p:cNvGrpSpPr>
              <p:nvPr/>
            </p:nvGrpSpPr>
            <p:grpSpPr bwMode="auto">
              <a:xfrm>
                <a:off x="4747" y="994"/>
                <a:ext cx="581" cy="134"/>
                <a:chOff x="614" y="2568"/>
                <a:chExt cx="725" cy="139"/>
              </a:xfrm>
            </p:grpSpPr>
            <p:sp>
              <p:nvSpPr>
                <p:cNvPr id="36373"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4"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3"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54"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5" name="Group 953"/>
              <p:cNvGrpSpPr>
                <a:grpSpLocks/>
              </p:cNvGrpSpPr>
              <p:nvPr/>
            </p:nvGrpSpPr>
            <p:grpSpPr bwMode="auto">
              <a:xfrm>
                <a:off x="4735" y="1627"/>
                <a:ext cx="582" cy="151"/>
                <a:chOff x="614" y="2568"/>
                <a:chExt cx="725" cy="139"/>
              </a:xfrm>
            </p:grpSpPr>
            <p:sp>
              <p:nvSpPr>
                <p:cNvPr id="36371"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2"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6"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357" name="Group 957"/>
              <p:cNvGrpSpPr>
                <a:grpSpLocks/>
              </p:cNvGrpSpPr>
              <p:nvPr/>
            </p:nvGrpSpPr>
            <p:grpSpPr bwMode="auto">
              <a:xfrm>
                <a:off x="4739" y="1327"/>
                <a:ext cx="582" cy="139"/>
                <a:chOff x="614" y="2568"/>
                <a:chExt cx="725" cy="139"/>
              </a:xfrm>
            </p:grpSpPr>
            <p:sp>
              <p:nvSpPr>
                <p:cNvPr id="36369"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0"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8"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59"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0"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1"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2"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3"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4"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5"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6"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36367"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8"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35911" name="Group 971"/>
            <p:cNvGrpSpPr>
              <a:grpSpLocks/>
            </p:cNvGrpSpPr>
            <p:nvPr/>
          </p:nvGrpSpPr>
          <p:grpSpPr bwMode="auto">
            <a:xfrm>
              <a:off x="7924800" y="5303838"/>
              <a:ext cx="227013" cy="481012"/>
              <a:chOff x="4140" y="429"/>
              <a:chExt cx="1425" cy="2396"/>
            </a:xfrm>
          </p:grpSpPr>
          <p:sp>
            <p:nvSpPr>
              <p:cNvPr id="36313"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4"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15"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6"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7"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18" name="Group 977"/>
              <p:cNvGrpSpPr>
                <a:grpSpLocks/>
              </p:cNvGrpSpPr>
              <p:nvPr/>
            </p:nvGrpSpPr>
            <p:grpSpPr bwMode="auto">
              <a:xfrm>
                <a:off x="4749" y="668"/>
                <a:ext cx="581" cy="145"/>
                <a:chOff x="614" y="2568"/>
                <a:chExt cx="725" cy="139"/>
              </a:xfrm>
            </p:grpSpPr>
            <p:sp>
              <p:nvSpPr>
                <p:cNvPr id="36343"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4"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19"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20" name="Group 981"/>
              <p:cNvGrpSpPr>
                <a:grpSpLocks/>
              </p:cNvGrpSpPr>
              <p:nvPr/>
            </p:nvGrpSpPr>
            <p:grpSpPr bwMode="auto">
              <a:xfrm>
                <a:off x="4747" y="994"/>
                <a:ext cx="581" cy="134"/>
                <a:chOff x="614" y="2568"/>
                <a:chExt cx="725" cy="139"/>
              </a:xfrm>
            </p:grpSpPr>
            <p:sp>
              <p:nvSpPr>
                <p:cNvPr id="36341"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2"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1"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22"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23" name="Group 986"/>
              <p:cNvGrpSpPr>
                <a:grpSpLocks/>
              </p:cNvGrpSpPr>
              <p:nvPr/>
            </p:nvGrpSpPr>
            <p:grpSpPr bwMode="auto">
              <a:xfrm>
                <a:off x="4735" y="1627"/>
                <a:ext cx="582" cy="151"/>
                <a:chOff x="614" y="2568"/>
                <a:chExt cx="725" cy="139"/>
              </a:xfrm>
            </p:grpSpPr>
            <p:sp>
              <p:nvSpPr>
                <p:cNvPr id="36339"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0"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4"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325" name="Group 990"/>
              <p:cNvGrpSpPr>
                <a:grpSpLocks/>
              </p:cNvGrpSpPr>
              <p:nvPr/>
            </p:nvGrpSpPr>
            <p:grpSpPr bwMode="auto">
              <a:xfrm>
                <a:off x="4739" y="1327"/>
                <a:ext cx="582" cy="139"/>
                <a:chOff x="614" y="2568"/>
                <a:chExt cx="725" cy="139"/>
              </a:xfrm>
            </p:grpSpPr>
            <p:sp>
              <p:nvSpPr>
                <p:cNvPr id="36337"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8"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6"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27"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28"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29"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0"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31"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2"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3"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4"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36335"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6"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35912"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13"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14"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15"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16"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7"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8"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9"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0"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1"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22" name="Group 1015"/>
            <p:cNvGrpSpPr>
              <a:grpSpLocks/>
            </p:cNvGrpSpPr>
            <p:nvPr/>
          </p:nvGrpSpPr>
          <p:grpSpPr bwMode="auto">
            <a:xfrm>
              <a:off x="5464285" y="2358039"/>
              <a:ext cx="98740" cy="36846"/>
              <a:chOff x="1740" y="2642"/>
              <a:chExt cx="752" cy="327"/>
            </a:xfrm>
          </p:grpSpPr>
          <p:sp>
            <p:nvSpPr>
              <p:cNvPr id="36307"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8"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9"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0"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1"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2"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23"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4"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5"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6"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7"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8"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pic>
          <p:nvPicPr>
            <p:cNvPr id="35929"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30"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31"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32"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3"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4"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5"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6"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7"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38" name="Group 1039"/>
            <p:cNvGrpSpPr>
              <a:grpSpLocks/>
            </p:cNvGrpSpPr>
            <p:nvPr/>
          </p:nvGrpSpPr>
          <p:grpSpPr bwMode="auto">
            <a:xfrm>
              <a:off x="7019925" y="5800725"/>
              <a:ext cx="87313" cy="38100"/>
              <a:chOff x="1740" y="2642"/>
              <a:chExt cx="752" cy="327"/>
            </a:xfrm>
          </p:grpSpPr>
          <p:sp>
            <p:nvSpPr>
              <p:cNvPr id="36301"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2"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3"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4"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5"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6"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39"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0"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1"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2"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3"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4"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45" name="Group 2"/>
            <p:cNvGrpSpPr>
              <a:grpSpLocks/>
            </p:cNvGrpSpPr>
            <p:nvPr/>
          </p:nvGrpSpPr>
          <p:grpSpPr bwMode="auto">
            <a:xfrm>
              <a:off x="5607050" y="3182938"/>
              <a:ext cx="317500" cy="246062"/>
              <a:chOff x="5581650" y="3128963"/>
              <a:chExt cx="423863" cy="320675"/>
            </a:xfrm>
          </p:grpSpPr>
          <p:pic>
            <p:nvPicPr>
              <p:cNvPr id="36279"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80"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6281"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82"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3"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4"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5"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6"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7"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288" name="Group 1063"/>
              <p:cNvGrpSpPr>
                <a:grpSpLocks/>
              </p:cNvGrpSpPr>
              <p:nvPr/>
            </p:nvGrpSpPr>
            <p:grpSpPr bwMode="auto">
              <a:xfrm>
                <a:off x="5695950" y="3355975"/>
                <a:ext cx="80963" cy="38100"/>
                <a:chOff x="1740" y="2642"/>
                <a:chExt cx="752" cy="327"/>
              </a:xfrm>
            </p:grpSpPr>
            <p:sp>
              <p:nvSpPr>
                <p:cNvPr id="36295"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6"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7"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8"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9"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0"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6289"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0"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1"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2"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3"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4"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pic>
          <p:nvPicPr>
            <p:cNvPr id="35946"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47"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pic>
          <p:nvPicPr>
            <p:cNvPr id="35948"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49"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50"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51"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2"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3"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4"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5"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6"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57" name="Group 1090"/>
            <p:cNvGrpSpPr>
              <a:grpSpLocks/>
            </p:cNvGrpSpPr>
            <p:nvPr/>
          </p:nvGrpSpPr>
          <p:grpSpPr bwMode="auto">
            <a:xfrm>
              <a:off x="7451725" y="5737225"/>
              <a:ext cx="87313" cy="38100"/>
              <a:chOff x="1740" y="2642"/>
              <a:chExt cx="752" cy="327"/>
            </a:xfrm>
          </p:grpSpPr>
          <p:sp>
            <p:nvSpPr>
              <p:cNvPr id="36273"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4"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5"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6"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7"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8"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58"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9"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0"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1"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2"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3"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64" name="Group 1103"/>
            <p:cNvGrpSpPr>
              <a:grpSpLocks/>
            </p:cNvGrpSpPr>
            <p:nvPr/>
          </p:nvGrpSpPr>
          <p:grpSpPr bwMode="auto">
            <a:xfrm>
              <a:off x="6351588" y="2493963"/>
              <a:ext cx="390525" cy="169862"/>
              <a:chOff x="4650" y="1129"/>
              <a:chExt cx="246" cy="95"/>
            </a:xfrm>
          </p:grpSpPr>
          <p:sp>
            <p:nvSpPr>
              <p:cNvPr id="3626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6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6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68" name="Group 1107"/>
              <p:cNvGrpSpPr>
                <a:grpSpLocks/>
              </p:cNvGrpSpPr>
              <p:nvPr/>
            </p:nvGrpSpPr>
            <p:grpSpPr bwMode="auto">
              <a:xfrm>
                <a:off x="4699" y="1145"/>
                <a:ext cx="138" cy="29"/>
                <a:chOff x="2468" y="1332"/>
                <a:chExt cx="310" cy="60"/>
              </a:xfrm>
            </p:grpSpPr>
            <p:sp>
              <p:nvSpPr>
                <p:cNvPr id="36271"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72"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69"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70"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5" name="Group 1112"/>
            <p:cNvGrpSpPr>
              <a:grpSpLocks/>
            </p:cNvGrpSpPr>
            <p:nvPr/>
          </p:nvGrpSpPr>
          <p:grpSpPr bwMode="auto">
            <a:xfrm>
              <a:off x="6051550" y="3641725"/>
              <a:ext cx="390525" cy="169863"/>
              <a:chOff x="4650" y="1129"/>
              <a:chExt cx="246" cy="95"/>
            </a:xfrm>
          </p:grpSpPr>
          <p:sp>
            <p:nvSpPr>
              <p:cNvPr id="3625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5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5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60" name="Group 1116"/>
              <p:cNvGrpSpPr>
                <a:grpSpLocks/>
              </p:cNvGrpSpPr>
              <p:nvPr/>
            </p:nvGrpSpPr>
            <p:grpSpPr bwMode="auto">
              <a:xfrm>
                <a:off x="4699" y="1145"/>
                <a:ext cx="138" cy="29"/>
                <a:chOff x="2468" y="1332"/>
                <a:chExt cx="310" cy="60"/>
              </a:xfrm>
            </p:grpSpPr>
            <p:sp>
              <p:nvSpPr>
                <p:cNvPr id="36263"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64"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61"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62"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6" name="Group 1121"/>
            <p:cNvGrpSpPr>
              <a:grpSpLocks/>
            </p:cNvGrpSpPr>
            <p:nvPr/>
          </p:nvGrpSpPr>
          <p:grpSpPr bwMode="auto">
            <a:xfrm>
              <a:off x="6248400" y="4852988"/>
              <a:ext cx="617538" cy="247650"/>
              <a:chOff x="2356" y="1300"/>
              <a:chExt cx="555" cy="194"/>
            </a:xfrm>
          </p:grpSpPr>
          <p:sp>
            <p:nvSpPr>
              <p:cNvPr id="3624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5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5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52" name="Group 1125"/>
              <p:cNvGrpSpPr>
                <a:grpSpLocks/>
              </p:cNvGrpSpPr>
              <p:nvPr/>
            </p:nvGrpSpPr>
            <p:grpSpPr bwMode="auto">
              <a:xfrm>
                <a:off x="2468" y="1332"/>
                <a:ext cx="310" cy="60"/>
                <a:chOff x="2468" y="1332"/>
                <a:chExt cx="310" cy="60"/>
              </a:xfrm>
            </p:grpSpPr>
            <p:sp>
              <p:nvSpPr>
                <p:cNvPr id="36255"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56"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53"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54"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7" name="Group 1130"/>
            <p:cNvGrpSpPr>
              <a:grpSpLocks/>
            </p:cNvGrpSpPr>
            <p:nvPr/>
          </p:nvGrpSpPr>
          <p:grpSpPr bwMode="auto">
            <a:xfrm>
              <a:off x="6969125" y="4510088"/>
              <a:ext cx="617538" cy="247650"/>
              <a:chOff x="2356" y="1300"/>
              <a:chExt cx="555" cy="194"/>
            </a:xfrm>
          </p:grpSpPr>
          <p:sp>
            <p:nvSpPr>
              <p:cNvPr id="3624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4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4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44" name="Group 1134"/>
              <p:cNvGrpSpPr>
                <a:grpSpLocks/>
              </p:cNvGrpSpPr>
              <p:nvPr/>
            </p:nvGrpSpPr>
            <p:grpSpPr bwMode="auto">
              <a:xfrm>
                <a:off x="2468" y="1332"/>
                <a:ext cx="310" cy="60"/>
                <a:chOff x="2468" y="1332"/>
                <a:chExt cx="310" cy="60"/>
              </a:xfrm>
            </p:grpSpPr>
            <p:sp>
              <p:nvSpPr>
                <p:cNvPr id="36247"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48"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45"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46"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8" name="Group 1139"/>
            <p:cNvGrpSpPr>
              <a:grpSpLocks/>
            </p:cNvGrpSpPr>
            <p:nvPr/>
          </p:nvGrpSpPr>
          <p:grpSpPr bwMode="auto">
            <a:xfrm>
              <a:off x="7585075" y="4811713"/>
              <a:ext cx="617538" cy="247650"/>
              <a:chOff x="2356" y="1300"/>
              <a:chExt cx="555" cy="194"/>
            </a:xfrm>
          </p:grpSpPr>
          <p:sp>
            <p:nvSpPr>
              <p:cNvPr id="3623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3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3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36" name="Group 1143"/>
              <p:cNvGrpSpPr>
                <a:grpSpLocks/>
              </p:cNvGrpSpPr>
              <p:nvPr/>
            </p:nvGrpSpPr>
            <p:grpSpPr bwMode="auto">
              <a:xfrm>
                <a:off x="2468" y="1332"/>
                <a:ext cx="310" cy="60"/>
                <a:chOff x="2468" y="1332"/>
                <a:chExt cx="310" cy="60"/>
              </a:xfrm>
            </p:grpSpPr>
            <p:sp>
              <p:nvSpPr>
                <p:cNvPr id="36239"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40"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37"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38"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9" name="Group 3"/>
            <p:cNvGrpSpPr>
              <a:grpSpLocks/>
            </p:cNvGrpSpPr>
            <p:nvPr/>
          </p:nvGrpSpPr>
          <p:grpSpPr bwMode="auto">
            <a:xfrm>
              <a:off x="5964238" y="3135313"/>
              <a:ext cx="314325" cy="334962"/>
              <a:chOff x="5974579" y="3105349"/>
              <a:chExt cx="347997" cy="396620"/>
            </a:xfrm>
          </p:grpSpPr>
          <p:pic>
            <p:nvPicPr>
              <p:cNvPr id="36231"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232"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970"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1"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2"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3"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974" name="Group 347"/>
            <p:cNvGrpSpPr>
              <a:grpSpLocks/>
            </p:cNvGrpSpPr>
            <p:nvPr/>
          </p:nvGrpSpPr>
          <p:grpSpPr bwMode="auto">
            <a:xfrm>
              <a:off x="6220922" y="4838544"/>
              <a:ext cx="660165" cy="269566"/>
              <a:chOff x="1871277" y="1576300"/>
              <a:chExt cx="1128371" cy="437861"/>
            </a:xfrm>
          </p:grpSpPr>
          <p:sp>
            <p:nvSpPr>
              <p:cNvPr id="1387" name="Oval 13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8" name="Rectangle 1387"/>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9" name="Oval 13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90" name="Freeform 1389"/>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1" name="Freeform 13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92" name="Freeform 13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93" name="Freeform 13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94" name="Straight Connector 1393"/>
              <p:cNvCxnSpPr>
                <a:cxnSpLocks noChangeShapeType="1"/>
                <a:endCxn id="13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95" name="Straight Connector 13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5" name="Group 347"/>
            <p:cNvGrpSpPr>
              <a:grpSpLocks/>
            </p:cNvGrpSpPr>
            <p:nvPr/>
          </p:nvGrpSpPr>
          <p:grpSpPr bwMode="auto">
            <a:xfrm>
              <a:off x="6933466" y="4503243"/>
              <a:ext cx="660165" cy="269566"/>
              <a:chOff x="1871277" y="1576300"/>
              <a:chExt cx="1128371" cy="437861"/>
            </a:xfrm>
          </p:grpSpPr>
          <p:sp>
            <p:nvSpPr>
              <p:cNvPr id="1229" name="Oval 12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79" name="Rectangle 1378"/>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0" name="Oval 13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1" name="Freeform 1380"/>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2" name="Freeform 13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83" name="Freeform 13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84" name="Freeform 13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85" name="Straight Connector 1384"/>
              <p:cNvCxnSpPr>
                <a:cxnSpLocks noChangeShapeType="1"/>
                <a:endCxn id="13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86" name="Straight Connector 13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6" name="Group 347"/>
            <p:cNvGrpSpPr>
              <a:grpSpLocks/>
            </p:cNvGrpSpPr>
            <p:nvPr/>
          </p:nvGrpSpPr>
          <p:grpSpPr bwMode="auto">
            <a:xfrm>
              <a:off x="7563920" y="4800505"/>
              <a:ext cx="660165" cy="269566"/>
              <a:chOff x="1871277" y="1576300"/>
              <a:chExt cx="1128371" cy="437861"/>
            </a:xfrm>
          </p:grpSpPr>
          <p:sp>
            <p:nvSpPr>
              <p:cNvPr id="1194" name="Oval 119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5" name="Rectangle 1194"/>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6" name="Oval 119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7" name="Freeform 1196"/>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24" name="Freeform 12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5" name="Freeform 12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6" name="Freeform 12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27" name="Straight Connector 1226"/>
              <p:cNvCxnSpPr>
                <a:cxnSpLocks noChangeShapeType="1"/>
                <a:endCxn id="11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28" name="Straight Connector 12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7" name="Group 347"/>
            <p:cNvGrpSpPr>
              <a:grpSpLocks/>
            </p:cNvGrpSpPr>
            <p:nvPr/>
          </p:nvGrpSpPr>
          <p:grpSpPr bwMode="auto">
            <a:xfrm>
              <a:off x="6050373" y="3620176"/>
              <a:ext cx="425094" cy="228319"/>
              <a:chOff x="1871277" y="1576300"/>
              <a:chExt cx="1128371" cy="437861"/>
            </a:xfrm>
          </p:grpSpPr>
          <p:sp>
            <p:nvSpPr>
              <p:cNvPr id="1185" name="Oval 11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6" name="Rectangle 1185"/>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7" name="Oval 11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8" name="Freeform 1187"/>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9" name="Freeform 11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0" name="Freeform 11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1" name="Freeform 11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92" name="Straight Connector 1191"/>
              <p:cNvCxnSpPr>
                <a:cxnSpLocks noChangeShapeType="1"/>
                <a:endCxn id="11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3" name="Straight Connector 11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8" name="Group 347"/>
            <p:cNvGrpSpPr>
              <a:grpSpLocks/>
            </p:cNvGrpSpPr>
            <p:nvPr/>
          </p:nvGrpSpPr>
          <p:grpSpPr bwMode="auto">
            <a:xfrm>
              <a:off x="6347637" y="2481965"/>
              <a:ext cx="403071" cy="202807"/>
              <a:chOff x="1871277" y="1576300"/>
              <a:chExt cx="1128371" cy="437861"/>
            </a:xfrm>
          </p:grpSpPr>
          <p:sp>
            <p:nvSpPr>
              <p:cNvPr id="1122" name="Oval 112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23" name="Rectangle 1122"/>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4" name="Oval 112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25" name="Freeform 1124"/>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0" name="Freeform 11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1" name="Freeform 11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2" name="Freeform 11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83" name="Straight Connector 1182"/>
              <p:cNvCxnSpPr>
                <a:cxnSpLocks noChangeShapeType="1"/>
                <a:endCxn id="112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4" name="Straight Connector 11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9" name="Group 752"/>
            <p:cNvGrpSpPr>
              <a:grpSpLocks/>
            </p:cNvGrpSpPr>
            <p:nvPr/>
          </p:nvGrpSpPr>
          <p:grpSpPr bwMode="auto">
            <a:xfrm>
              <a:off x="7678804" y="2388750"/>
              <a:ext cx="418211" cy="189727"/>
              <a:chOff x="7913987" y="1515773"/>
              <a:chExt cx="625138" cy="276534"/>
            </a:xfrm>
          </p:grpSpPr>
          <p:sp>
            <p:nvSpPr>
              <p:cNvPr id="1057" name="Oval 10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58" name="Rectangle 1057"/>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059" name="Oval 10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66" name="Freeform 1065"/>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17" name="Freeform 111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18" name="Freeform 111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19" name="Freeform 111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20" name="Straight Connector 1119"/>
              <p:cNvCxnSpPr>
                <a:cxnSpLocks noChangeShapeType="1"/>
                <a:endCxn id="10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21" name="Straight Connector 112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0" name="Group 753"/>
            <p:cNvGrpSpPr>
              <a:grpSpLocks/>
            </p:cNvGrpSpPr>
            <p:nvPr/>
          </p:nvGrpSpPr>
          <p:grpSpPr bwMode="auto">
            <a:xfrm>
              <a:off x="7187343" y="2485248"/>
              <a:ext cx="418211" cy="189727"/>
              <a:chOff x="7913987" y="1515773"/>
              <a:chExt cx="625138" cy="276534"/>
            </a:xfrm>
          </p:grpSpPr>
          <p:sp>
            <p:nvSpPr>
              <p:cNvPr id="991" name="Oval 9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93" name="Rectangle 992"/>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94" name="Oval 99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96" name="Freeform 995"/>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98" name="Freeform 99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99" name="Freeform 99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000" name="Freeform 99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029" name="Straight Connector 1028"/>
              <p:cNvCxnSpPr>
                <a:cxnSpLocks noChangeShapeType="1"/>
                <a:endCxn id="99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8" name="Straight Connector 104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1" name="Group 754"/>
            <p:cNvGrpSpPr>
              <a:grpSpLocks/>
            </p:cNvGrpSpPr>
            <p:nvPr/>
          </p:nvGrpSpPr>
          <p:grpSpPr bwMode="auto">
            <a:xfrm>
              <a:off x="7195275" y="2751878"/>
              <a:ext cx="418211" cy="189727"/>
              <a:chOff x="7913987" y="1515773"/>
              <a:chExt cx="625138" cy="276534"/>
            </a:xfrm>
          </p:grpSpPr>
          <p:sp>
            <p:nvSpPr>
              <p:cNvPr id="933" name="Oval 93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34" name="Rectangle 933"/>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35" name="Oval 93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36" name="Freeform 935"/>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37" name="Freeform 93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8" name="Freeform 93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56" name="Freeform 95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57" name="Straight Connector 956"/>
              <p:cNvCxnSpPr>
                <a:cxnSpLocks noChangeShapeType="1"/>
                <a:endCxn id="93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4" name="Straight Connector 98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2" name="Group 755"/>
            <p:cNvGrpSpPr>
              <a:grpSpLocks/>
            </p:cNvGrpSpPr>
            <p:nvPr/>
          </p:nvGrpSpPr>
          <p:grpSpPr bwMode="auto">
            <a:xfrm>
              <a:off x="7088975" y="3633334"/>
              <a:ext cx="418211" cy="189727"/>
              <a:chOff x="7913987" y="1515773"/>
              <a:chExt cx="625138" cy="276534"/>
            </a:xfrm>
          </p:grpSpPr>
          <p:sp>
            <p:nvSpPr>
              <p:cNvPr id="924" name="Oval 92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25" name="Rectangle 924"/>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6" name="Oval 92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27" name="Freeform 926"/>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8" name="Freeform 92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9" name="Freeform 92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0" name="Freeform 92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31" name="Straight Connector 930"/>
              <p:cNvCxnSpPr>
                <a:cxnSpLocks noChangeShapeType="1"/>
                <a:endCxn id="92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2" name="Straight Connector 93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3" name="Group 756"/>
            <p:cNvGrpSpPr>
              <a:grpSpLocks/>
            </p:cNvGrpSpPr>
            <p:nvPr/>
          </p:nvGrpSpPr>
          <p:grpSpPr bwMode="auto">
            <a:xfrm>
              <a:off x="7748699" y="3641266"/>
              <a:ext cx="418211" cy="189727"/>
              <a:chOff x="7913987" y="1515773"/>
              <a:chExt cx="625138" cy="276534"/>
            </a:xfrm>
          </p:grpSpPr>
          <p:sp>
            <p:nvSpPr>
              <p:cNvPr id="915" name="Oval 91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6" name="Rectangle 915"/>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7" name="Oval 91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8" name="Freeform 917"/>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9" name="Freeform 91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0" name="Freeform 91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1" name="Freeform 92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22" name="Straight Connector 921"/>
              <p:cNvCxnSpPr>
                <a:cxnSpLocks noChangeShapeType="1"/>
                <a:endCxn id="91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3" name="Straight Connector 92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4" name="Group 757"/>
            <p:cNvGrpSpPr>
              <a:grpSpLocks/>
            </p:cNvGrpSpPr>
            <p:nvPr/>
          </p:nvGrpSpPr>
          <p:grpSpPr bwMode="auto">
            <a:xfrm>
              <a:off x="7440813" y="3924693"/>
              <a:ext cx="418211" cy="189727"/>
              <a:chOff x="7913987" y="1515773"/>
              <a:chExt cx="625138" cy="276534"/>
            </a:xfrm>
          </p:grpSpPr>
          <p:sp>
            <p:nvSpPr>
              <p:cNvPr id="906" name="Oval 90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07" name="Rectangle 906"/>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08" name="Oval 90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09" name="Freeform 908"/>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0" name="Freeform 90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11" name="Freeform 91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12" name="Freeform 91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13" name="Straight Connector 912"/>
              <p:cNvCxnSpPr>
                <a:cxnSpLocks noChangeShapeType="1"/>
                <a:endCxn id="90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4" name="Straight Connector 91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35985"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6"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7"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8"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9"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0"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1"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2"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3"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4"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5"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6"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997" name="Group 665"/>
            <p:cNvGrpSpPr>
              <a:grpSpLocks/>
            </p:cNvGrpSpPr>
            <p:nvPr/>
          </p:nvGrpSpPr>
          <p:grpSpPr bwMode="auto">
            <a:xfrm>
              <a:off x="7689850" y="2395538"/>
              <a:ext cx="390525" cy="169862"/>
              <a:chOff x="4650" y="1129"/>
              <a:chExt cx="246" cy="95"/>
            </a:xfrm>
          </p:grpSpPr>
          <p:sp>
            <p:nvSpPr>
              <p:cNvPr id="361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27" name="Group 659"/>
              <p:cNvGrpSpPr>
                <a:grpSpLocks/>
              </p:cNvGrpSpPr>
              <p:nvPr/>
            </p:nvGrpSpPr>
            <p:grpSpPr bwMode="auto">
              <a:xfrm>
                <a:off x="4699" y="1145"/>
                <a:ext cx="138" cy="29"/>
                <a:chOff x="2468" y="1332"/>
                <a:chExt cx="310" cy="60"/>
              </a:xfrm>
            </p:grpSpPr>
            <p:sp>
              <p:nvSpPr>
                <p:cNvPr id="36130"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31"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28"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29"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98" name="Group 675"/>
            <p:cNvGrpSpPr>
              <a:grpSpLocks/>
            </p:cNvGrpSpPr>
            <p:nvPr/>
          </p:nvGrpSpPr>
          <p:grpSpPr bwMode="auto">
            <a:xfrm>
              <a:off x="7204075" y="2493963"/>
              <a:ext cx="390525" cy="169862"/>
              <a:chOff x="4650" y="1129"/>
              <a:chExt cx="246" cy="95"/>
            </a:xfrm>
          </p:grpSpPr>
          <p:sp>
            <p:nvSpPr>
              <p:cNvPr id="3611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1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1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19" name="Group 679"/>
              <p:cNvGrpSpPr>
                <a:grpSpLocks/>
              </p:cNvGrpSpPr>
              <p:nvPr/>
            </p:nvGrpSpPr>
            <p:grpSpPr bwMode="auto">
              <a:xfrm>
                <a:off x="4699" y="1145"/>
                <a:ext cx="138" cy="29"/>
                <a:chOff x="2468" y="1332"/>
                <a:chExt cx="310" cy="60"/>
              </a:xfrm>
            </p:grpSpPr>
            <p:sp>
              <p:nvSpPr>
                <p:cNvPr id="36122"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23"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20"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21"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99" name="Group 684"/>
            <p:cNvGrpSpPr>
              <a:grpSpLocks/>
            </p:cNvGrpSpPr>
            <p:nvPr/>
          </p:nvGrpSpPr>
          <p:grpSpPr bwMode="auto">
            <a:xfrm>
              <a:off x="7215188" y="2757488"/>
              <a:ext cx="390525" cy="169862"/>
              <a:chOff x="4650" y="1129"/>
              <a:chExt cx="246" cy="95"/>
            </a:xfrm>
          </p:grpSpPr>
          <p:sp>
            <p:nvSpPr>
              <p:cNvPr id="3610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0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1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11" name="Group 688"/>
              <p:cNvGrpSpPr>
                <a:grpSpLocks/>
              </p:cNvGrpSpPr>
              <p:nvPr/>
            </p:nvGrpSpPr>
            <p:grpSpPr bwMode="auto">
              <a:xfrm>
                <a:off x="4699" y="1145"/>
                <a:ext cx="138" cy="29"/>
                <a:chOff x="2468" y="1332"/>
                <a:chExt cx="310" cy="60"/>
              </a:xfrm>
            </p:grpSpPr>
            <p:sp>
              <p:nvSpPr>
                <p:cNvPr id="36114"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15"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12"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13"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6000"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6001" name="Group 694"/>
            <p:cNvGrpSpPr>
              <a:grpSpLocks/>
            </p:cNvGrpSpPr>
            <p:nvPr/>
          </p:nvGrpSpPr>
          <p:grpSpPr bwMode="auto">
            <a:xfrm>
              <a:off x="7400925" y="3911600"/>
              <a:ext cx="485775" cy="203200"/>
              <a:chOff x="4650" y="1129"/>
              <a:chExt cx="246" cy="95"/>
            </a:xfrm>
          </p:grpSpPr>
          <p:sp>
            <p:nvSpPr>
              <p:cNvPr id="3610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0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0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03" name="Group 698"/>
              <p:cNvGrpSpPr>
                <a:grpSpLocks/>
              </p:cNvGrpSpPr>
              <p:nvPr/>
            </p:nvGrpSpPr>
            <p:grpSpPr bwMode="auto">
              <a:xfrm>
                <a:off x="4699" y="1145"/>
                <a:ext cx="138" cy="29"/>
                <a:chOff x="2468" y="1332"/>
                <a:chExt cx="310" cy="60"/>
              </a:xfrm>
            </p:grpSpPr>
            <p:sp>
              <p:nvSpPr>
                <p:cNvPr id="36106"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07"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04"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05"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6002" name="Group 712"/>
            <p:cNvGrpSpPr>
              <a:grpSpLocks/>
            </p:cNvGrpSpPr>
            <p:nvPr/>
          </p:nvGrpSpPr>
          <p:grpSpPr bwMode="auto">
            <a:xfrm>
              <a:off x="7081838" y="3630613"/>
              <a:ext cx="485775" cy="203200"/>
              <a:chOff x="4650" y="1129"/>
              <a:chExt cx="246" cy="95"/>
            </a:xfrm>
          </p:grpSpPr>
          <p:sp>
            <p:nvSpPr>
              <p:cNvPr id="3609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09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9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095" name="Group 716"/>
              <p:cNvGrpSpPr>
                <a:grpSpLocks/>
              </p:cNvGrpSpPr>
              <p:nvPr/>
            </p:nvGrpSpPr>
            <p:grpSpPr bwMode="auto">
              <a:xfrm>
                <a:off x="4699" y="1145"/>
                <a:ext cx="138" cy="29"/>
                <a:chOff x="2468" y="1332"/>
                <a:chExt cx="310" cy="60"/>
              </a:xfrm>
            </p:grpSpPr>
            <p:sp>
              <p:nvSpPr>
                <p:cNvPr id="36098"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099"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096"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097"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6003" name="Group 721"/>
            <p:cNvGrpSpPr>
              <a:grpSpLocks/>
            </p:cNvGrpSpPr>
            <p:nvPr/>
          </p:nvGrpSpPr>
          <p:grpSpPr bwMode="auto">
            <a:xfrm>
              <a:off x="7743825" y="3643313"/>
              <a:ext cx="485775" cy="203200"/>
              <a:chOff x="4650" y="1129"/>
              <a:chExt cx="246" cy="95"/>
            </a:xfrm>
          </p:grpSpPr>
          <p:sp>
            <p:nvSpPr>
              <p:cNvPr id="3608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08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8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087" name="Group 725"/>
              <p:cNvGrpSpPr>
                <a:grpSpLocks/>
              </p:cNvGrpSpPr>
              <p:nvPr/>
            </p:nvGrpSpPr>
            <p:grpSpPr bwMode="auto">
              <a:xfrm>
                <a:off x="4699" y="1145"/>
                <a:ext cx="138" cy="29"/>
                <a:chOff x="2468" y="1332"/>
                <a:chExt cx="310" cy="60"/>
              </a:xfrm>
            </p:grpSpPr>
            <p:sp>
              <p:nvSpPr>
                <p:cNvPr id="36090"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091"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088"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089"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6004"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36005"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global ISP</a:t>
              </a:r>
            </a:p>
          </p:txBody>
        </p:sp>
        <p:sp>
          <p:nvSpPr>
            <p:cNvPr id="36006"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36007"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home </a:t>
              </a:r>
            </a:p>
            <a:p>
              <a:pPr>
                <a:lnSpc>
                  <a:spcPct val="80000"/>
                </a:lnSpc>
              </a:pPr>
              <a:r>
                <a:rPr lang="en-US" altLang="zh-CN" sz="1600">
                  <a:solidFill>
                    <a:srgbClr val="000099"/>
                  </a:solidFill>
                  <a:latin typeface="Comic Sans MS" panose="030F0702030302020204" pitchFamily="66" charset="0"/>
                </a:rPr>
                <a:t>network</a:t>
              </a:r>
            </a:p>
          </p:txBody>
        </p:sp>
        <p:sp>
          <p:nvSpPr>
            <p:cNvPr id="36008"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36009"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010" name="Group 347"/>
            <p:cNvGrpSpPr>
              <a:grpSpLocks/>
            </p:cNvGrpSpPr>
            <p:nvPr/>
          </p:nvGrpSpPr>
          <p:grpSpPr bwMode="auto">
            <a:xfrm>
              <a:off x="7077272" y="3621727"/>
              <a:ext cx="493804" cy="228319"/>
              <a:chOff x="1871277" y="1576300"/>
              <a:chExt cx="1128371" cy="437861"/>
            </a:xfrm>
          </p:grpSpPr>
          <p:sp>
            <p:nvSpPr>
              <p:cNvPr id="849" name="Oval 8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50" name="Rectangle 849"/>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51" name="Oval 8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52" name="Freeform 851"/>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53" name="Freeform 8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54" name="Freeform 8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55" name="Freeform 8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56" name="Straight Connector 855"/>
              <p:cNvCxnSpPr>
                <a:cxnSpLocks noChangeShapeType="1"/>
                <a:endCxn id="8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7" name="Straight Connector 8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1" name="Group 347"/>
            <p:cNvGrpSpPr>
              <a:grpSpLocks/>
            </p:cNvGrpSpPr>
            <p:nvPr/>
          </p:nvGrpSpPr>
          <p:grpSpPr bwMode="auto">
            <a:xfrm>
              <a:off x="7733157" y="3638864"/>
              <a:ext cx="493804" cy="228319"/>
              <a:chOff x="1871277" y="1576300"/>
              <a:chExt cx="1128371" cy="437861"/>
            </a:xfrm>
          </p:grpSpPr>
          <p:sp>
            <p:nvSpPr>
              <p:cNvPr id="840" name="Oval 83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41" name="Rectangle 840"/>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42" name="Oval 84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43" name="Freeform 842"/>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44" name="Freeform 84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45" name="Freeform 84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46" name="Freeform 84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47" name="Straight Connector 846"/>
              <p:cNvCxnSpPr>
                <a:cxnSpLocks noChangeShapeType="1"/>
                <a:endCxn id="84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8" name="Straight Connector 84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2" name="Group 347"/>
            <p:cNvGrpSpPr>
              <a:grpSpLocks/>
            </p:cNvGrpSpPr>
            <p:nvPr/>
          </p:nvGrpSpPr>
          <p:grpSpPr bwMode="auto">
            <a:xfrm>
              <a:off x="7397100" y="3903983"/>
              <a:ext cx="493804" cy="228319"/>
              <a:chOff x="1871277" y="1576300"/>
              <a:chExt cx="1128371" cy="437861"/>
            </a:xfrm>
          </p:grpSpPr>
          <p:sp>
            <p:nvSpPr>
              <p:cNvPr id="831" name="Oval 83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32" name="Rectangle 831"/>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33" name="Oval 83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34" name="Freeform 833"/>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35" name="Freeform 83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36" name="Freeform 83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37" name="Freeform 83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38" name="Straight Connector 837"/>
              <p:cNvCxnSpPr>
                <a:cxnSpLocks noChangeShapeType="1"/>
                <a:endCxn id="83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9" name="Straight Connector 83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3" name="Group 347"/>
            <p:cNvGrpSpPr>
              <a:grpSpLocks/>
            </p:cNvGrpSpPr>
            <p:nvPr/>
          </p:nvGrpSpPr>
          <p:grpSpPr bwMode="auto">
            <a:xfrm>
              <a:off x="7195340" y="2756360"/>
              <a:ext cx="413310" cy="196874"/>
              <a:chOff x="1871277" y="1576300"/>
              <a:chExt cx="1128371" cy="437861"/>
            </a:xfrm>
          </p:grpSpPr>
          <p:sp>
            <p:nvSpPr>
              <p:cNvPr id="822" name="Oval 82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23" name="Rectangle 822"/>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24" name="Oval 82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25" name="Freeform 824"/>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26" name="Freeform 82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27" name="Freeform 82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28" name="Freeform 82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29" name="Straight Connector 828"/>
              <p:cNvCxnSpPr>
                <a:cxnSpLocks noChangeShapeType="1"/>
                <a:endCxn id="82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0" name="Straight Connector 82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4" name="Group 347"/>
            <p:cNvGrpSpPr>
              <a:grpSpLocks/>
            </p:cNvGrpSpPr>
            <p:nvPr/>
          </p:nvGrpSpPr>
          <p:grpSpPr bwMode="auto">
            <a:xfrm>
              <a:off x="7677419" y="2378982"/>
              <a:ext cx="413310" cy="196874"/>
              <a:chOff x="1871277" y="1576300"/>
              <a:chExt cx="1128371" cy="437861"/>
            </a:xfrm>
          </p:grpSpPr>
          <p:sp>
            <p:nvSpPr>
              <p:cNvPr id="813" name="Oval 8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14" name="Rectangle 813"/>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15" name="Oval 8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16" name="Freeform 815"/>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17" name="Freeform 8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8" name="Freeform 8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9" name="Freeform 8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20" name="Straight Connector 819"/>
              <p:cNvCxnSpPr>
                <a:cxnSpLocks noChangeShapeType="1"/>
                <a:endCxn id="8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1" name="Straight Connector 8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5" name="Group 347"/>
            <p:cNvGrpSpPr>
              <a:grpSpLocks/>
            </p:cNvGrpSpPr>
            <p:nvPr/>
          </p:nvGrpSpPr>
          <p:grpSpPr bwMode="auto">
            <a:xfrm>
              <a:off x="7186342" y="2486295"/>
              <a:ext cx="413310" cy="196874"/>
              <a:chOff x="1871277" y="1576300"/>
              <a:chExt cx="1128371" cy="437861"/>
            </a:xfrm>
          </p:grpSpPr>
          <p:sp>
            <p:nvSpPr>
              <p:cNvPr id="804" name="Oval 80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05" name="Rectangle 804"/>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06" name="Oval 8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07" name="Freeform 806"/>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08" name="Freeform 8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9" name="Freeform 8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0" name="Freeform 8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11" name="Straight Connector 810"/>
              <p:cNvCxnSpPr>
                <a:cxnSpLocks noChangeShapeType="1"/>
                <a:endCxn id="8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2" name="Straight Connector 8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6" name="Group 347"/>
            <p:cNvGrpSpPr>
              <a:grpSpLocks/>
            </p:cNvGrpSpPr>
            <p:nvPr/>
          </p:nvGrpSpPr>
          <p:grpSpPr bwMode="auto">
            <a:xfrm>
              <a:off x="7750914" y="2756819"/>
              <a:ext cx="413310" cy="196874"/>
              <a:chOff x="1871277" y="1576300"/>
              <a:chExt cx="1128371" cy="437861"/>
            </a:xfrm>
          </p:grpSpPr>
          <p:sp>
            <p:nvSpPr>
              <p:cNvPr id="795" name="Oval 7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96" name="Rectangle 795"/>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97" name="Oval 7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98" name="Freeform 797"/>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99" name="Freeform 7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0" name="Freeform 7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1" name="Freeform 8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02" name="Straight Connector 801"/>
              <p:cNvCxnSpPr>
                <a:cxnSpLocks noChangeShapeType="1"/>
                <a:endCxn id="7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3" name="Straight Connector 8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36017"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1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19"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20"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25148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dissolve">
                                      <p:cBhvr>
                                        <p:cTn id="7" dur="500"/>
                                        <p:tgtEl>
                                          <p:spTgt spid="921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dissolve">
                                      <p:cBhvr>
                                        <p:cTn id="10" dur="500"/>
                                        <p:tgtEl>
                                          <p:spTgt spid="921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Effect transition="in" filter="dissolve">
                                      <p:cBhvr>
                                        <p:cTn id="13" dur="500"/>
                                        <p:tgtEl>
                                          <p:spTgt spid="9219">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088">
                                            <p:txEl>
                                              <p:pRg st="0" end="0"/>
                                            </p:txEl>
                                          </p:spTgt>
                                        </p:tgtEl>
                                        <p:attrNameLst>
                                          <p:attrName>style.visibility</p:attrName>
                                        </p:attrNameLst>
                                      </p:cBhvr>
                                      <p:to>
                                        <p:strVal val="visible"/>
                                      </p:to>
                                    </p:set>
                                    <p:animEffect transition="in" filter="dissolve">
                                      <p:cBhvr>
                                        <p:cTn id="16" dur="500"/>
                                        <p:tgtEl>
                                          <p:spTgt spid="10088">
                                            <p:txEl>
                                              <p:pRg st="0" end="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0089">
                                            <p:txEl>
                                              <p:pRg st="0" end="0"/>
                                            </p:txEl>
                                          </p:spTgt>
                                        </p:tgtEl>
                                        <p:attrNameLst>
                                          <p:attrName>style.visibility</p:attrName>
                                        </p:attrNameLst>
                                      </p:cBhvr>
                                      <p:to>
                                        <p:strVal val="visible"/>
                                      </p:to>
                                    </p:set>
                                    <p:animEffect transition="in" filter="dissolve">
                                      <p:cBhvr>
                                        <p:cTn id="19" dur="500"/>
                                        <p:tgtEl>
                                          <p:spTgt spid="10089">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0089">
                                            <p:txEl>
                                              <p:pRg st="1" end="1"/>
                                            </p:txEl>
                                          </p:spTgt>
                                        </p:tgtEl>
                                        <p:attrNameLst>
                                          <p:attrName>style.visibility</p:attrName>
                                        </p:attrNameLst>
                                      </p:cBhvr>
                                      <p:to>
                                        <p:strVal val="visible"/>
                                      </p:to>
                                    </p:set>
                                    <p:animEffect transition="in" filter="dissolve">
                                      <p:cBhvr>
                                        <p:cTn id="22" dur="500"/>
                                        <p:tgtEl>
                                          <p:spTgt spid="10089">
                                            <p:txEl>
                                              <p:pRg st="1" end="1"/>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0089">
                                            <p:txEl>
                                              <p:pRg st="2" end="2"/>
                                            </p:txEl>
                                          </p:spTgt>
                                        </p:tgtEl>
                                        <p:attrNameLst>
                                          <p:attrName>style.visibility</p:attrName>
                                        </p:attrNameLst>
                                      </p:cBhvr>
                                      <p:to>
                                        <p:strVal val="visible"/>
                                      </p:to>
                                    </p:set>
                                    <p:animEffect transition="in" filter="dissolve">
                                      <p:cBhvr>
                                        <p:cTn id="25" dur="500"/>
                                        <p:tgtEl>
                                          <p:spTgt spid="100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6C0E107-4E2B-4BF4-BFA7-8B1577A2FC63}" type="slidenum">
              <a:rPr lang="en-US" altLang="zh-CN" sz="1200" smtClean="0">
                <a:solidFill>
                  <a:schemeClr val="accent4"/>
                </a:solidFill>
                <a:latin typeface="Tahoma" panose="020B0604030504040204" pitchFamily="34" charset="0"/>
              </a:rPr>
              <a:pPr/>
              <a:t>17</a:t>
            </a:fld>
            <a:endParaRPr lang="en-US" altLang="zh-CN" sz="1200" dirty="0">
              <a:solidFill>
                <a:schemeClr val="accent4"/>
              </a:solidFill>
              <a:latin typeface="Tahoma" panose="020B0604030504040204" pitchFamily="34" charset="0"/>
            </a:endParaRPr>
          </a:p>
        </p:txBody>
      </p:sp>
      <p:sp>
        <p:nvSpPr>
          <p:cNvPr id="37890" name="Rectangle 2"/>
          <p:cNvSpPr>
            <a:spLocks noGrp="1" noChangeArrowheads="1"/>
          </p:cNvSpPr>
          <p:nvPr>
            <p:ph type="title" idx="4294967295"/>
          </p:nvPr>
        </p:nvSpPr>
        <p:spPr>
          <a:xfrm>
            <a:off x="263352" y="196850"/>
            <a:ext cx="8382000" cy="835025"/>
          </a:xfrm>
        </p:spPr>
        <p:txBody>
          <a:bodyPr/>
          <a:lstStyle/>
          <a:p>
            <a:pPr eaLnBrk="1" hangingPunct="1"/>
            <a:r>
              <a:rPr lang="en-US" altLang="zh-CN" sz="3600"/>
              <a:t>Access networks and physical media</a:t>
            </a:r>
            <a:endParaRPr lang="en-US" altLang="zh-CN"/>
          </a:p>
        </p:txBody>
      </p:sp>
      <p:sp>
        <p:nvSpPr>
          <p:cNvPr id="51203" name="Rectangle 3"/>
          <p:cNvSpPr>
            <a:spLocks noGrp="1" noChangeArrowheads="1"/>
          </p:cNvSpPr>
          <p:nvPr>
            <p:ph type="body" sz="half" idx="4294967295"/>
          </p:nvPr>
        </p:nvSpPr>
        <p:spPr>
          <a:xfrm>
            <a:off x="2169708" y="1362515"/>
            <a:ext cx="4010025" cy="5010150"/>
          </a:xfrm>
        </p:spPr>
        <p:txBody>
          <a:bodyPr>
            <a:normAutofit fontScale="92500" lnSpcReduction="10000"/>
          </a:bodyPr>
          <a:lstStyle/>
          <a:p>
            <a:pPr eaLnBrk="1" hangingPunct="1">
              <a:buFont typeface="Wingdings" charset="0"/>
              <a:buNone/>
              <a:defRPr/>
            </a:pPr>
            <a:r>
              <a:rPr lang="en-US" i="1" dirty="0">
                <a:solidFill>
                  <a:srgbClr val="CC0000"/>
                </a:solidFill>
                <a:ea typeface="ＭＳ Ｐゴシック" charset="0"/>
              </a:rPr>
              <a:t>Q: How to connect end systems to edge router?</a:t>
            </a:r>
          </a:p>
          <a:p>
            <a:pPr marL="287338" indent="-287338">
              <a:buFont typeface="Wingdings" charset="2"/>
              <a:buChar char="§"/>
              <a:defRPr/>
            </a:pPr>
            <a:r>
              <a:rPr lang="en-US" sz="2400" dirty="0">
                <a:ea typeface="ＭＳ Ｐゴシック" charset="0"/>
              </a:rPr>
              <a:t>residential access nets</a:t>
            </a:r>
          </a:p>
          <a:p>
            <a:pPr marL="287338" indent="-287338">
              <a:buFont typeface="Wingdings" charset="2"/>
              <a:buChar char="§"/>
              <a:defRPr/>
            </a:pPr>
            <a:r>
              <a:rPr lang="en-US" sz="2400" dirty="0">
                <a:ea typeface="ＭＳ Ｐゴシック" charset="0"/>
              </a:rPr>
              <a:t>institutional access networks (school, company)</a:t>
            </a:r>
          </a:p>
          <a:p>
            <a:pPr marL="287338" indent="-287338">
              <a:spcAft>
                <a:spcPct val="30000"/>
              </a:spcAft>
              <a:buFont typeface="Wingdings" charset="2"/>
              <a:buChar char="§"/>
              <a:defRPr/>
            </a:pPr>
            <a:r>
              <a:rPr lang="en-US" sz="2400" dirty="0">
                <a:ea typeface="ＭＳ Ｐゴシック" charset="0"/>
              </a:rPr>
              <a:t>mobile access networks</a:t>
            </a:r>
            <a:endParaRPr lang="en-US" sz="2400" dirty="0">
              <a:solidFill>
                <a:srgbClr val="FF0000"/>
              </a:solidFill>
              <a:ea typeface="ＭＳ Ｐゴシック" charset="0"/>
            </a:endParaRPr>
          </a:p>
          <a:p>
            <a:pPr eaLnBrk="1" hangingPunct="1">
              <a:buFont typeface="Wingdings" charset="0"/>
              <a:buNone/>
              <a:defRPr/>
            </a:pPr>
            <a:r>
              <a:rPr lang="en-US" i="1" dirty="0">
                <a:solidFill>
                  <a:srgbClr val="CC0000"/>
                </a:solidFill>
                <a:ea typeface="ＭＳ Ｐゴシック" charset="0"/>
              </a:rPr>
              <a:t>keep in mind: </a:t>
            </a:r>
          </a:p>
          <a:p>
            <a:pPr marL="287338" indent="-287338">
              <a:buFont typeface="Wingdings" charset="2"/>
              <a:buChar char="§"/>
              <a:defRPr/>
            </a:pPr>
            <a:r>
              <a:rPr lang="en-US" sz="2400" dirty="0">
                <a:ea typeface="ＭＳ Ｐゴシック" charset="0"/>
              </a:rPr>
              <a:t>bandwidth (bits per second) of access network?</a:t>
            </a:r>
          </a:p>
          <a:p>
            <a:pPr marL="287338" indent="-287338">
              <a:buFont typeface="Wingdings" charset="2"/>
              <a:buChar char="§"/>
              <a:defRPr/>
            </a:pPr>
            <a:r>
              <a:rPr lang="en-US" sz="2400" dirty="0">
                <a:ea typeface="ＭＳ Ｐゴシック" charset="0"/>
              </a:rPr>
              <a:t>shared or dedicated?</a:t>
            </a:r>
          </a:p>
        </p:txBody>
      </p:sp>
      <p:pic>
        <p:nvPicPr>
          <p:cNvPr id="37892" name="Picture 9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36" y="898626"/>
            <a:ext cx="8650014" cy="10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4" name="Group 2"/>
          <p:cNvGrpSpPr>
            <a:grpSpLocks/>
          </p:cNvGrpSpPr>
          <p:nvPr/>
        </p:nvGrpSpPr>
        <p:grpSpPr bwMode="auto">
          <a:xfrm>
            <a:off x="6726239" y="1546226"/>
            <a:ext cx="3551237" cy="4449763"/>
            <a:chOff x="5202238" y="1546225"/>
            <a:chExt cx="3551237" cy="4450443"/>
          </a:xfrm>
        </p:grpSpPr>
        <p:sp>
          <p:nvSpPr>
            <p:cNvPr id="37895"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896" name="Group 666"/>
            <p:cNvGrpSpPr>
              <a:grpSpLocks/>
            </p:cNvGrpSpPr>
            <p:nvPr/>
          </p:nvGrpSpPr>
          <p:grpSpPr bwMode="auto">
            <a:xfrm>
              <a:off x="5329977" y="2980450"/>
              <a:ext cx="1458912" cy="933450"/>
              <a:chOff x="2889" y="1631"/>
              <a:chExt cx="980" cy="743"/>
            </a:xfrm>
          </p:grpSpPr>
          <p:sp>
            <p:nvSpPr>
              <p:cNvPr id="38461"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462"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37897"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98" name="Line 670"/>
            <p:cNvSpPr>
              <a:spLocks noChangeShapeType="1"/>
            </p:cNvSpPr>
            <p:nvPr/>
          </p:nvSpPr>
          <p:spPr bwMode="auto">
            <a:xfrm rot="-5400000">
              <a:off x="7845425" y="5162551"/>
              <a:ext cx="523875" cy="139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9"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0" name="Line 672"/>
            <p:cNvSpPr>
              <a:spLocks noChangeShapeType="1"/>
            </p:cNvSpPr>
            <p:nvPr/>
          </p:nvSpPr>
          <p:spPr bwMode="auto">
            <a:xfrm rot="-5400000">
              <a:off x="8177213" y="5116513"/>
              <a:ext cx="0" cy="114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1"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2"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3"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4"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5"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6"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7"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08"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9"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0"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11"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2"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3"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7"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8"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9"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0"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1"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793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793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7935" name="Group 732"/>
            <p:cNvGrpSpPr>
              <a:grpSpLocks/>
            </p:cNvGrpSpPr>
            <p:nvPr/>
          </p:nvGrpSpPr>
          <p:grpSpPr bwMode="auto">
            <a:xfrm>
              <a:off x="6430963" y="2519363"/>
              <a:ext cx="219075" cy="52387"/>
              <a:chOff x="2468" y="1332"/>
              <a:chExt cx="310" cy="60"/>
            </a:xfrm>
          </p:grpSpPr>
          <p:sp>
            <p:nvSpPr>
              <p:cNvPr id="38459"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60"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7936"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38" name="Group 737"/>
            <p:cNvGrpSpPr>
              <a:grpSpLocks/>
            </p:cNvGrpSpPr>
            <p:nvPr/>
          </p:nvGrpSpPr>
          <p:grpSpPr bwMode="auto">
            <a:xfrm>
              <a:off x="7202488" y="2493963"/>
              <a:ext cx="390525" cy="174625"/>
              <a:chOff x="4334" y="1470"/>
              <a:chExt cx="246" cy="107"/>
            </a:xfrm>
          </p:grpSpPr>
          <p:sp>
            <p:nvSpPr>
              <p:cNvPr id="3845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5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5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54" name="Group 741"/>
              <p:cNvGrpSpPr>
                <a:grpSpLocks/>
              </p:cNvGrpSpPr>
              <p:nvPr/>
            </p:nvGrpSpPr>
            <p:grpSpPr bwMode="auto">
              <a:xfrm>
                <a:off x="4383" y="1488"/>
                <a:ext cx="138" cy="33"/>
                <a:chOff x="2468" y="1332"/>
                <a:chExt cx="310" cy="60"/>
              </a:xfrm>
            </p:grpSpPr>
            <p:sp>
              <p:nvSpPr>
                <p:cNvPr id="38457"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8"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55"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56"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39" name="Group 746"/>
            <p:cNvGrpSpPr>
              <a:grpSpLocks/>
            </p:cNvGrpSpPr>
            <p:nvPr/>
          </p:nvGrpSpPr>
          <p:grpSpPr bwMode="auto">
            <a:xfrm>
              <a:off x="7213600" y="2757488"/>
              <a:ext cx="390525" cy="174625"/>
              <a:chOff x="4334" y="1470"/>
              <a:chExt cx="246" cy="107"/>
            </a:xfrm>
          </p:grpSpPr>
          <p:sp>
            <p:nvSpPr>
              <p:cNvPr id="3844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4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4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46" name="Group 750"/>
              <p:cNvGrpSpPr>
                <a:grpSpLocks/>
              </p:cNvGrpSpPr>
              <p:nvPr/>
            </p:nvGrpSpPr>
            <p:grpSpPr bwMode="auto">
              <a:xfrm>
                <a:off x="4383" y="1488"/>
                <a:ext cx="138" cy="33"/>
                <a:chOff x="2468" y="1332"/>
                <a:chExt cx="310" cy="60"/>
              </a:xfrm>
            </p:grpSpPr>
            <p:sp>
              <p:nvSpPr>
                <p:cNvPr id="38449"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0"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47"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8"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0" name="Group 755"/>
            <p:cNvGrpSpPr>
              <a:grpSpLocks/>
            </p:cNvGrpSpPr>
            <p:nvPr/>
          </p:nvGrpSpPr>
          <p:grpSpPr bwMode="auto">
            <a:xfrm>
              <a:off x="7762875" y="2759075"/>
              <a:ext cx="390525" cy="174625"/>
              <a:chOff x="4334" y="1470"/>
              <a:chExt cx="246" cy="107"/>
            </a:xfrm>
          </p:grpSpPr>
          <p:sp>
            <p:nvSpPr>
              <p:cNvPr id="384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8" name="Group 759"/>
              <p:cNvGrpSpPr>
                <a:grpSpLocks/>
              </p:cNvGrpSpPr>
              <p:nvPr/>
            </p:nvGrpSpPr>
            <p:grpSpPr bwMode="auto">
              <a:xfrm>
                <a:off x="4383" y="1488"/>
                <a:ext cx="138" cy="33"/>
                <a:chOff x="2468" y="1332"/>
                <a:chExt cx="310" cy="60"/>
              </a:xfrm>
            </p:grpSpPr>
            <p:sp>
              <p:nvSpPr>
                <p:cNvPr id="38441"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42"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9"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0"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1" name="Group 764"/>
            <p:cNvGrpSpPr>
              <a:grpSpLocks/>
            </p:cNvGrpSpPr>
            <p:nvPr/>
          </p:nvGrpSpPr>
          <p:grpSpPr bwMode="auto">
            <a:xfrm>
              <a:off x="7689850" y="2393950"/>
              <a:ext cx="390525" cy="174625"/>
              <a:chOff x="4334" y="1470"/>
              <a:chExt cx="246" cy="107"/>
            </a:xfrm>
          </p:grpSpPr>
          <p:sp>
            <p:nvSpPr>
              <p:cNvPr id="384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0" name="Group 768"/>
              <p:cNvGrpSpPr>
                <a:grpSpLocks/>
              </p:cNvGrpSpPr>
              <p:nvPr/>
            </p:nvGrpSpPr>
            <p:grpSpPr bwMode="auto">
              <a:xfrm>
                <a:off x="4383" y="1488"/>
                <a:ext cx="138" cy="33"/>
                <a:chOff x="2468" y="1332"/>
                <a:chExt cx="310" cy="60"/>
              </a:xfrm>
            </p:grpSpPr>
            <p:sp>
              <p:nvSpPr>
                <p:cNvPr id="38433"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34"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1"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32"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942"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43" name="Group 801"/>
            <p:cNvGrpSpPr>
              <a:grpSpLocks/>
            </p:cNvGrpSpPr>
            <p:nvPr/>
          </p:nvGrpSpPr>
          <p:grpSpPr bwMode="auto">
            <a:xfrm>
              <a:off x="7591425" y="4806950"/>
              <a:ext cx="622300" cy="244475"/>
              <a:chOff x="4334" y="1470"/>
              <a:chExt cx="246" cy="107"/>
            </a:xfrm>
          </p:grpSpPr>
          <p:sp>
            <p:nvSpPr>
              <p:cNvPr id="3841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22" name="Group 805"/>
              <p:cNvGrpSpPr>
                <a:grpSpLocks/>
              </p:cNvGrpSpPr>
              <p:nvPr/>
            </p:nvGrpSpPr>
            <p:grpSpPr bwMode="auto">
              <a:xfrm>
                <a:off x="4383" y="1488"/>
                <a:ext cx="138" cy="33"/>
                <a:chOff x="2468" y="1332"/>
                <a:chExt cx="310" cy="60"/>
              </a:xfrm>
            </p:grpSpPr>
            <p:sp>
              <p:nvSpPr>
                <p:cNvPr id="38425"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26"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23"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24"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4" name="Group 810"/>
            <p:cNvGrpSpPr>
              <a:grpSpLocks/>
            </p:cNvGrpSpPr>
            <p:nvPr/>
          </p:nvGrpSpPr>
          <p:grpSpPr bwMode="auto">
            <a:xfrm>
              <a:off x="6965950" y="4508500"/>
              <a:ext cx="622300" cy="244475"/>
              <a:chOff x="4334" y="1470"/>
              <a:chExt cx="246" cy="107"/>
            </a:xfrm>
          </p:grpSpPr>
          <p:sp>
            <p:nvSpPr>
              <p:cNvPr id="3841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1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1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14" name="Group 814"/>
              <p:cNvGrpSpPr>
                <a:grpSpLocks/>
              </p:cNvGrpSpPr>
              <p:nvPr/>
            </p:nvGrpSpPr>
            <p:grpSpPr bwMode="auto">
              <a:xfrm>
                <a:off x="4383" y="1488"/>
                <a:ext cx="138" cy="33"/>
                <a:chOff x="2468" y="1332"/>
                <a:chExt cx="310" cy="60"/>
              </a:xfrm>
            </p:grpSpPr>
            <p:sp>
              <p:nvSpPr>
                <p:cNvPr id="38417"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8"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15"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16"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5" name="Group 819"/>
            <p:cNvGrpSpPr>
              <a:grpSpLocks/>
            </p:cNvGrpSpPr>
            <p:nvPr/>
          </p:nvGrpSpPr>
          <p:grpSpPr bwMode="auto">
            <a:xfrm>
              <a:off x="6242050" y="4851400"/>
              <a:ext cx="622300" cy="244475"/>
              <a:chOff x="4334" y="1470"/>
              <a:chExt cx="246" cy="107"/>
            </a:xfrm>
          </p:grpSpPr>
          <p:sp>
            <p:nvSpPr>
              <p:cNvPr id="3840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0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0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06" name="Group 823"/>
              <p:cNvGrpSpPr>
                <a:grpSpLocks/>
              </p:cNvGrpSpPr>
              <p:nvPr/>
            </p:nvGrpSpPr>
            <p:grpSpPr bwMode="auto">
              <a:xfrm>
                <a:off x="4383" y="1488"/>
                <a:ext cx="138" cy="33"/>
                <a:chOff x="2468" y="1332"/>
                <a:chExt cx="310" cy="60"/>
              </a:xfrm>
            </p:grpSpPr>
            <p:sp>
              <p:nvSpPr>
                <p:cNvPr id="38409"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0"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07"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8"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6" name="Group 828"/>
            <p:cNvGrpSpPr>
              <a:grpSpLocks/>
            </p:cNvGrpSpPr>
            <p:nvPr/>
          </p:nvGrpSpPr>
          <p:grpSpPr bwMode="auto">
            <a:xfrm>
              <a:off x="6051550" y="3644900"/>
              <a:ext cx="390525" cy="171450"/>
              <a:chOff x="4334" y="1470"/>
              <a:chExt cx="246" cy="107"/>
            </a:xfrm>
          </p:grpSpPr>
          <p:sp>
            <p:nvSpPr>
              <p:cNvPr id="3839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39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39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398" name="Group 832"/>
              <p:cNvGrpSpPr>
                <a:grpSpLocks/>
              </p:cNvGrpSpPr>
              <p:nvPr/>
            </p:nvGrpSpPr>
            <p:grpSpPr bwMode="auto">
              <a:xfrm>
                <a:off x="4383" y="1488"/>
                <a:ext cx="138" cy="33"/>
                <a:chOff x="2468" y="1332"/>
                <a:chExt cx="310" cy="60"/>
              </a:xfrm>
            </p:grpSpPr>
            <p:sp>
              <p:nvSpPr>
                <p:cNvPr id="38401"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02"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399"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7" name="Group 837"/>
            <p:cNvGrpSpPr>
              <a:grpSpLocks/>
            </p:cNvGrpSpPr>
            <p:nvPr/>
          </p:nvGrpSpPr>
          <p:grpSpPr bwMode="auto">
            <a:xfrm>
              <a:off x="6024563" y="1744663"/>
              <a:ext cx="517525" cy="508000"/>
              <a:chOff x="2922" y="1424"/>
              <a:chExt cx="326" cy="320"/>
            </a:xfrm>
          </p:grpSpPr>
          <p:sp>
            <p:nvSpPr>
              <p:cNvPr id="38387"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88" name="Group 839"/>
              <p:cNvGrpSpPr>
                <a:grpSpLocks/>
              </p:cNvGrpSpPr>
              <p:nvPr/>
            </p:nvGrpSpPr>
            <p:grpSpPr bwMode="auto">
              <a:xfrm>
                <a:off x="2949" y="1424"/>
                <a:ext cx="265" cy="280"/>
                <a:chOff x="2949" y="1424"/>
                <a:chExt cx="265" cy="280"/>
              </a:xfrm>
            </p:grpSpPr>
            <p:sp>
              <p:nvSpPr>
                <p:cNvPr id="38390"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1"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2"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3"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4"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sp>
            <p:nvSpPr>
              <p:cNvPr id="38389"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grpSp>
          <p:nvGrpSpPr>
            <p:cNvPr id="37948" name="Group 846"/>
            <p:cNvGrpSpPr>
              <a:grpSpLocks/>
            </p:cNvGrpSpPr>
            <p:nvPr/>
          </p:nvGrpSpPr>
          <p:grpSpPr bwMode="auto">
            <a:xfrm>
              <a:off x="6138863" y="1989138"/>
              <a:ext cx="282575" cy="477837"/>
              <a:chOff x="3748" y="1253"/>
              <a:chExt cx="178" cy="301"/>
            </a:xfrm>
          </p:grpSpPr>
          <p:sp>
            <p:nvSpPr>
              <p:cNvPr id="3837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49" name="Group 863"/>
            <p:cNvGrpSpPr>
              <a:grpSpLocks/>
            </p:cNvGrpSpPr>
            <p:nvPr/>
          </p:nvGrpSpPr>
          <p:grpSpPr bwMode="auto">
            <a:xfrm>
              <a:off x="5318125" y="1997075"/>
              <a:ext cx="519113" cy="128588"/>
              <a:chOff x="2199" y="955"/>
              <a:chExt cx="2547" cy="506"/>
            </a:xfrm>
          </p:grpSpPr>
          <p:sp>
            <p:nvSpPr>
              <p:cNvPr id="38365"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6"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7"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8"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9" name="Freeform 86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70"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0" name="Group 870"/>
            <p:cNvGrpSpPr>
              <a:grpSpLocks/>
            </p:cNvGrpSpPr>
            <p:nvPr/>
          </p:nvGrpSpPr>
          <p:grpSpPr bwMode="auto">
            <a:xfrm>
              <a:off x="6554788" y="1662113"/>
              <a:ext cx="477837" cy="107950"/>
              <a:chOff x="2199" y="955"/>
              <a:chExt cx="2547" cy="506"/>
            </a:xfrm>
          </p:grpSpPr>
          <p:sp>
            <p:nvSpPr>
              <p:cNvPr id="38359"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0"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1"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2"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3"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4"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1"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2" name="Group 885"/>
            <p:cNvGrpSpPr>
              <a:grpSpLocks/>
            </p:cNvGrpSpPr>
            <p:nvPr/>
          </p:nvGrpSpPr>
          <p:grpSpPr bwMode="auto">
            <a:xfrm>
              <a:off x="5392738" y="3527425"/>
              <a:ext cx="519112" cy="128588"/>
              <a:chOff x="2199" y="955"/>
              <a:chExt cx="2547" cy="506"/>
            </a:xfrm>
          </p:grpSpPr>
          <p:sp>
            <p:nvSpPr>
              <p:cNvPr id="38353"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4"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5"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6"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7" name="Freeform 890"/>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8"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3" name="Line 892"/>
            <p:cNvSpPr>
              <a:spLocks noChangeShapeType="1"/>
            </p:cNvSpPr>
            <p:nvPr/>
          </p:nvSpPr>
          <p:spPr bwMode="auto">
            <a:xfrm>
              <a:off x="5726113" y="3127375"/>
              <a:ext cx="20637" cy="5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4" name="Group 893"/>
            <p:cNvGrpSpPr>
              <a:grpSpLocks/>
            </p:cNvGrpSpPr>
            <p:nvPr/>
          </p:nvGrpSpPr>
          <p:grpSpPr bwMode="auto">
            <a:xfrm>
              <a:off x="7007225" y="5005388"/>
              <a:ext cx="519113" cy="128587"/>
              <a:chOff x="2199" y="955"/>
              <a:chExt cx="2547" cy="506"/>
            </a:xfrm>
          </p:grpSpPr>
          <p:sp>
            <p:nvSpPr>
              <p:cNvPr id="38347"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8"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9"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0"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1" name="Freeform 89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2"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5" name="Group 900"/>
            <p:cNvGrpSpPr>
              <a:grpSpLocks/>
            </p:cNvGrpSpPr>
            <p:nvPr/>
          </p:nvGrpSpPr>
          <p:grpSpPr bwMode="auto">
            <a:xfrm>
              <a:off x="7245350" y="5429250"/>
              <a:ext cx="519113" cy="128588"/>
              <a:chOff x="2199" y="955"/>
              <a:chExt cx="2547" cy="506"/>
            </a:xfrm>
          </p:grpSpPr>
          <p:sp>
            <p:nvSpPr>
              <p:cNvPr id="38341"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2"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3"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4"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5" name="Freeform 90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6"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6" name="Group 907"/>
            <p:cNvGrpSpPr>
              <a:grpSpLocks/>
            </p:cNvGrpSpPr>
            <p:nvPr/>
          </p:nvGrpSpPr>
          <p:grpSpPr bwMode="auto">
            <a:xfrm>
              <a:off x="6821488" y="5408613"/>
              <a:ext cx="519112" cy="128587"/>
              <a:chOff x="2199" y="955"/>
              <a:chExt cx="2547" cy="506"/>
            </a:xfrm>
          </p:grpSpPr>
          <p:sp>
            <p:nvSpPr>
              <p:cNvPr id="38335"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6"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7"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8"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9" name="Freeform 912"/>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0"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795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5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7959" name="Group 919"/>
            <p:cNvGrpSpPr>
              <a:grpSpLocks/>
            </p:cNvGrpSpPr>
            <p:nvPr/>
          </p:nvGrpSpPr>
          <p:grpSpPr bwMode="auto">
            <a:xfrm flipH="1">
              <a:off x="5775325" y="4533900"/>
              <a:ext cx="414338" cy="373063"/>
              <a:chOff x="2839" y="3501"/>
              <a:chExt cx="755" cy="803"/>
            </a:xfrm>
          </p:grpSpPr>
          <p:pic>
            <p:nvPicPr>
              <p:cNvPr id="3833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0" name="Group 922"/>
            <p:cNvGrpSpPr>
              <a:grpSpLocks/>
            </p:cNvGrpSpPr>
            <p:nvPr/>
          </p:nvGrpSpPr>
          <p:grpSpPr bwMode="auto">
            <a:xfrm flipH="1">
              <a:off x="5457825" y="4954588"/>
              <a:ext cx="482600" cy="406400"/>
              <a:chOff x="2839" y="3501"/>
              <a:chExt cx="755" cy="803"/>
            </a:xfrm>
          </p:grpSpPr>
          <p:pic>
            <p:nvPicPr>
              <p:cNvPr id="3833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1" name="Group 925"/>
            <p:cNvGrpSpPr>
              <a:grpSpLocks/>
            </p:cNvGrpSpPr>
            <p:nvPr/>
          </p:nvGrpSpPr>
          <p:grpSpPr bwMode="auto">
            <a:xfrm flipH="1">
              <a:off x="5935663" y="5256213"/>
              <a:ext cx="427037" cy="349250"/>
              <a:chOff x="2839" y="3501"/>
              <a:chExt cx="755" cy="803"/>
            </a:xfrm>
          </p:grpSpPr>
          <p:pic>
            <p:nvPicPr>
              <p:cNvPr id="3832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2" name="Group 928"/>
            <p:cNvGrpSpPr>
              <a:grpSpLocks/>
            </p:cNvGrpSpPr>
            <p:nvPr/>
          </p:nvGrpSpPr>
          <p:grpSpPr bwMode="auto">
            <a:xfrm>
              <a:off x="6550025" y="5238750"/>
              <a:ext cx="427038" cy="350838"/>
              <a:chOff x="2839" y="3501"/>
              <a:chExt cx="755" cy="803"/>
            </a:xfrm>
          </p:grpSpPr>
          <p:pic>
            <p:nvPicPr>
              <p:cNvPr id="38327"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2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3" name="Group 932"/>
            <p:cNvGrpSpPr>
              <a:grpSpLocks/>
            </p:cNvGrpSpPr>
            <p:nvPr/>
          </p:nvGrpSpPr>
          <p:grpSpPr bwMode="auto">
            <a:xfrm>
              <a:off x="5618163" y="1558925"/>
              <a:ext cx="415925" cy="373063"/>
              <a:chOff x="2756" y="1866"/>
              <a:chExt cx="462" cy="463"/>
            </a:xfrm>
          </p:grpSpPr>
          <p:pic>
            <p:nvPicPr>
              <p:cNvPr id="38325"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2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964"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65" name="Group 938"/>
            <p:cNvGrpSpPr>
              <a:grpSpLocks/>
            </p:cNvGrpSpPr>
            <p:nvPr/>
          </p:nvGrpSpPr>
          <p:grpSpPr bwMode="auto">
            <a:xfrm>
              <a:off x="8240713" y="5002213"/>
              <a:ext cx="227012" cy="481012"/>
              <a:chOff x="4140" y="429"/>
              <a:chExt cx="1425" cy="2396"/>
            </a:xfrm>
          </p:grpSpPr>
          <p:sp>
            <p:nvSpPr>
              <p:cNvPr id="3829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98" name="Group 944"/>
              <p:cNvGrpSpPr>
                <a:grpSpLocks/>
              </p:cNvGrpSpPr>
              <p:nvPr/>
            </p:nvGrpSpPr>
            <p:grpSpPr bwMode="auto">
              <a:xfrm>
                <a:off x="4749" y="668"/>
                <a:ext cx="581" cy="145"/>
                <a:chOff x="614" y="2568"/>
                <a:chExt cx="725" cy="139"/>
              </a:xfrm>
            </p:grpSpPr>
            <p:sp>
              <p:nvSpPr>
                <p:cNvPr id="3832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9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0" name="Group 948"/>
              <p:cNvGrpSpPr>
                <a:grpSpLocks/>
              </p:cNvGrpSpPr>
              <p:nvPr/>
            </p:nvGrpSpPr>
            <p:grpSpPr bwMode="auto">
              <a:xfrm>
                <a:off x="4747" y="994"/>
                <a:ext cx="581" cy="134"/>
                <a:chOff x="614" y="2568"/>
                <a:chExt cx="725" cy="139"/>
              </a:xfrm>
            </p:grpSpPr>
            <p:sp>
              <p:nvSpPr>
                <p:cNvPr id="3832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3" name="Group 953"/>
              <p:cNvGrpSpPr>
                <a:grpSpLocks/>
              </p:cNvGrpSpPr>
              <p:nvPr/>
            </p:nvGrpSpPr>
            <p:grpSpPr bwMode="auto">
              <a:xfrm>
                <a:off x="4735" y="1627"/>
                <a:ext cx="582" cy="151"/>
                <a:chOff x="614" y="2568"/>
                <a:chExt cx="725" cy="139"/>
              </a:xfrm>
            </p:grpSpPr>
            <p:sp>
              <p:nvSpPr>
                <p:cNvPr id="3831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305" name="Group 957"/>
              <p:cNvGrpSpPr>
                <a:grpSpLocks/>
              </p:cNvGrpSpPr>
              <p:nvPr/>
            </p:nvGrpSpPr>
            <p:grpSpPr bwMode="auto">
              <a:xfrm>
                <a:off x="4739" y="1327"/>
                <a:ext cx="582" cy="139"/>
                <a:chOff x="614" y="2568"/>
                <a:chExt cx="725" cy="139"/>
              </a:xfrm>
            </p:grpSpPr>
            <p:sp>
              <p:nvSpPr>
                <p:cNvPr id="3831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1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31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6" name="Group 971"/>
            <p:cNvGrpSpPr>
              <a:grpSpLocks/>
            </p:cNvGrpSpPr>
            <p:nvPr/>
          </p:nvGrpSpPr>
          <p:grpSpPr bwMode="auto">
            <a:xfrm>
              <a:off x="7924800" y="5303838"/>
              <a:ext cx="227013" cy="481012"/>
              <a:chOff x="4140" y="429"/>
              <a:chExt cx="1425" cy="2396"/>
            </a:xfrm>
          </p:grpSpPr>
          <p:sp>
            <p:nvSpPr>
              <p:cNvPr id="3826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6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6" name="Group 977"/>
              <p:cNvGrpSpPr>
                <a:grpSpLocks/>
              </p:cNvGrpSpPr>
              <p:nvPr/>
            </p:nvGrpSpPr>
            <p:grpSpPr bwMode="auto">
              <a:xfrm>
                <a:off x="4749" y="668"/>
                <a:ext cx="581" cy="145"/>
                <a:chOff x="614" y="2568"/>
                <a:chExt cx="725" cy="139"/>
              </a:xfrm>
            </p:grpSpPr>
            <p:sp>
              <p:nvSpPr>
                <p:cNvPr id="3829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8" name="Group 981"/>
              <p:cNvGrpSpPr>
                <a:grpSpLocks/>
              </p:cNvGrpSpPr>
              <p:nvPr/>
            </p:nvGrpSpPr>
            <p:grpSpPr bwMode="auto">
              <a:xfrm>
                <a:off x="4747" y="994"/>
                <a:ext cx="581" cy="134"/>
                <a:chOff x="614" y="2568"/>
                <a:chExt cx="725" cy="139"/>
              </a:xfrm>
            </p:grpSpPr>
            <p:sp>
              <p:nvSpPr>
                <p:cNvPr id="3828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71" name="Group 986"/>
              <p:cNvGrpSpPr>
                <a:grpSpLocks/>
              </p:cNvGrpSpPr>
              <p:nvPr/>
            </p:nvGrpSpPr>
            <p:grpSpPr bwMode="auto">
              <a:xfrm>
                <a:off x="4735" y="1627"/>
                <a:ext cx="582" cy="151"/>
                <a:chOff x="614" y="2568"/>
                <a:chExt cx="725" cy="139"/>
              </a:xfrm>
            </p:grpSpPr>
            <p:sp>
              <p:nvSpPr>
                <p:cNvPr id="3828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73" name="Group 990"/>
              <p:cNvGrpSpPr>
                <a:grpSpLocks/>
              </p:cNvGrpSpPr>
              <p:nvPr/>
            </p:nvGrpSpPr>
            <p:grpSpPr bwMode="auto">
              <a:xfrm>
                <a:off x="4739" y="1327"/>
                <a:ext cx="582" cy="139"/>
                <a:chOff x="614" y="2568"/>
                <a:chExt cx="725" cy="139"/>
              </a:xfrm>
            </p:grpSpPr>
            <p:sp>
              <p:nvSpPr>
                <p:cNvPr id="3828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28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7" name="Group 1004"/>
            <p:cNvGrpSpPr>
              <a:grpSpLocks/>
            </p:cNvGrpSpPr>
            <p:nvPr/>
          </p:nvGrpSpPr>
          <p:grpSpPr bwMode="auto">
            <a:xfrm>
              <a:off x="5302250" y="2043113"/>
              <a:ext cx="534988" cy="407987"/>
              <a:chOff x="877" y="1008"/>
              <a:chExt cx="2747" cy="2591"/>
            </a:xfrm>
          </p:grpSpPr>
          <p:pic>
            <p:nvPicPr>
              <p:cNvPr id="3823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239"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0" name="Freeform 1007"/>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41"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2" name="Freeform 1009"/>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3" name="Freeform 101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4" name="Freeform 101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5" name="Freeform 1012"/>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6" name="Freeform 1013"/>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7" name="Freeform 1014"/>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48" name="Group 1015"/>
              <p:cNvGrpSpPr>
                <a:grpSpLocks/>
              </p:cNvGrpSpPr>
              <p:nvPr/>
            </p:nvGrpSpPr>
            <p:grpSpPr bwMode="auto">
              <a:xfrm>
                <a:off x="1709" y="3008"/>
                <a:ext cx="507" cy="234"/>
                <a:chOff x="1740" y="2642"/>
                <a:chExt cx="752" cy="327"/>
              </a:xfrm>
            </p:grpSpPr>
            <p:sp>
              <p:nvSpPr>
                <p:cNvPr id="3825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49" name="Freeform 1022"/>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0" name="Freeform 1023"/>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1" name="Freeform 102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2" name="Freeform 102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3" name="Freeform 102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4"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7968"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69"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70"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71"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2"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3"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4"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5"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6"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77" name="Group 1039"/>
            <p:cNvGrpSpPr>
              <a:grpSpLocks/>
            </p:cNvGrpSpPr>
            <p:nvPr/>
          </p:nvGrpSpPr>
          <p:grpSpPr bwMode="auto">
            <a:xfrm>
              <a:off x="7019925" y="5800725"/>
              <a:ext cx="87313" cy="38100"/>
              <a:chOff x="1740" y="2642"/>
              <a:chExt cx="752" cy="327"/>
            </a:xfrm>
          </p:grpSpPr>
          <p:sp>
            <p:nvSpPr>
              <p:cNvPr id="38232"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3"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4"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5"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6"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7"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78"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9"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0"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1"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2"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3"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84" name="Group 2"/>
            <p:cNvGrpSpPr>
              <a:grpSpLocks/>
            </p:cNvGrpSpPr>
            <p:nvPr/>
          </p:nvGrpSpPr>
          <p:grpSpPr bwMode="auto">
            <a:xfrm>
              <a:off x="5607050" y="3182938"/>
              <a:ext cx="317500" cy="246062"/>
              <a:chOff x="5581650" y="3128963"/>
              <a:chExt cx="423863" cy="320675"/>
            </a:xfrm>
          </p:grpSpPr>
          <p:pic>
            <p:nvPicPr>
              <p:cNvPr id="38210"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1"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12"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3"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4"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5"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6"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7"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8"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19" name="Group 1063"/>
              <p:cNvGrpSpPr>
                <a:grpSpLocks/>
              </p:cNvGrpSpPr>
              <p:nvPr/>
            </p:nvGrpSpPr>
            <p:grpSpPr bwMode="auto">
              <a:xfrm>
                <a:off x="5695950" y="3355975"/>
                <a:ext cx="80963" cy="38100"/>
                <a:chOff x="1740" y="2642"/>
                <a:chExt cx="752" cy="327"/>
              </a:xfrm>
            </p:grpSpPr>
            <p:sp>
              <p:nvSpPr>
                <p:cNvPr id="38226"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7"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8"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9"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0"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1"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20"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1"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2"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3"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4"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5"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985" name="Group 1076"/>
            <p:cNvGrpSpPr>
              <a:grpSpLocks/>
            </p:cNvGrpSpPr>
            <p:nvPr/>
          </p:nvGrpSpPr>
          <p:grpSpPr bwMode="auto">
            <a:xfrm flipH="1">
              <a:off x="6156325" y="3300413"/>
              <a:ext cx="342900" cy="334962"/>
              <a:chOff x="2839" y="3501"/>
              <a:chExt cx="755" cy="803"/>
            </a:xfrm>
          </p:grpSpPr>
          <p:pic>
            <p:nvPicPr>
              <p:cNvPr id="38208"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09"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798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8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95" name="Group 1090"/>
            <p:cNvGrpSpPr>
              <a:grpSpLocks/>
            </p:cNvGrpSpPr>
            <p:nvPr/>
          </p:nvGrpSpPr>
          <p:grpSpPr bwMode="auto">
            <a:xfrm>
              <a:off x="7451725" y="5737225"/>
              <a:ext cx="87313" cy="38100"/>
              <a:chOff x="1740" y="2642"/>
              <a:chExt cx="752" cy="327"/>
            </a:xfrm>
          </p:grpSpPr>
          <p:sp>
            <p:nvSpPr>
              <p:cNvPr id="38202"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3"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4"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5"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6"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7"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9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002" name="Group 1103"/>
            <p:cNvGrpSpPr>
              <a:grpSpLocks/>
            </p:cNvGrpSpPr>
            <p:nvPr/>
          </p:nvGrpSpPr>
          <p:grpSpPr bwMode="auto">
            <a:xfrm>
              <a:off x="6351588" y="2493963"/>
              <a:ext cx="390525" cy="169862"/>
              <a:chOff x="4650" y="1129"/>
              <a:chExt cx="246" cy="95"/>
            </a:xfrm>
          </p:grpSpPr>
          <p:sp>
            <p:nvSpPr>
              <p:cNvPr id="3819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9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9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97" name="Group 1107"/>
              <p:cNvGrpSpPr>
                <a:grpSpLocks/>
              </p:cNvGrpSpPr>
              <p:nvPr/>
            </p:nvGrpSpPr>
            <p:grpSpPr bwMode="auto">
              <a:xfrm>
                <a:off x="4699" y="1145"/>
                <a:ext cx="138" cy="29"/>
                <a:chOff x="2468" y="1332"/>
                <a:chExt cx="310" cy="60"/>
              </a:xfrm>
            </p:grpSpPr>
            <p:sp>
              <p:nvSpPr>
                <p:cNvPr id="38200"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201"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8"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9"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3" name="Group 1112"/>
            <p:cNvGrpSpPr>
              <a:grpSpLocks/>
            </p:cNvGrpSpPr>
            <p:nvPr/>
          </p:nvGrpSpPr>
          <p:grpSpPr bwMode="auto">
            <a:xfrm>
              <a:off x="6051550" y="3641725"/>
              <a:ext cx="390525" cy="169863"/>
              <a:chOff x="4650" y="1129"/>
              <a:chExt cx="246" cy="95"/>
            </a:xfrm>
          </p:grpSpPr>
          <p:sp>
            <p:nvSpPr>
              <p:cNvPr id="3818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8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8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89" name="Group 1116"/>
              <p:cNvGrpSpPr>
                <a:grpSpLocks/>
              </p:cNvGrpSpPr>
              <p:nvPr/>
            </p:nvGrpSpPr>
            <p:grpSpPr bwMode="auto">
              <a:xfrm>
                <a:off x="4699" y="1145"/>
                <a:ext cx="138" cy="29"/>
                <a:chOff x="2468" y="1332"/>
                <a:chExt cx="310" cy="60"/>
              </a:xfrm>
            </p:grpSpPr>
            <p:sp>
              <p:nvSpPr>
                <p:cNvPr id="38192"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93"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0"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1"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4" name="Group 878"/>
            <p:cNvGrpSpPr>
              <a:grpSpLocks/>
            </p:cNvGrpSpPr>
            <p:nvPr/>
          </p:nvGrpSpPr>
          <p:grpSpPr bwMode="auto">
            <a:xfrm>
              <a:off x="5521325" y="3067050"/>
              <a:ext cx="374650" cy="82550"/>
              <a:chOff x="2199" y="955"/>
              <a:chExt cx="2547" cy="506"/>
            </a:xfrm>
          </p:grpSpPr>
          <p:sp>
            <p:nvSpPr>
              <p:cNvPr id="38180"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1"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2"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3"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4"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5"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05" name="Group 1121"/>
            <p:cNvGrpSpPr>
              <a:grpSpLocks/>
            </p:cNvGrpSpPr>
            <p:nvPr/>
          </p:nvGrpSpPr>
          <p:grpSpPr bwMode="auto">
            <a:xfrm>
              <a:off x="6248400" y="4852988"/>
              <a:ext cx="617538" cy="247650"/>
              <a:chOff x="2356" y="1300"/>
              <a:chExt cx="555" cy="194"/>
            </a:xfrm>
          </p:grpSpPr>
          <p:sp>
            <p:nvSpPr>
              <p:cNvPr id="381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75" name="Group 1125"/>
              <p:cNvGrpSpPr>
                <a:grpSpLocks/>
              </p:cNvGrpSpPr>
              <p:nvPr/>
            </p:nvGrpSpPr>
            <p:grpSpPr bwMode="auto">
              <a:xfrm>
                <a:off x="2468" y="1332"/>
                <a:ext cx="310" cy="60"/>
                <a:chOff x="2468" y="1332"/>
                <a:chExt cx="310" cy="60"/>
              </a:xfrm>
            </p:grpSpPr>
            <p:sp>
              <p:nvSpPr>
                <p:cNvPr id="38178"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9"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76"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77"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6" name="Group 1130"/>
            <p:cNvGrpSpPr>
              <a:grpSpLocks/>
            </p:cNvGrpSpPr>
            <p:nvPr/>
          </p:nvGrpSpPr>
          <p:grpSpPr bwMode="auto">
            <a:xfrm>
              <a:off x="6969125" y="4510088"/>
              <a:ext cx="617538" cy="247650"/>
              <a:chOff x="2356" y="1300"/>
              <a:chExt cx="555" cy="194"/>
            </a:xfrm>
          </p:grpSpPr>
          <p:sp>
            <p:nvSpPr>
              <p:cNvPr id="3816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6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6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67" name="Group 1134"/>
              <p:cNvGrpSpPr>
                <a:grpSpLocks/>
              </p:cNvGrpSpPr>
              <p:nvPr/>
            </p:nvGrpSpPr>
            <p:grpSpPr bwMode="auto">
              <a:xfrm>
                <a:off x="2468" y="1332"/>
                <a:ext cx="310" cy="60"/>
                <a:chOff x="2468" y="1332"/>
                <a:chExt cx="310" cy="60"/>
              </a:xfrm>
            </p:grpSpPr>
            <p:sp>
              <p:nvSpPr>
                <p:cNvPr id="38170"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1"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8"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9"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7" name="Group 1139"/>
            <p:cNvGrpSpPr>
              <a:grpSpLocks/>
            </p:cNvGrpSpPr>
            <p:nvPr/>
          </p:nvGrpSpPr>
          <p:grpSpPr bwMode="auto">
            <a:xfrm>
              <a:off x="7585075" y="4811713"/>
              <a:ext cx="617538" cy="247650"/>
              <a:chOff x="2356" y="1300"/>
              <a:chExt cx="555" cy="194"/>
            </a:xfrm>
          </p:grpSpPr>
          <p:sp>
            <p:nvSpPr>
              <p:cNvPr id="3815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5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5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59" name="Group 1143"/>
              <p:cNvGrpSpPr>
                <a:grpSpLocks/>
              </p:cNvGrpSpPr>
              <p:nvPr/>
            </p:nvGrpSpPr>
            <p:grpSpPr bwMode="auto">
              <a:xfrm>
                <a:off x="2468" y="1332"/>
                <a:ext cx="310" cy="60"/>
                <a:chOff x="2468" y="1332"/>
                <a:chExt cx="310" cy="60"/>
              </a:xfrm>
            </p:grpSpPr>
            <p:sp>
              <p:nvSpPr>
                <p:cNvPr id="38162"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63"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0"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1"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8" name="Group 3"/>
            <p:cNvGrpSpPr>
              <a:grpSpLocks/>
            </p:cNvGrpSpPr>
            <p:nvPr/>
          </p:nvGrpSpPr>
          <p:grpSpPr bwMode="auto">
            <a:xfrm>
              <a:off x="5964238" y="3135313"/>
              <a:ext cx="314325" cy="334962"/>
              <a:chOff x="5974579" y="3105349"/>
              <a:chExt cx="347997" cy="396620"/>
            </a:xfrm>
          </p:grpSpPr>
          <p:pic>
            <p:nvPicPr>
              <p:cNvPr id="38154"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155"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009"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0"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1"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2"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013" name="Group 870"/>
            <p:cNvGrpSpPr>
              <a:grpSpLocks/>
            </p:cNvGrpSpPr>
            <p:nvPr/>
          </p:nvGrpSpPr>
          <p:grpSpPr bwMode="auto">
            <a:xfrm>
              <a:off x="5588000" y="1546225"/>
              <a:ext cx="477838" cy="107950"/>
              <a:chOff x="2199" y="955"/>
              <a:chExt cx="2547" cy="506"/>
            </a:xfrm>
          </p:grpSpPr>
          <p:sp>
            <p:nvSpPr>
              <p:cNvPr id="38148"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9"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0"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1"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2"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3"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4" name="Group 870"/>
            <p:cNvGrpSpPr>
              <a:grpSpLocks/>
            </p:cNvGrpSpPr>
            <p:nvPr/>
          </p:nvGrpSpPr>
          <p:grpSpPr bwMode="auto">
            <a:xfrm>
              <a:off x="6481763" y="1935163"/>
              <a:ext cx="479425" cy="107950"/>
              <a:chOff x="2199" y="955"/>
              <a:chExt cx="2547" cy="506"/>
            </a:xfrm>
          </p:grpSpPr>
          <p:sp>
            <p:nvSpPr>
              <p:cNvPr id="38142"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3"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4"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5"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6"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7"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5" name="Group 878"/>
            <p:cNvGrpSpPr>
              <a:grpSpLocks/>
            </p:cNvGrpSpPr>
            <p:nvPr/>
          </p:nvGrpSpPr>
          <p:grpSpPr bwMode="auto">
            <a:xfrm>
              <a:off x="5935663" y="3106738"/>
              <a:ext cx="373062" cy="82550"/>
              <a:chOff x="2199" y="955"/>
              <a:chExt cx="2547" cy="506"/>
            </a:xfrm>
          </p:grpSpPr>
          <p:sp>
            <p:nvSpPr>
              <p:cNvPr id="38136"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7"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8"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9"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0"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1"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6" name="Group 347"/>
            <p:cNvGrpSpPr>
              <a:grpSpLocks/>
            </p:cNvGrpSpPr>
            <p:nvPr/>
          </p:nvGrpSpPr>
          <p:grpSpPr bwMode="auto">
            <a:xfrm>
              <a:off x="6220922" y="4838544"/>
              <a:ext cx="660165" cy="269566"/>
              <a:chOff x="1871277" y="1576300"/>
              <a:chExt cx="1128371" cy="437861"/>
            </a:xfrm>
          </p:grpSpPr>
          <p:sp>
            <p:nvSpPr>
              <p:cNvPr id="488" name="Oval 4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9" name="Rectangle 488"/>
              <p:cNvSpPr/>
              <p:nvPr/>
            </p:nvSpPr>
            <p:spPr bwMode="auto">
              <a:xfrm>
                <a:off x="1872116" y="1739848"/>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0" name="Oval 4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1" name="Freeform 490"/>
              <p:cNvSpPr/>
              <p:nvPr/>
            </p:nvSpPr>
            <p:spPr bwMode="auto">
              <a:xfrm>
                <a:off x="2159736" y="1672794"/>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2" name="Freeform 4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3" name="Freeform 4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4" name="Freeform 4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5" name="Straight Connector 494"/>
              <p:cNvCxnSpPr>
                <a:cxnSpLocks noChangeShapeType="1"/>
                <a:endCxn id="4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6" name="Straight Connector 4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7" name="Group 347"/>
            <p:cNvGrpSpPr>
              <a:grpSpLocks/>
            </p:cNvGrpSpPr>
            <p:nvPr/>
          </p:nvGrpSpPr>
          <p:grpSpPr bwMode="auto">
            <a:xfrm>
              <a:off x="6933466" y="4503243"/>
              <a:ext cx="660165" cy="269566"/>
              <a:chOff x="1871277" y="1576300"/>
              <a:chExt cx="1128371" cy="437861"/>
            </a:xfrm>
          </p:grpSpPr>
          <p:sp>
            <p:nvSpPr>
              <p:cNvPr id="570" name="Oval 56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1" name="Rectangle 570"/>
              <p:cNvSpPr/>
              <p:nvPr/>
            </p:nvSpPr>
            <p:spPr bwMode="auto">
              <a:xfrm>
                <a:off x="1872532" y="1737736"/>
                <a:ext cx="1126060"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3" name="Freeform 572"/>
              <p:cNvSpPr/>
              <p:nvPr/>
            </p:nvSpPr>
            <p:spPr bwMode="auto">
              <a:xfrm>
                <a:off x="2160152" y="1673261"/>
                <a:ext cx="548106" cy="15989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8" name="Group 347"/>
            <p:cNvGrpSpPr>
              <a:grpSpLocks/>
            </p:cNvGrpSpPr>
            <p:nvPr/>
          </p:nvGrpSpPr>
          <p:grpSpPr bwMode="auto">
            <a:xfrm>
              <a:off x="7563920" y="4800505"/>
              <a:ext cx="660165" cy="269566"/>
              <a:chOff x="1871277" y="1576300"/>
              <a:chExt cx="1128371" cy="437861"/>
            </a:xfrm>
          </p:grpSpPr>
          <p:sp>
            <p:nvSpPr>
              <p:cNvPr id="580" name="Oval 5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1" name="Rectangle 580"/>
              <p:cNvSpPr/>
              <p:nvPr/>
            </p:nvSpPr>
            <p:spPr bwMode="auto">
              <a:xfrm>
                <a:off x="1872162" y="1739739"/>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2" name="Oval 5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3" name="Freeform 582"/>
              <p:cNvSpPr/>
              <p:nvPr/>
            </p:nvSpPr>
            <p:spPr bwMode="auto">
              <a:xfrm>
                <a:off x="2159782" y="1672685"/>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4" name="Freeform 5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5" name="Freeform 5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6" name="Freeform 5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7" name="Straight Connector 586"/>
              <p:cNvCxnSpPr>
                <a:cxnSpLocks noChangeShapeType="1"/>
                <a:endCxn id="5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8" name="Straight Connector 5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9" name="Group 347"/>
            <p:cNvGrpSpPr>
              <a:grpSpLocks/>
            </p:cNvGrpSpPr>
            <p:nvPr/>
          </p:nvGrpSpPr>
          <p:grpSpPr bwMode="auto">
            <a:xfrm>
              <a:off x="6050373" y="3620176"/>
              <a:ext cx="425094" cy="228319"/>
              <a:chOff x="1871277" y="1576300"/>
              <a:chExt cx="1128371" cy="437861"/>
            </a:xfrm>
          </p:grpSpPr>
          <p:sp>
            <p:nvSpPr>
              <p:cNvPr id="590" name="Oval 58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1" name="Rectangle 590"/>
              <p:cNvSpPr/>
              <p:nvPr/>
            </p:nvSpPr>
            <p:spPr bwMode="auto">
              <a:xfrm>
                <a:off x="1870189" y="1740037"/>
                <a:ext cx="1129316" cy="11570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Oval 59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3" name="Freeform 592"/>
              <p:cNvSpPr/>
              <p:nvPr/>
            </p:nvSpPr>
            <p:spPr bwMode="auto">
              <a:xfrm>
                <a:off x="2160944" y="1673049"/>
                <a:ext cx="547803"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4" name="Freeform 59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5" name="Freeform 59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6" name="Freeform 59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7" name="Straight Connector 596"/>
              <p:cNvCxnSpPr>
                <a:cxnSpLocks noChangeShapeType="1"/>
                <a:endCxn id="59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8" name="Straight Connector 59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0" name="Group 347"/>
            <p:cNvGrpSpPr>
              <a:grpSpLocks/>
            </p:cNvGrpSpPr>
            <p:nvPr/>
          </p:nvGrpSpPr>
          <p:grpSpPr bwMode="auto">
            <a:xfrm>
              <a:off x="6347637" y="2481965"/>
              <a:ext cx="403071" cy="202807"/>
              <a:chOff x="1871277" y="1576300"/>
              <a:chExt cx="1128371" cy="437861"/>
            </a:xfrm>
          </p:grpSpPr>
          <p:sp>
            <p:nvSpPr>
              <p:cNvPr id="600" name="Oval 5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1" name="Rectangle 600"/>
              <p:cNvSpPr/>
              <p:nvPr/>
            </p:nvSpPr>
            <p:spPr bwMode="auto">
              <a:xfrm>
                <a:off x="1873449" y="1739634"/>
                <a:ext cx="1124357" cy="11655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2" name="Oval 6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3" name="Freeform 602"/>
              <p:cNvSpPr/>
              <p:nvPr/>
            </p:nvSpPr>
            <p:spPr bwMode="auto">
              <a:xfrm>
                <a:off x="2162315" y="1671075"/>
                <a:ext cx="546626"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4" name="Freeform 6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5" name="Freeform 6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6" name="Freeform 6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7" name="Straight Connector 606"/>
              <p:cNvCxnSpPr>
                <a:cxnSpLocks noChangeShapeType="1"/>
                <a:endCxn id="6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8" name="Straight Connector 6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1" name="Group 1"/>
            <p:cNvGrpSpPr>
              <a:grpSpLocks/>
            </p:cNvGrpSpPr>
            <p:nvPr/>
          </p:nvGrpSpPr>
          <p:grpSpPr bwMode="auto">
            <a:xfrm>
              <a:off x="7678804" y="2388750"/>
              <a:ext cx="418211" cy="189727"/>
              <a:chOff x="7913987" y="1515773"/>
              <a:chExt cx="625138" cy="276534"/>
            </a:xfrm>
          </p:grpSpPr>
          <p:sp>
            <p:nvSpPr>
              <p:cNvPr id="610" name="Oval 60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1" name="Rectangle 610"/>
              <p:cNvSpPr/>
              <p:nvPr/>
            </p:nvSpPr>
            <p:spPr bwMode="auto">
              <a:xfrm>
                <a:off x="7913888" y="1623052"/>
                <a:ext cx="624093"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2" name="Oval 61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3" name="Freeform 612"/>
              <p:cNvSpPr/>
              <p:nvPr/>
            </p:nvSpPr>
            <p:spPr bwMode="auto">
              <a:xfrm>
                <a:off x="8072877" y="1581397"/>
                <a:ext cx="303742"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4" name="Freeform 61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5" name="Freeform 61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6" name="Freeform 61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7" name="Straight Connector 616"/>
              <p:cNvCxnSpPr>
                <a:cxnSpLocks noChangeShapeType="1"/>
                <a:endCxn id="61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8" name="Straight Connector 61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2" name="Group 619"/>
            <p:cNvGrpSpPr>
              <a:grpSpLocks/>
            </p:cNvGrpSpPr>
            <p:nvPr/>
          </p:nvGrpSpPr>
          <p:grpSpPr bwMode="auto">
            <a:xfrm>
              <a:off x="7750570" y="2752811"/>
              <a:ext cx="418211" cy="189727"/>
              <a:chOff x="7913987" y="1515773"/>
              <a:chExt cx="625138" cy="276534"/>
            </a:xfrm>
          </p:grpSpPr>
          <p:sp>
            <p:nvSpPr>
              <p:cNvPr id="621" name="Oval 62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2" name="Rectangle 621"/>
              <p:cNvSpPr/>
              <p:nvPr/>
            </p:nvSpPr>
            <p:spPr bwMode="auto">
              <a:xfrm>
                <a:off x="7913397" y="1622369"/>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3" name="Oval 62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4" name="Freeform 623"/>
              <p:cNvSpPr/>
              <p:nvPr/>
            </p:nvSpPr>
            <p:spPr bwMode="auto">
              <a:xfrm>
                <a:off x="8072387" y="1580713"/>
                <a:ext cx="306114"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5" name="Freeform 62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6" name="Freeform 62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7" name="Freeform 62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8" name="Straight Connector 627"/>
              <p:cNvCxnSpPr>
                <a:cxnSpLocks noChangeShapeType="1"/>
                <a:endCxn id="62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9" name="Straight Connector 62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3" name="Group 629"/>
            <p:cNvGrpSpPr>
              <a:grpSpLocks/>
            </p:cNvGrpSpPr>
            <p:nvPr/>
          </p:nvGrpSpPr>
          <p:grpSpPr bwMode="auto">
            <a:xfrm>
              <a:off x="7187343" y="2485248"/>
              <a:ext cx="418211" cy="189727"/>
              <a:chOff x="7913987" y="1515773"/>
              <a:chExt cx="625138" cy="276534"/>
            </a:xfrm>
          </p:grpSpPr>
          <p:sp>
            <p:nvSpPr>
              <p:cNvPr id="631" name="Oval 63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2" name="Rectangle 631"/>
              <p:cNvSpPr/>
              <p:nvPr/>
            </p:nvSpPr>
            <p:spPr bwMode="auto">
              <a:xfrm>
                <a:off x="7912896" y="1621254"/>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3" name="Oval 63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4" name="Freeform 633"/>
              <p:cNvSpPr/>
              <p:nvPr/>
            </p:nvSpPr>
            <p:spPr bwMode="auto">
              <a:xfrm>
                <a:off x="8071885" y="1579598"/>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5" name="Freeform 63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6" name="Freeform 63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7" name="Freeform 63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8" name="Straight Connector 637"/>
              <p:cNvCxnSpPr>
                <a:cxnSpLocks noChangeShapeType="1"/>
                <a:endCxn id="6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9" name="Straight Connector 63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4" name="Group 639"/>
            <p:cNvGrpSpPr>
              <a:grpSpLocks/>
            </p:cNvGrpSpPr>
            <p:nvPr/>
          </p:nvGrpSpPr>
          <p:grpSpPr bwMode="auto">
            <a:xfrm>
              <a:off x="7195275" y="2751878"/>
              <a:ext cx="418211" cy="189727"/>
              <a:chOff x="7913987" y="1515773"/>
              <a:chExt cx="625138" cy="276534"/>
            </a:xfrm>
          </p:grpSpPr>
          <p:sp>
            <p:nvSpPr>
              <p:cNvPr id="641" name="Oval 64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2" name="Rectangle 641"/>
              <p:cNvSpPr/>
              <p:nvPr/>
            </p:nvSpPr>
            <p:spPr bwMode="auto">
              <a:xfrm>
                <a:off x="7912903" y="1621415"/>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3" name="Oval 64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4" name="Freeform 643"/>
              <p:cNvSpPr/>
              <p:nvPr/>
            </p:nvSpPr>
            <p:spPr bwMode="auto">
              <a:xfrm>
                <a:off x="8071894" y="1579760"/>
                <a:ext cx="306114"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5" name="Freeform 64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6" name="Freeform 64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7" name="Freeform 64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8" name="Straight Connector 647"/>
              <p:cNvCxnSpPr>
                <a:cxnSpLocks noChangeShapeType="1"/>
                <a:endCxn id="64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9" name="Straight Connector 64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5" name="Group 649"/>
            <p:cNvGrpSpPr>
              <a:grpSpLocks/>
            </p:cNvGrpSpPr>
            <p:nvPr/>
          </p:nvGrpSpPr>
          <p:grpSpPr bwMode="auto">
            <a:xfrm>
              <a:off x="7088975" y="3633334"/>
              <a:ext cx="418211" cy="189727"/>
              <a:chOff x="7913987" y="1515773"/>
              <a:chExt cx="625138" cy="276534"/>
            </a:xfrm>
          </p:grpSpPr>
          <p:sp>
            <p:nvSpPr>
              <p:cNvPr id="651" name="Oval 65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2" name="Rectangle 651"/>
              <p:cNvSpPr/>
              <p:nvPr/>
            </p:nvSpPr>
            <p:spPr bwMode="auto">
              <a:xfrm>
                <a:off x="7912811" y="1623353"/>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3" name="Oval 65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4" name="Freeform 653"/>
              <p:cNvSpPr/>
              <p:nvPr/>
            </p:nvSpPr>
            <p:spPr bwMode="auto">
              <a:xfrm>
                <a:off x="8071800" y="1581697"/>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5" name="Freeform 65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6" name="Freeform 65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7" name="Freeform 65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58" name="Straight Connector 657"/>
              <p:cNvCxnSpPr>
                <a:cxnSpLocks noChangeShapeType="1"/>
                <a:endCxn id="65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9" name="Straight Connector 65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6" name="Group 659"/>
            <p:cNvGrpSpPr>
              <a:grpSpLocks/>
            </p:cNvGrpSpPr>
            <p:nvPr/>
          </p:nvGrpSpPr>
          <p:grpSpPr bwMode="auto">
            <a:xfrm>
              <a:off x="7748699" y="3641266"/>
              <a:ext cx="418211" cy="189727"/>
              <a:chOff x="7913987" y="1515773"/>
              <a:chExt cx="625138" cy="276534"/>
            </a:xfrm>
          </p:grpSpPr>
          <p:sp>
            <p:nvSpPr>
              <p:cNvPr id="661" name="Oval 66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2" name="Rectangle 661"/>
              <p:cNvSpPr/>
              <p:nvPr/>
            </p:nvSpPr>
            <p:spPr bwMode="auto">
              <a:xfrm>
                <a:off x="7913821" y="1623361"/>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3" name="Oval 66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4" name="Freeform 663"/>
              <p:cNvSpPr/>
              <p:nvPr/>
            </p:nvSpPr>
            <p:spPr bwMode="auto">
              <a:xfrm>
                <a:off x="8072810" y="1581706"/>
                <a:ext cx="306115"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5" name="Freeform 66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6" name="Freeform 66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7" name="Freeform 66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68" name="Straight Connector 667"/>
              <p:cNvCxnSpPr>
                <a:cxnSpLocks noChangeShapeType="1"/>
                <a:endCxn id="66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9" name="Straight Connector 66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7" name="Group 669"/>
            <p:cNvGrpSpPr>
              <a:grpSpLocks/>
            </p:cNvGrpSpPr>
            <p:nvPr/>
          </p:nvGrpSpPr>
          <p:grpSpPr bwMode="auto">
            <a:xfrm>
              <a:off x="7440813" y="3924693"/>
              <a:ext cx="418211" cy="189727"/>
              <a:chOff x="7913987" y="1515773"/>
              <a:chExt cx="625138" cy="276534"/>
            </a:xfrm>
          </p:grpSpPr>
          <p:sp>
            <p:nvSpPr>
              <p:cNvPr id="671" name="Oval 67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2" name="Rectangle 671"/>
              <p:cNvSpPr/>
              <p:nvPr/>
            </p:nvSpPr>
            <p:spPr bwMode="auto">
              <a:xfrm>
                <a:off x="7913688" y="1622182"/>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3" name="Oval 67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4" name="Freeform 673"/>
              <p:cNvSpPr/>
              <p:nvPr/>
            </p:nvSpPr>
            <p:spPr bwMode="auto">
              <a:xfrm>
                <a:off x="8072677" y="1580527"/>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5" name="Freeform 67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6" name="Freeform 67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7" name="Freeform 67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78" name="Straight Connector 677"/>
              <p:cNvCxnSpPr>
                <a:cxnSpLocks noChangeShapeType="1"/>
                <a:endCxn id="67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9" name="Straight Connector 67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57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4584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7" name="Group 101"/>
          <p:cNvGrpSpPr>
            <a:grpSpLocks/>
          </p:cNvGrpSpPr>
          <p:nvPr/>
        </p:nvGrpSpPr>
        <p:grpSpPr bwMode="auto">
          <a:xfrm>
            <a:off x="6667500" y="2905126"/>
            <a:ext cx="2178050" cy="1147763"/>
            <a:chOff x="5143500" y="2905125"/>
            <a:chExt cx="2178050" cy="1147763"/>
          </a:xfrm>
        </p:grpSpPr>
        <p:grpSp>
          <p:nvGrpSpPr>
            <p:cNvPr id="39992" name="Group 128"/>
            <p:cNvGrpSpPr>
              <a:grpSpLocks/>
            </p:cNvGrpSpPr>
            <p:nvPr/>
          </p:nvGrpSpPr>
          <p:grpSpPr bwMode="auto">
            <a:xfrm>
              <a:off x="5143500" y="2905125"/>
              <a:ext cx="2178050" cy="1147763"/>
              <a:chOff x="3240" y="1830"/>
              <a:chExt cx="1372" cy="723"/>
            </a:xfrm>
          </p:grpSpPr>
          <p:sp>
            <p:nvSpPr>
              <p:cNvPr id="40033"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0034"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5"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6"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7"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8"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9"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040" name="Group 136"/>
              <p:cNvGrpSpPr>
                <a:grpSpLocks/>
              </p:cNvGrpSpPr>
              <p:nvPr/>
            </p:nvGrpSpPr>
            <p:grpSpPr bwMode="auto">
              <a:xfrm>
                <a:off x="3860" y="1969"/>
                <a:ext cx="335" cy="148"/>
                <a:chOff x="4650" y="1129"/>
                <a:chExt cx="246" cy="95"/>
              </a:xfrm>
            </p:grpSpPr>
            <p:sp>
              <p:nvSpPr>
                <p:cNvPr id="4007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7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7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73" name="Group 140"/>
                <p:cNvGrpSpPr>
                  <a:grpSpLocks/>
                </p:cNvGrpSpPr>
                <p:nvPr/>
              </p:nvGrpSpPr>
              <p:grpSpPr bwMode="auto">
                <a:xfrm>
                  <a:off x="4699" y="1145"/>
                  <a:ext cx="138" cy="29"/>
                  <a:chOff x="2468" y="1332"/>
                  <a:chExt cx="310" cy="60"/>
                </a:xfrm>
              </p:grpSpPr>
              <p:sp>
                <p:nvSpPr>
                  <p:cNvPr id="40076"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77"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74"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75"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1" name="Group 145"/>
              <p:cNvGrpSpPr>
                <a:grpSpLocks/>
              </p:cNvGrpSpPr>
              <p:nvPr/>
            </p:nvGrpSpPr>
            <p:grpSpPr bwMode="auto">
              <a:xfrm>
                <a:off x="3922" y="2284"/>
                <a:ext cx="336" cy="154"/>
                <a:chOff x="4650" y="1129"/>
                <a:chExt cx="246" cy="95"/>
              </a:xfrm>
            </p:grpSpPr>
            <p:sp>
              <p:nvSpPr>
                <p:cNvPr id="400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65" name="Group 149"/>
                <p:cNvGrpSpPr>
                  <a:grpSpLocks/>
                </p:cNvGrpSpPr>
                <p:nvPr/>
              </p:nvGrpSpPr>
              <p:grpSpPr bwMode="auto">
                <a:xfrm>
                  <a:off x="4699" y="1145"/>
                  <a:ext cx="138" cy="29"/>
                  <a:chOff x="2468" y="1332"/>
                  <a:chExt cx="310" cy="60"/>
                </a:xfrm>
              </p:grpSpPr>
              <p:sp>
                <p:nvSpPr>
                  <p:cNvPr id="40068"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9"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66"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67"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2" name="Group 154"/>
              <p:cNvGrpSpPr>
                <a:grpSpLocks/>
              </p:cNvGrpSpPr>
              <p:nvPr/>
            </p:nvGrpSpPr>
            <p:grpSpPr bwMode="auto">
              <a:xfrm>
                <a:off x="3443" y="2054"/>
                <a:ext cx="335" cy="149"/>
                <a:chOff x="4650" y="1129"/>
                <a:chExt cx="246" cy="95"/>
              </a:xfrm>
            </p:grpSpPr>
            <p:sp>
              <p:nvSpPr>
                <p:cNvPr id="4005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5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5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57" name="Group 158"/>
                <p:cNvGrpSpPr>
                  <a:grpSpLocks/>
                </p:cNvGrpSpPr>
                <p:nvPr/>
              </p:nvGrpSpPr>
              <p:grpSpPr bwMode="auto">
                <a:xfrm>
                  <a:off x="4699" y="1145"/>
                  <a:ext cx="138" cy="29"/>
                  <a:chOff x="2468" y="1332"/>
                  <a:chExt cx="310" cy="60"/>
                </a:xfrm>
              </p:grpSpPr>
              <p:sp>
                <p:nvSpPr>
                  <p:cNvPr id="40060"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1"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8"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9"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3" name="Group 163"/>
              <p:cNvGrpSpPr>
                <a:grpSpLocks/>
              </p:cNvGrpSpPr>
              <p:nvPr/>
            </p:nvGrpSpPr>
            <p:grpSpPr bwMode="auto">
              <a:xfrm>
                <a:off x="3452" y="2284"/>
                <a:ext cx="336" cy="148"/>
                <a:chOff x="4650" y="1129"/>
                <a:chExt cx="246" cy="95"/>
              </a:xfrm>
            </p:grpSpPr>
            <p:sp>
              <p:nvSpPr>
                <p:cNvPr id="4004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4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4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49" name="Group 167"/>
                <p:cNvGrpSpPr>
                  <a:grpSpLocks/>
                </p:cNvGrpSpPr>
                <p:nvPr/>
              </p:nvGrpSpPr>
              <p:grpSpPr bwMode="auto">
                <a:xfrm>
                  <a:off x="4699" y="1145"/>
                  <a:ext cx="138" cy="29"/>
                  <a:chOff x="2468" y="1332"/>
                  <a:chExt cx="310" cy="60"/>
                </a:xfrm>
              </p:grpSpPr>
              <p:sp>
                <p:nvSpPr>
                  <p:cNvPr id="40052"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53"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0"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1"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0044"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45"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ISP</a:t>
                </a:r>
              </a:p>
            </p:txBody>
          </p:sp>
        </p:grpSp>
        <p:grpSp>
          <p:nvGrpSpPr>
            <p:cNvPr id="39993" name="Group 347"/>
            <p:cNvGrpSpPr>
              <a:grpSpLocks/>
            </p:cNvGrpSpPr>
            <p:nvPr/>
          </p:nvGrpSpPr>
          <p:grpSpPr bwMode="auto">
            <a:xfrm>
              <a:off x="5450519" y="3250491"/>
              <a:ext cx="569188" cy="269566"/>
              <a:chOff x="1871277" y="1576300"/>
              <a:chExt cx="1128371" cy="437861"/>
            </a:xfrm>
          </p:grpSpPr>
          <p:sp>
            <p:nvSpPr>
              <p:cNvPr id="135" name="Oval 13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6" name="Rectangle 135"/>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7" name="Oval 1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 name="Freeform 137"/>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 name="Freeform 1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0" name="Freeform 1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1" name="Freeform 1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42" name="Straight Connector 141"/>
              <p:cNvCxnSpPr>
                <a:cxnSpLocks noChangeShapeType="1"/>
                <a:endCxn id="1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43" name="Straight Connector 1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4" name="Group 347"/>
            <p:cNvGrpSpPr>
              <a:grpSpLocks/>
            </p:cNvGrpSpPr>
            <p:nvPr/>
          </p:nvGrpSpPr>
          <p:grpSpPr bwMode="auto">
            <a:xfrm>
              <a:off x="5463219" y="3606091"/>
              <a:ext cx="569188" cy="269566"/>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5" name="Group 347"/>
            <p:cNvGrpSpPr>
              <a:grpSpLocks/>
            </p:cNvGrpSpPr>
            <p:nvPr/>
          </p:nvGrpSpPr>
          <p:grpSpPr bwMode="auto">
            <a:xfrm>
              <a:off x="6107744" y="3120316"/>
              <a:ext cx="569188" cy="269566"/>
              <a:chOff x="1871277" y="1576300"/>
              <a:chExt cx="1128371" cy="437861"/>
            </a:xfrm>
          </p:grpSpPr>
          <p:sp>
            <p:nvSpPr>
              <p:cNvPr id="117" name="Oval 1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 name="Rectangle 117"/>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 name="Oval 1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 name="Freeform 119"/>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 name="Freeform 1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3" name="Freeform 1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4" name="Straight Connector 123"/>
              <p:cNvCxnSpPr>
                <a:cxnSpLocks noChangeShapeType="1"/>
                <a:endCxn id="1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5" name="Straight Connector 1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6" name="Group 347"/>
            <p:cNvGrpSpPr>
              <a:grpSpLocks/>
            </p:cNvGrpSpPr>
            <p:nvPr/>
          </p:nvGrpSpPr>
          <p:grpSpPr bwMode="auto">
            <a:xfrm>
              <a:off x="6207410" y="3622646"/>
              <a:ext cx="569188" cy="269566"/>
              <a:chOff x="1871277" y="1576300"/>
              <a:chExt cx="1128371" cy="437861"/>
            </a:xfrm>
          </p:grpSpPr>
          <p:sp>
            <p:nvSpPr>
              <p:cNvPr id="108" name="Oval 10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9" name="Rectangle 108"/>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1" name="Freeform 110"/>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39971" name="Slide Number Placeholder 3"/>
          <p:cNvSpPr>
            <a:spLocks noGrp="1"/>
          </p:cNvSpPr>
          <p:nvPr>
            <p:ph type="sldNum" sz="quarter" idx="12"/>
          </p:nvPr>
        </p:nvSpPr>
        <p:spPr>
          <a:xfrm>
            <a:off x="11784632"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F73F70A-0A7C-427F-85B1-293F50230DED}" type="slidenum">
              <a:rPr lang="en-US" altLang="zh-CN" sz="1200" smtClean="0">
                <a:solidFill>
                  <a:schemeClr val="accent3"/>
                </a:solidFill>
                <a:latin typeface="Tahoma" panose="020B0604030504040204" pitchFamily="34" charset="0"/>
              </a:rPr>
              <a:pPr/>
              <a:t>18</a:t>
            </a:fld>
            <a:endParaRPr lang="en-US" altLang="zh-CN" sz="1200" dirty="0">
              <a:solidFill>
                <a:schemeClr val="accent3"/>
              </a:solidFill>
              <a:latin typeface="Tahoma" panose="020B0604030504040204" pitchFamily="34" charset="0"/>
            </a:endParaRPr>
          </a:p>
        </p:txBody>
      </p:sp>
      <p:sp>
        <p:nvSpPr>
          <p:cNvPr id="39940" name="Title 41"/>
          <p:cNvSpPr>
            <a:spLocks noGrp="1"/>
          </p:cNvSpPr>
          <p:nvPr>
            <p:ph type="title" idx="4294967295"/>
          </p:nvPr>
        </p:nvSpPr>
        <p:spPr>
          <a:xfrm>
            <a:off x="1728788" y="196057"/>
            <a:ext cx="8848725" cy="835025"/>
          </a:xfrm>
        </p:spPr>
        <p:txBody>
          <a:bodyPr>
            <a:normAutofit fontScale="90000"/>
          </a:bodyPr>
          <a:lstStyle/>
          <a:p>
            <a:pPr eaLnBrk="1" hangingPunct="1"/>
            <a:r>
              <a:rPr lang="en-US" altLang="zh-CN" sz="3600" dirty="0"/>
              <a:t>Access network: digital subscriber line </a:t>
            </a:r>
            <a:r>
              <a:rPr lang="en-US" altLang="zh-CN" sz="2800" dirty="0"/>
              <a:t>(DSL)</a:t>
            </a:r>
          </a:p>
        </p:txBody>
      </p:sp>
      <p:pic>
        <p:nvPicPr>
          <p:cNvPr id="39939"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860425"/>
            <a:ext cx="8348662"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Freeform 3"/>
          <p:cNvSpPr>
            <a:spLocks/>
          </p:cNvSpPr>
          <p:nvPr/>
        </p:nvSpPr>
        <p:spPr bwMode="auto">
          <a:xfrm>
            <a:off x="5829300" y="1501776"/>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9942" name="Oval 9"/>
          <p:cNvSpPr>
            <a:spLocks noChangeArrowheads="1"/>
          </p:cNvSpPr>
          <p:nvPr/>
        </p:nvSpPr>
        <p:spPr bwMode="auto">
          <a:xfrm>
            <a:off x="6829426" y="2208214"/>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3" name="Oval 12"/>
          <p:cNvSpPr>
            <a:spLocks noChangeArrowheads="1"/>
          </p:cNvSpPr>
          <p:nvPr/>
        </p:nvSpPr>
        <p:spPr bwMode="auto">
          <a:xfrm>
            <a:off x="7210426" y="1836739"/>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4" name="Line 15"/>
          <p:cNvSpPr>
            <a:spLocks noChangeShapeType="1"/>
          </p:cNvSpPr>
          <p:nvPr/>
        </p:nvSpPr>
        <p:spPr bwMode="auto">
          <a:xfrm flipV="1">
            <a:off x="6916738" y="1978025"/>
            <a:ext cx="317500" cy="336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5" name="Line 16"/>
          <p:cNvSpPr>
            <a:spLocks noChangeShapeType="1"/>
          </p:cNvSpPr>
          <p:nvPr/>
        </p:nvSpPr>
        <p:spPr bwMode="auto">
          <a:xfrm>
            <a:off x="7310438" y="1954213"/>
            <a:ext cx="400050" cy="590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6" name="Rectangle 44"/>
          <p:cNvSpPr>
            <a:spLocks noChangeArrowheads="1"/>
          </p:cNvSpPr>
          <p:nvPr/>
        </p:nvSpPr>
        <p:spPr bwMode="auto">
          <a:xfrm>
            <a:off x="6108701" y="1957389"/>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7" name="Text Box 45"/>
          <p:cNvSpPr txBox="1">
            <a:spLocks noChangeArrowheads="1"/>
          </p:cNvSpPr>
          <p:nvPr/>
        </p:nvSpPr>
        <p:spPr bwMode="auto">
          <a:xfrm>
            <a:off x="5564189" y="1476375"/>
            <a:ext cx="1925637" cy="29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central office</a:t>
            </a:r>
          </a:p>
        </p:txBody>
      </p:sp>
      <p:sp>
        <p:nvSpPr>
          <p:cNvPr id="39948" name="Line 14"/>
          <p:cNvSpPr>
            <a:spLocks noChangeShapeType="1"/>
          </p:cNvSpPr>
          <p:nvPr/>
        </p:nvSpPr>
        <p:spPr bwMode="auto">
          <a:xfrm flipV="1">
            <a:off x="4214814" y="2363788"/>
            <a:ext cx="1938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39949" name="Text Box 17"/>
          <p:cNvSpPr txBox="1">
            <a:spLocks noChangeArrowheads="1"/>
          </p:cNvSpPr>
          <p:nvPr/>
        </p:nvSpPr>
        <p:spPr bwMode="auto">
          <a:xfrm>
            <a:off x="7466014" y="1530350"/>
            <a:ext cx="1116011"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en-US" altLang="zh-CN" sz="1600">
                <a:solidFill>
                  <a:srgbClr val="000099"/>
                </a:solidFill>
                <a:latin typeface="Comic Sans MS" panose="030F0702030302020204" pitchFamily="66" charset="0"/>
              </a:rPr>
              <a:t>telephone</a:t>
            </a:r>
          </a:p>
          <a:p>
            <a:pPr>
              <a:lnSpc>
                <a:spcPct val="85000"/>
              </a:lnSpc>
            </a:pPr>
            <a:r>
              <a:rPr lang="en-US" altLang="zh-CN" sz="1600">
                <a:solidFill>
                  <a:srgbClr val="000099"/>
                </a:solidFill>
                <a:latin typeface="Comic Sans MS" panose="030F0702030302020204" pitchFamily="66" charset="0"/>
              </a:rPr>
              <a:t>network</a:t>
            </a:r>
          </a:p>
        </p:txBody>
      </p:sp>
      <p:grpSp>
        <p:nvGrpSpPr>
          <p:cNvPr id="39950" name="Group 108"/>
          <p:cNvGrpSpPr>
            <a:grpSpLocks/>
          </p:cNvGrpSpPr>
          <p:nvPr/>
        </p:nvGrpSpPr>
        <p:grpSpPr bwMode="auto">
          <a:xfrm>
            <a:off x="6165850" y="2074863"/>
            <a:ext cx="368300" cy="519112"/>
            <a:chOff x="1852" y="2562"/>
            <a:chExt cx="355" cy="471"/>
          </a:xfrm>
        </p:grpSpPr>
        <p:sp>
          <p:nvSpPr>
            <p:cNvPr id="39986"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7"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8" name="Line 111"/>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89"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90"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91"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9951" name="Text Box 115"/>
          <p:cNvSpPr txBox="1">
            <a:spLocks noChangeArrowheads="1"/>
          </p:cNvSpPr>
          <p:nvPr/>
        </p:nvSpPr>
        <p:spPr bwMode="auto">
          <a:xfrm>
            <a:off x="5845176" y="2619375"/>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DSLAM</a:t>
            </a:r>
          </a:p>
        </p:txBody>
      </p:sp>
      <p:grpSp>
        <p:nvGrpSpPr>
          <p:cNvPr id="39952" name="Group 118"/>
          <p:cNvGrpSpPr>
            <a:grpSpLocks/>
          </p:cNvGrpSpPr>
          <p:nvPr/>
        </p:nvGrpSpPr>
        <p:grpSpPr bwMode="auto">
          <a:xfrm>
            <a:off x="4906964" y="1362076"/>
            <a:ext cx="796925" cy="658813"/>
            <a:chOff x="1671" y="1861"/>
            <a:chExt cx="502" cy="415"/>
          </a:xfrm>
        </p:grpSpPr>
        <p:sp>
          <p:nvSpPr>
            <p:cNvPr id="39984" name="Rectangle 116"/>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9985" name="AutoShape 117"/>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9953" name="Freeform 119"/>
          <p:cNvSpPr>
            <a:spLocks/>
          </p:cNvSpPr>
          <p:nvPr/>
        </p:nvSpPr>
        <p:spPr bwMode="auto">
          <a:xfrm>
            <a:off x="5510214" y="1951038"/>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54" name="Line 120"/>
          <p:cNvSpPr>
            <a:spLocks noChangeShapeType="1"/>
          </p:cNvSpPr>
          <p:nvPr/>
        </p:nvSpPr>
        <p:spPr bwMode="auto">
          <a:xfrm>
            <a:off x="6538914" y="2316163"/>
            <a:ext cx="377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55" name="Freeform 123"/>
          <p:cNvSpPr>
            <a:spLocks/>
          </p:cNvSpPr>
          <p:nvPr/>
        </p:nvSpPr>
        <p:spPr bwMode="auto">
          <a:xfrm>
            <a:off x="6538913" y="2384425"/>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13" name="Group 135"/>
          <p:cNvGrpSpPr>
            <a:grpSpLocks/>
          </p:cNvGrpSpPr>
          <p:nvPr/>
        </p:nvGrpSpPr>
        <p:grpSpPr bwMode="auto">
          <a:xfrm>
            <a:off x="1982788" y="2441577"/>
            <a:ext cx="3436938" cy="1616076"/>
            <a:chOff x="289" y="1538"/>
            <a:chExt cx="2165" cy="1018"/>
          </a:xfrm>
        </p:grpSpPr>
        <p:sp>
          <p:nvSpPr>
            <p:cNvPr id="39982" name="Text Box 124"/>
            <p:cNvSpPr txBox="1">
              <a:spLocks noChangeArrowheads="1"/>
            </p:cNvSpPr>
            <p:nvPr/>
          </p:nvSpPr>
          <p:spPr bwMode="auto">
            <a:xfrm>
              <a:off x="289" y="2102"/>
              <a:ext cx="20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voice, data transmitted</a:t>
              </a:r>
            </a:p>
            <a:p>
              <a:pPr algn="r">
                <a:lnSpc>
                  <a:spcPct val="85000"/>
                </a:lnSpc>
              </a:pPr>
              <a:r>
                <a:rPr lang="en-US" altLang="zh-CN" sz="1600" i="1" dirty="0">
                  <a:solidFill>
                    <a:srgbClr val="000099"/>
                  </a:solidFill>
                  <a:latin typeface="Comic Sans MS" panose="030F0702030302020204" pitchFamily="66" charset="0"/>
                </a:rPr>
                <a:t>at different frequencies over</a:t>
              </a:r>
            </a:p>
            <a:p>
              <a:pPr algn="r">
                <a:lnSpc>
                  <a:spcPct val="85000"/>
                </a:lnSpc>
              </a:pPr>
              <a:r>
                <a:rPr lang="en-US" altLang="zh-CN" sz="1600" i="1" dirty="0">
                  <a:solidFill>
                    <a:srgbClr val="CC0000"/>
                  </a:solidFill>
                  <a:latin typeface="Comic Sans MS" panose="030F0702030302020204" pitchFamily="66" charset="0"/>
                </a:rPr>
                <a:t>dedicated </a:t>
              </a:r>
              <a:r>
                <a:rPr lang="en-US" altLang="zh-CN" sz="1600" i="1" dirty="0">
                  <a:solidFill>
                    <a:srgbClr val="000099"/>
                  </a:solidFill>
                  <a:latin typeface="Comic Sans MS" panose="030F0702030302020204" pitchFamily="66" charset="0"/>
                </a:rPr>
                <a:t>line to central office</a:t>
              </a:r>
            </a:p>
          </p:txBody>
        </p:sp>
        <p:sp>
          <p:nvSpPr>
            <p:cNvPr id="39983" name="Line 125"/>
            <p:cNvSpPr>
              <a:spLocks noChangeShapeType="1"/>
            </p:cNvSpPr>
            <p:nvPr/>
          </p:nvSpPr>
          <p:spPr bwMode="auto">
            <a:xfrm flipV="1">
              <a:off x="2093" y="1538"/>
              <a:ext cx="361" cy="58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24384" name="Rectangle 52"/>
          <p:cNvSpPr>
            <a:spLocks noChangeArrowheads="1"/>
          </p:cNvSpPr>
          <p:nvPr/>
        </p:nvSpPr>
        <p:spPr bwMode="auto">
          <a:xfrm>
            <a:off x="1524000" y="3995738"/>
            <a:ext cx="9118600"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38188" indent="-280988">
              <a:defRPr sz="2400">
                <a:solidFill>
                  <a:schemeClr val="tx1"/>
                </a:solidFill>
                <a:latin typeface="Arial" panose="020B0604020202020204" pitchFamily="34" charset="0"/>
                <a:ea typeface="MS PGothic" panose="020B0600070205080204" pitchFamily="34" charset="-128"/>
              </a:defRPr>
            </a:lvl2pPr>
            <a:lvl3pPr marL="1147763" indent="-233363">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pPr>
            <a:endParaRPr lang="en-US" altLang="zh-CN" sz="2000" dirty="0">
              <a:solidFill>
                <a:srgbClr val="000099"/>
              </a:solidFill>
              <a:latin typeface="Comic Sans MS" panose="030F0702030302020204" pitchFamily="66" charset="0"/>
            </a:endParaRP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use </a:t>
            </a:r>
            <a:r>
              <a:rPr lang="en-US" altLang="zh-CN" sz="2000" i="1" dirty="0">
                <a:solidFill>
                  <a:srgbClr val="000099"/>
                </a:solidFill>
                <a:latin typeface="Comic Sans MS" panose="030F0702030302020204" pitchFamily="66" charset="0"/>
              </a:rPr>
              <a:t>existing</a:t>
            </a:r>
            <a:r>
              <a:rPr lang="en-US" altLang="zh-CN" sz="2000" dirty="0">
                <a:solidFill>
                  <a:srgbClr val="000099"/>
                </a:solidFill>
                <a:latin typeface="Comic Sans MS" panose="030F0702030302020204" pitchFamily="66" charset="0"/>
              </a:rPr>
              <a:t> telephone line to central office DSLAM</a:t>
            </a:r>
          </a:p>
          <a:p>
            <a:pPr marL="1257300" lvl="2"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data over DSL phone line goes to Internet</a:t>
            </a:r>
          </a:p>
          <a:p>
            <a:pPr marL="1257300" lvl="2"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voice over DSL phone line goes to telephone net</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&lt; 2.5 Mbps upstream transmission rate (typically &lt; 1 Mbps)</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&lt; 24 Mbps downstream transmission rate (typically &lt; 10 Mbps)</a:t>
            </a:r>
          </a:p>
        </p:txBody>
      </p:sp>
      <p:sp>
        <p:nvSpPr>
          <p:cNvPr id="39958" name="Rectangle 90"/>
          <p:cNvSpPr>
            <a:spLocks noChangeArrowheads="1"/>
          </p:cNvSpPr>
          <p:nvPr/>
        </p:nvSpPr>
        <p:spPr bwMode="auto">
          <a:xfrm>
            <a:off x="2762251" y="1814513"/>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59" name="Line 7"/>
          <p:cNvSpPr>
            <a:spLocks noChangeShapeType="1"/>
          </p:cNvSpPr>
          <p:nvPr/>
        </p:nvSpPr>
        <p:spPr bwMode="auto">
          <a:xfrm flipV="1">
            <a:off x="3248026" y="2365375"/>
            <a:ext cx="365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60" name="Text Box 39"/>
          <p:cNvSpPr txBox="1">
            <a:spLocks noChangeArrowheads="1"/>
          </p:cNvSpPr>
          <p:nvPr/>
        </p:nvSpPr>
        <p:spPr bwMode="auto">
          <a:xfrm>
            <a:off x="3506823" y="2471739"/>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DSL</a:t>
            </a:r>
          </a:p>
          <a:p>
            <a:pPr algn="ctr">
              <a:lnSpc>
                <a:spcPct val="80000"/>
              </a:lnSpc>
            </a:pPr>
            <a:r>
              <a:rPr lang="en-US" altLang="zh-CN" sz="1400">
                <a:solidFill>
                  <a:srgbClr val="000099"/>
                </a:solidFill>
                <a:latin typeface="Comic Sans MS" panose="030F0702030302020204" pitchFamily="66" charset="0"/>
              </a:rPr>
              <a:t>modem</a:t>
            </a:r>
          </a:p>
        </p:txBody>
      </p:sp>
      <p:sp>
        <p:nvSpPr>
          <p:cNvPr id="39961" name="Text Box 41"/>
          <p:cNvSpPr txBox="1">
            <a:spLocks noChangeArrowheads="1"/>
          </p:cNvSpPr>
          <p:nvPr/>
        </p:nvSpPr>
        <p:spPr bwMode="auto">
          <a:xfrm>
            <a:off x="4129714" y="2495550"/>
            <a:ext cx="822661"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39962" name="Group 94"/>
          <p:cNvGrpSpPr>
            <a:grpSpLocks/>
          </p:cNvGrpSpPr>
          <p:nvPr/>
        </p:nvGrpSpPr>
        <p:grpSpPr bwMode="auto">
          <a:xfrm>
            <a:off x="3603626" y="2252663"/>
            <a:ext cx="614363" cy="220662"/>
            <a:chOff x="322" y="890"/>
            <a:chExt cx="872" cy="339"/>
          </a:xfrm>
        </p:grpSpPr>
        <p:sp>
          <p:nvSpPr>
            <p:cNvPr id="39976"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7" name="Rectangle 9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8" name="Rectangle 9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9" name="Rectangle 9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80" name="Rectangle 9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81"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39963" name="AutoShape 102"/>
          <p:cNvSpPr>
            <a:spLocks noChangeArrowheads="1"/>
          </p:cNvSpPr>
          <p:nvPr/>
        </p:nvSpPr>
        <p:spPr bwMode="auto">
          <a:xfrm>
            <a:off x="2479676" y="1403351"/>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4" name="Rectangle 103"/>
          <p:cNvSpPr>
            <a:spLocks noChangeArrowheads="1"/>
          </p:cNvSpPr>
          <p:nvPr/>
        </p:nvSpPr>
        <p:spPr bwMode="auto">
          <a:xfrm>
            <a:off x="4457700" y="2303463"/>
            <a:ext cx="166688" cy="144462"/>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5" name="Freeform 104"/>
          <p:cNvSpPr>
            <a:spLocks/>
          </p:cNvSpPr>
          <p:nvPr/>
        </p:nvSpPr>
        <p:spPr bwMode="auto">
          <a:xfrm>
            <a:off x="3933825" y="1858964"/>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aphicFrame>
        <p:nvGraphicFramePr>
          <p:cNvPr id="39966" name="Object 3"/>
          <p:cNvGraphicFramePr>
            <a:graphicFrameLocks noChangeAspect="1"/>
          </p:cNvGraphicFramePr>
          <p:nvPr>
            <p:extLst>
              <p:ext uri="{D42A27DB-BD31-4B8C-83A1-F6EECF244321}">
                <p14:modId xmlns:p14="http://schemas.microsoft.com/office/powerpoint/2010/main" val="587917961"/>
              </p:ext>
            </p:extLst>
          </p:nvPr>
        </p:nvGraphicFramePr>
        <p:xfrm>
          <a:off x="3594100" y="1655764"/>
          <a:ext cx="490538" cy="369887"/>
        </p:xfrm>
        <a:graphic>
          <a:graphicData uri="http://schemas.openxmlformats.org/presentationml/2006/ole">
            <mc:AlternateContent xmlns:mc="http://schemas.openxmlformats.org/markup-compatibility/2006">
              <mc:Choice xmlns:v="urn:schemas-microsoft-com:vml" Requires="v">
                <p:oleObj spid="_x0000_s2173" name="Clip" r:id="rId4" imgW="681706" imgH="480401" progId="MS_ClipArt_Gallery.2">
                  <p:embed/>
                </p:oleObj>
              </mc:Choice>
              <mc:Fallback>
                <p:oleObj name="Clip" r:id="rId4" imgW="681706" imgH="480401" progId="MS_ClipArt_Gallery.2">
                  <p:embed/>
                  <p:pic>
                    <p:nvPicPr>
                      <p:cNvPr id="3996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4100" y="1655764"/>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9967" name="Line 130"/>
          <p:cNvSpPr>
            <a:spLocks noChangeShapeType="1"/>
          </p:cNvSpPr>
          <p:nvPr/>
        </p:nvSpPr>
        <p:spPr bwMode="auto">
          <a:xfrm flipH="1">
            <a:off x="4221163" y="2365375"/>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68" name="AutoShape 131"/>
          <p:cNvSpPr>
            <a:spLocks noChangeArrowheads="1"/>
          </p:cNvSpPr>
          <p:nvPr/>
        </p:nvSpPr>
        <p:spPr bwMode="auto">
          <a:xfrm>
            <a:off x="5969000" y="1703389"/>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5" name="Group 136"/>
          <p:cNvGrpSpPr>
            <a:grpSpLocks/>
          </p:cNvGrpSpPr>
          <p:nvPr/>
        </p:nvGrpSpPr>
        <p:grpSpPr bwMode="auto">
          <a:xfrm>
            <a:off x="5187953" y="2867025"/>
            <a:ext cx="1338263" cy="1177925"/>
            <a:chOff x="2308" y="1806"/>
            <a:chExt cx="843" cy="742"/>
          </a:xfrm>
        </p:grpSpPr>
        <p:sp>
          <p:nvSpPr>
            <p:cNvPr id="39974" name="Line 132"/>
            <p:cNvSpPr>
              <a:spLocks noChangeShapeType="1"/>
            </p:cNvSpPr>
            <p:nvPr/>
          </p:nvSpPr>
          <p:spPr bwMode="auto">
            <a:xfrm flipV="1">
              <a:off x="2671" y="1806"/>
              <a:ext cx="268" cy="4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75" name="Text Box 133"/>
            <p:cNvSpPr txBox="1">
              <a:spLocks noChangeArrowheads="1"/>
            </p:cNvSpPr>
            <p:nvPr/>
          </p:nvSpPr>
          <p:spPr bwMode="auto">
            <a:xfrm>
              <a:off x="2308" y="2226"/>
              <a:ext cx="843"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a:solidFill>
                    <a:srgbClr val="000099"/>
                  </a:solidFill>
                  <a:latin typeface="Comic Sans MS" panose="030F0702030302020204" pitchFamily="66" charset="0"/>
                </a:rPr>
                <a:t>DSL access </a:t>
              </a:r>
            </a:p>
            <a:p>
              <a:pPr algn="r">
                <a:lnSpc>
                  <a:spcPct val="85000"/>
                </a:lnSpc>
              </a:pPr>
              <a:r>
                <a:rPr lang="en-US" altLang="zh-CN" sz="1600" i="1">
                  <a:solidFill>
                    <a:srgbClr val="000099"/>
                  </a:solidFill>
                  <a:latin typeface="Comic Sans MS" panose="030F0702030302020204" pitchFamily="66" charset="0"/>
                </a:rPr>
                <a:t>multiplexer</a:t>
              </a:r>
            </a:p>
          </p:txBody>
        </p:sp>
      </p:grpSp>
      <p:grpSp>
        <p:nvGrpSpPr>
          <p:cNvPr id="39970" name="Group 141"/>
          <p:cNvGrpSpPr>
            <a:grpSpLocks/>
          </p:cNvGrpSpPr>
          <p:nvPr/>
        </p:nvGrpSpPr>
        <p:grpSpPr bwMode="auto">
          <a:xfrm>
            <a:off x="2667000" y="2043114"/>
            <a:ext cx="642938" cy="644525"/>
            <a:chOff x="-44" y="1473"/>
            <a:chExt cx="981" cy="1105"/>
          </a:xfrm>
        </p:grpSpPr>
        <p:pic>
          <p:nvPicPr>
            <p:cNvPr id="39972" name="Picture 14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3" name="Freeform 14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44"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283038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4384"/>
                                        </p:tgtEl>
                                        <p:attrNameLst>
                                          <p:attrName>style.visibility</p:attrName>
                                        </p:attrNameLst>
                                      </p:cBhvr>
                                      <p:to>
                                        <p:strVal val="visible"/>
                                      </p:to>
                                    </p:set>
                                    <p:animEffect transition="in" filter="dissolve">
                                      <p:cBhvr>
                                        <p:cTn id="17" dur="500"/>
                                        <p:tgtEl>
                                          <p:spTgt spid="224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0"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539806-14A5-445B-9905-44001D2CB7F5}" type="slidenum">
              <a:rPr lang="en-US" altLang="zh-CN" sz="1200" smtClean="0">
                <a:solidFill>
                  <a:schemeClr val="accent4"/>
                </a:solidFill>
                <a:latin typeface="Tahoma" panose="020B0604030504040204" pitchFamily="34" charset="0"/>
              </a:rPr>
              <a:pPr/>
              <a:t>19</a:t>
            </a:fld>
            <a:endParaRPr lang="en-US" altLang="zh-CN" sz="1200" dirty="0">
              <a:solidFill>
                <a:schemeClr val="accent4"/>
              </a:solidFill>
              <a:latin typeface="Tahoma" panose="020B0604030504040204" pitchFamily="34" charset="0"/>
            </a:endParaRPr>
          </a:p>
        </p:txBody>
      </p:sp>
      <p:sp>
        <p:nvSpPr>
          <p:cNvPr id="40962" name="Title 41"/>
          <p:cNvSpPr>
            <a:spLocks/>
          </p:cNvSpPr>
          <p:nvPr/>
        </p:nvSpPr>
        <p:spPr bwMode="auto">
          <a:xfrm>
            <a:off x="1905001" y="239714"/>
            <a:ext cx="7046913"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cable network</a:t>
            </a:r>
          </a:p>
        </p:txBody>
      </p:sp>
      <p:sp>
        <p:nvSpPr>
          <p:cNvPr id="40963" name="Rectangle 60"/>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4"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0965" name="Text Box 39"/>
          <p:cNvSpPr txBox="1">
            <a:spLocks noChangeArrowheads="1"/>
          </p:cNvSpPr>
          <p:nvPr/>
        </p:nvSpPr>
        <p:spPr bwMode="auto">
          <a:xfrm>
            <a:off x="2641635" y="2352676"/>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cable</a:t>
            </a:r>
          </a:p>
          <a:p>
            <a:pPr algn="ctr">
              <a:lnSpc>
                <a:spcPct val="80000"/>
              </a:lnSpc>
            </a:pPr>
            <a:r>
              <a:rPr lang="en-US" altLang="zh-CN" sz="1400">
                <a:solidFill>
                  <a:srgbClr val="000099"/>
                </a:solidFill>
                <a:latin typeface="Comic Sans MS" panose="030F0702030302020204" pitchFamily="66" charset="0"/>
              </a:rPr>
              <a:t>modem</a:t>
            </a:r>
          </a:p>
        </p:txBody>
      </p:sp>
      <p:sp>
        <p:nvSpPr>
          <p:cNvPr id="40966" name="Text Box 41"/>
          <p:cNvSpPr txBox="1">
            <a:spLocks noChangeArrowheads="1"/>
          </p:cNvSpPr>
          <p:nvPr/>
        </p:nvSpPr>
        <p:spPr bwMode="auto">
          <a:xfrm>
            <a:off x="3253414" y="2354263"/>
            <a:ext cx="822661"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40967" name="Group 64"/>
          <p:cNvGrpSpPr>
            <a:grpSpLocks/>
          </p:cNvGrpSpPr>
          <p:nvPr/>
        </p:nvGrpSpPr>
        <p:grpSpPr bwMode="auto">
          <a:xfrm>
            <a:off x="2828926" y="2078038"/>
            <a:ext cx="614363" cy="220662"/>
            <a:chOff x="322" y="890"/>
            <a:chExt cx="872" cy="339"/>
          </a:xfrm>
        </p:grpSpPr>
        <p:sp>
          <p:nvSpPr>
            <p:cNvPr id="41123"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4" name="Rectangle 6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5" name="Rectangle 6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6" name="Rectangle 6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7" name="Rectangle 6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8"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0968" name="AutoShape 72"/>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9" name="Rectangle 73"/>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70" name="Freeform 74"/>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71" name="Line 95"/>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0972" name="Picture 96" descr="t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73" name="Group 117"/>
          <p:cNvGrpSpPr>
            <a:grpSpLocks/>
          </p:cNvGrpSpPr>
          <p:nvPr/>
        </p:nvGrpSpPr>
        <p:grpSpPr bwMode="auto">
          <a:xfrm>
            <a:off x="4200525" y="1470025"/>
            <a:ext cx="850900" cy="527050"/>
            <a:chOff x="-490" y="1664"/>
            <a:chExt cx="1429" cy="842"/>
          </a:xfrm>
        </p:grpSpPr>
        <p:sp>
          <p:nvSpPr>
            <p:cNvPr id="41107" name="AutoShape 11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108" name="Group 116"/>
            <p:cNvGrpSpPr>
              <a:grpSpLocks/>
            </p:cNvGrpSpPr>
            <p:nvPr/>
          </p:nvGrpSpPr>
          <p:grpSpPr bwMode="auto">
            <a:xfrm>
              <a:off x="-427" y="1737"/>
              <a:ext cx="1217" cy="769"/>
              <a:chOff x="-427" y="1737"/>
              <a:chExt cx="1217" cy="769"/>
            </a:xfrm>
          </p:grpSpPr>
          <p:sp>
            <p:nvSpPr>
              <p:cNvPr id="41109" name="Rectangle 9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111" name="Group 103"/>
              <p:cNvGrpSpPr>
                <a:grpSpLocks/>
              </p:cNvGrpSpPr>
              <p:nvPr/>
            </p:nvGrpSpPr>
            <p:grpSpPr bwMode="auto">
              <a:xfrm>
                <a:off x="68" y="2192"/>
                <a:ext cx="387" cy="139"/>
                <a:chOff x="322" y="890"/>
                <a:chExt cx="872" cy="339"/>
              </a:xfrm>
            </p:grpSpPr>
            <p:sp>
              <p:nvSpPr>
                <p:cNvPr id="41117"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8" name="Rectangle 10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9" name="Rectangle 10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0" name="Rectangle 10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1" name="Rectangle 10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2"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112" name="Picture 11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13"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4" name="Freeform 113"/>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115" name="Line 114"/>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16" name="Picture 115"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4" name="Group 118"/>
          <p:cNvGrpSpPr>
            <a:grpSpLocks/>
          </p:cNvGrpSpPr>
          <p:nvPr/>
        </p:nvGrpSpPr>
        <p:grpSpPr bwMode="auto">
          <a:xfrm>
            <a:off x="5102225" y="1463675"/>
            <a:ext cx="850900" cy="527050"/>
            <a:chOff x="-490" y="1664"/>
            <a:chExt cx="1429" cy="842"/>
          </a:xfrm>
        </p:grpSpPr>
        <p:sp>
          <p:nvSpPr>
            <p:cNvPr id="41091" name="AutoShape 119"/>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92" name="Group 120"/>
            <p:cNvGrpSpPr>
              <a:grpSpLocks/>
            </p:cNvGrpSpPr>
            <p:nvPr/>
          </p:nvGrpSpPr>
          <p:grpSpPr bwMode="auto">
            <a:xfrm>
              <a:off x="-427" y="1737"/>
              <a:ext cx="1217" cy="769"/>
              <a:chOff x="-427" y="1737"/>
              <a:chExt cx="1217" cy="769"/>
            </a:xfrm>
          </p:grpSpPr>
          <p:sp>
            <p:nvSpPr>
              <p:cNvPr id="41093" name="Rectangle 121"/>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95" name="Group 123"/>
              <p:cNvGrpSpPr>
                <a:grpSpLocks/>
              </p:cNvGrpSpPr>
              <p:nvPr/>
            </p:nvGrpSpPr>
            <p:grpSpPr bwMode="auto">
              <a:xfrm>
                <a:off x="68" y="2192"/>
                <a:ext cx="387" cy="139"/>
                <a:chOff x="322" y="890"/>
                <a:chExt cx="872" cy="339"/>
              </a:xfrm>
            </p:grpSpPr>
            <p:sp>
              <p:nvSpPr>
                <p:cNvPr id="41101"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2" name="Rectangle 12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3" name="Rectangle 12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4" name="Rectangle 12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5" name="Rectangle 12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6"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96" name="Picture 13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7"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8" name="Freeform 132"/>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99" name="Line 133"/>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00" name="Picture 134"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5" name="Group 135"/>
          <p:cNvGrpSpPr>
            <a:grpSpLocks/>
          </p:cNvGrpSpPr>
          <p:nvPr/>
        </p:nvGrpSpPr>
        <p:grpSpPr bwMode="auto">
          <a:xfrm>
            <a:off x="4287838" y="2309813"/>
            <a:ext cx="850900" cy="527050"/>
            <a:chOff x="-490" y="1664"/>
            <a:chExt cx="1429" cy="842"/>
          </a:xfrm>
        </p:grpSpPr>
        <p:sp>
          <p:nvSpPr>
            <p:cNvPr id="41075" name="AutoShape 13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76" name="Group 137"/>
            <p:cNvGrpSpPr>
              <a:grpSpLocks/>
            </p:cNvGrpSpPr>
            <p:nvPr/>
          </p:nvGrpSpPr>
          <p:grpSpPr bwMode="auto">
            <a:xfrm>
              <a:off x="-427" y="1737"/>
              <a:ext cx="1217" cy="769"/>
              <a:chOff x="-427" y="1737"/>
              <a:chExt cx="1217" cy="769"/>
            </a:xfrm>
          </p:grpSpPr>
          <p:sp>
            <p:nvSpPr>
              <p:cNvPr id="41077" name="Rectangle 13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79" name="Group 140"/>
              <p:cNvGrpSpPr>
                <a:grpSpLocks/>
              </p:cNvGrpSpPr>
              <p:nvPr/>
            </p:nvGrpSpPr>
            <p:grpSpPr bwMode="auto">
              <a:xfrm>
                <a:off x="68" y="2192"/>
                <a:ext cx="387" cy="139"/>
                <a:chOff x="322" y="890"/>
                <a:chExt cx="872" cy="339"/>
              </a:xfrm>
            </p:grpSpPr>
            <p:sp>
              <p:nvSpPr>
                <p:cNvPr id="41085"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6" name="Rectangle 14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7" name="Rectangle 14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8" name="Rectangle 14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9" name="Rectangle 14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0"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80" name="Picture 147"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1"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2" name="Freeform 14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83" name="Line 15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84" name="Picture 151"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6" name="Group 152"/>
          <p:cNvGrpSpPr>
            <a:grpSpLocks/>
          </p:cNvGrpSpPr>
          <p:nvPr/>
        </p:nvGrpSpPr>
        <p:grpSpPr bwMode="auto">
          <a:xfrm>
            <a:off x="5154613" y="2319338"/>
            <a:ext cx="850900" cy="527050"/>
            <a:chOff x="-490" y="1664"/>
            <a:chExt cx="1429" cy="842"/>
          </a:xfrm>
        </p:grpSpPr>
        <p:sp>
          <p:nvSpPr>
            <p:cNvPr id="41059" name="AutoShape 153"/>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60" name="Group 154"/>
            <p:cNvGrpSpPr>
              <a:grpSpLocks/>
            </p:cNvGrpSpPr>
            <p:nvPr/>
          </p:nvGrpSpPr>
          <p:grpSpPr bwMode="auto">
            <a:xfrm>
              <a:off x="-427" y="1737"/>
              <a:ext cx="1217" cy="769"/>
              <a:chOff x="-427" y="1737"/>
              <a:chExt cx="1217" cy="769"/>
            </a:xfrm>
          </p:grpSpPr>
          <p:sp>
            <p:nvSpPr>
              <p:cNvPr id="41061" name="Rectangle 155"/>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63" name="Group 157"/>
              <p:cNvGrpSpPr>
                <a:grpSpLocks/>
              </p:cNvGrpSpPr>
              <p:nvPr/>
            </p:nvGrpSpPr>
            <p:grpSpPr bwMode="auto">
              <a:xfrm>
                <a:off x="68" y="2192"/>
                <a:ext cx="387" cy="139"/>
                <a:chOff x="322" y="890"/>
                <a:chExt cx="872" cy="339"/>
              </a:xfrm>
            </p:grpSpPr>
            <p:sp>
              <p:nvSpPr>
                <p:cNvPr id="41069"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0" name="Rectangle 159"/>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1" name="Rectangle 160"/>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2" name="Rectangle 161"/>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3" name="Rectangle 162"/>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4"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64" name="Picture 164"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5"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6" name="Freeform 166"/>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67" name="Line 167"/>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68" name="Picture 168"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7" name="Line 169"/>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978" name="Group 170"/>
          <p:cNvGrpSpPr>
            <a:grpSpLocks/>
          </p:cNvGrpSpPr>
          <p:nvPr/>
        </p:nvGrpSpPr>
        <p:grpSpPr bwMode="auto">
          <a:xfrm>
            <a:off x="6243638" y="1471613"/>
            <a:ext cx="850900" cy="527050"/>
            <a:chOff x="-490" y="1664"/>
            <a:chExt cx="1429" cy="842"/>
          </a:xfrm>
        </p:grpSpPr>
        <p:sp>
          <p:nvSpPr>
            <p:cNvPr id="41043" name="AutoShape 17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44" name="Group 172"/>
            <p:cNvGrpSpPr>
              <a:grpSpLocks/>
            </p:cNvGrpSpPr>
            <p:nvPr/>
          </p:nvGrpSpPr>
          <p:grpSpPr bwMode="auto">
            <a:xfrm>
              <a:off x="-427" y="1737"/>
              <a:ext cx="1217" cy="769"/>
              <a:chOff x="-427" y="1737"/>
              <a:chExt cx="1217" cy="769"/>
            </a:xfrm>
          </p:grpSpPr>
          <p:sp>
            <p:nvSpPr>
              <p:cNvPr id="41045" name="Rectangle 17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4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47" name="Group 175"/>
              <p:cNvGrpSpPr>
                <a:grpSpLocks/>
              </p:cNvGrpSpPr>
              <p:nvPr/>
            </p:nvGrpSpPr>
            <p:grpSpPr bwMode="auto">
              <a:xfrm>
                <a:off x="68" y="2192"/>
                <a:ext cx="387" cy="139"/>
                <a:chOff x="322" y="890"/>
                <a:chExt cx="872" cy="339"/>
              </a:xfrm>
            </p:grpSpPr>
            <p:sp>
              <p:nvSpPr>
                <p:cNvPr id="41053"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4" name="Rectangle 17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5" name="Rectangle 17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6" name="Rectangle 17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7" name="Rectangle 18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8"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48" name="Picture 182"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9"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0" name="Freeform 18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51" name="Line 18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52" name="Picture 186"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9" name="Text Box 204"/>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0980" name="Line 205"/>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1" name="Line 206"/>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2" name="Line 207"/>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3" name="Freeform 208"/>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4" name="Freeform 209"/>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5"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86"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cable headend</a:t>
            </a:r>
          </a:p>
        </p:txBody>
      </p:sp>
      <p:sp>
        <p:nvSpPr>
          <p:cNvPr id="40987" name="Freeform 216"/>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8" name="Freeform 217"/>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9" name="Line 218"/>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0" name="Line 219"/>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1" name="Freeform 220"/>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2" name="Freeform 221"/>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3" name="AutoShape 225"/>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8" name="Group 37"/>
          <p:cNvGrpSpPr>
            <a:grpSpLocks/>
          </p:cNvGrpSpPr>
          <p:nvPr/>
        </p:nvGrpSpPr>
        <p:grpSpPr bwMode="auto">
          <a:xfrm>
            <a:off x="4941888" y="3186113"/>
            <a:ext cx="2043112" cy="958850"/>
            <a:chOff x="2505" y="826"/>
            <a:chExt cx="1287" cy="604"/>
          </a:xfrm>
        </p:grpSpPr>
        <p:sp>
          <p:nvSpPr>
            <p:cNvPr id="41039"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40"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1"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2"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9" name="Group 42"/>
          <p:cNvGrpSpPr>
            <a:grpSpLocks/>
          </p:cNvGrpSpPr>
          <p:nvPr/>
        </p:nvGrpSpPr>
        <p:grpSpPr bwMode="auto">
          <a:xfrm>
            <a:off x="4232277" y="3343275"/>
            <a:ext cx="3025776" cy="2114550"/>
            <a:chOff x="2606" y="951"/>
            <a:chExt cx="1906" cy="1332"/>
          </a:xfrm>
        </p:grpSpPr>
        <p:sp>
          <p:nvSpPr>
            <p:cNvPr id="41009" name="Text Box 43"/>
            <p:cNvSpPr txBox="1">
              <a:spLocks noChangeArrowheads="1"/>
            </p:cNvSpPr>
            <p:nvPr/>
          </p:nvSpPr>
          <p:spPr bwMode="auto">
            <a:xfrm>
              <a:off x="3378" y="2071"/>
              <a:ext cx="65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600">
                  <a:solidFill>
                    <a:srgbClr val="000099"/>
                  </a:solidFill>
                  <a:latin typeface="Comic Sans MS" panose="030F0702030302020204" pitchFamily="66" charset="0"/>
                </a:rPr>
                <a:t>Channels</a:t>
              </a:r>
            </a:p>
          </p:txBody>
        </p:sp>
        <p:sp>
          <p:nvSpPr>
            <p:cNvPr id="41010" name="Line 44"/>
            <p:cNvSpPr>
              <a:spLocks noChangeShapeType="1"/>
            </p:cNvSpPr>
            <p:nvPr/>
          </p:nvSpPr>
          <p:spPr bwMode="auto">
            <a:xfrm>
              <a:off x="2994" y="951"/>
              <a:ext cx="0" cy="9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1" name="Line 45"/>
            <p:cNvSpPr>
              <a:spLocks noChangeShapeType="1"/>
            </p:cNvSpPr>
            <p:nvPr/>
          </p:nvSpPr>
          <p:spPr bwMode="auto">
            <a:xfrm flipV="1">
              <a:off x="2988" y="1935"/>
              <a:ext cx="14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2" name="Text Box 46"/>
            <p:cNvSpPr txBox="1">
              <a:spLocks noChangeArrowheads="1"/>
            </p:cNvSpPr>
            <p:nvPr/>
          </p:nvSpPr>
          <p:spPr bwMode="auto">
            <a:xfrm>
              <a:off x="297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3" name="Line 47"/>
            <p:cNvSpPr>
              <a:spLocks noChangeShapeType="1"/>
            </p:cNvSpPr>
            <p:nvPr/>
          </p:nvSpPr>
          <p:spPr bwMode="auto">
            <a:xfrm>
              <a:off x="3150"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4" name="Text Box 48"/>
            <p:cNvSpPr txBox="1">
              <a:spLocks noChangeArrowheads="1"/>
            </p:cNvSpPr>
            <p:nvPr/>
          </p:nvSpPr>
          <p:spPr bwMode="auto">
            <a:xfrm>
              <a:off x="3151"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5" name="Text Box 49"/>
            <p:cNvSpPr txBox="1">
              <a:spLocks noChangeArrowheads="1"/>
            </p:cNvSpPr>
            <p:nvPr/>
          </p:nvSpPr>
          <p:spPr bwMode="auto">
            <a:xfrm>
              <a:off x="333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6" name="Text Box 50"/>
            <p:cNvSpPr txBox="1">
              <a:spLocks noChangeArrowheads="1"/>
            </p:cNvSpPr>
            <p:nvPr/>
          </p:nvSpPr>
          <p:spPr bwMode="auto">
            <a:xfrm>
              <a:off x="3523"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7" name="Text Box 51"/>
            <p:cNvSpPr txBox="1">
              <a:spLocks noChangeArrowheads="1"/>
            </p:cNvSpPr>
            <p:nvPr/>
          </p:nvSpPr>
          <p:spPr bwMode="auto">
            <a:xfrm>
              <a:off x="3709"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8" name="Text Box 52"/>
            <p:cNvSpPr txBox="1">
              <a:spLocks noChangeArrowheads="1"/>
            </p:cNvSpPr>
            <p:nvPr/>
          </p:nvSpPr>
          <p:spPr bwMode="auto">
            <a:xfrm>
              <a:off x="3895"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9" name="Text Box 53"/>
            <p:cNvSpPr txBox="1">
              <a:spLocks noChangeArrowheads="1"/>
            </p:cNvSpPr>
            <p:nvPr/>
          </p:nvSpPr>
          <p:spPr bwMode="auto">
            <a:xfrm>
              <a:off x="4057"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A</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A</a:t>
              </a:r>
            </a:p>
          </p:txBody>
        </p:sp>
        <p:sp>
          <p:nvSpPr>
            <p:cNvPr id="41020" name="Text Box 54"/>
            <p:cNvSpPr txBox="1">
              <a:spLocks noChangeArrowheads="1"/>
            </p:cNvSpPr>
            <p:nvPr/>
          </p:nvSpPr>
          <p:spPr bwMode="auto">
            <a:xfrm>
              <a:off x="4201"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A</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A</a:t>
              </a:r>
            </a:p>
          </p:txBody>
        </p:sp>
        <p:sp>
          <p:nvSpPr>
            <p:cNvPr id="41021" name="Text Box 55"/>
            <p:cNvSpPr txBox="1">
              <a:spLocks noChangeArrowheads="1"/>
            </p:cNvSpPr>
            <p:nvPr/>
          </p:nvSpPr>
          <p:spPr bwMode="auto">
            <a:xfrm>
              <a:off x="4329" y="1114"/>
              <a:ext cx="181"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C</a:t>
              </a:r>
            </a:p>
            <a:p>
              <a:pPr algn="ctr" eaLnBrk="1" hangingPunct="1"/>
              <a:r>
                <a:rPr lang="en-US" altLang="zh-CN" sz="1000">
                  <a:solidFill>
                    <a:srgbClr val="000099"/>
                  </a:solidFill>
                  <a:latin typeface="Comic Sans MS" panose="030F0702030302020204" pitchFamily="66" charset="0"/>
                </a:rPr>
                <a:t>O</a:t>
              </a:r>
            </a:p>
            <a:p>
              <a:pPr algn="ctr" eaLnBrk="1" hangingPunct="1"/>
              <a:r>
                <a:rPr lang="en-US" altLang="zh-CN" sz="1000">
                  <a:solidFill>
                    <a:srgbClr val="000099"/>
                  </a:solidFill>
                  <a:latin typeface="Comic Sans MS" panose="030F0702030302020204" pitchFamily="66" charset="0"/>
                </a:rPr>
                <a:t>N</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R</a:t>
              </a:r>
            </a:p>
            <a:p>
              <a:pPr algn="ctr" eaLnBrk="1" hangingPunct="1"/>
              <a:r>
                <a:rPr lang="en-US" altLang="zh-CN" sz="1000">
                  <a:solidFill>
                    <a:srgbClr val="000099"/>
                  </a:solidFill>
                  <a:latin typeface="Comic Sans MS" panose="030F0702030302020204" pitchFamily="66" charset="0"/>
                </a:rPr>
                <a:t>O</a:t>
              </a:r>
            </a:p>
            <a:p>
              <a:pPr algn="ctr" eaLnBrk="1" hangingPunct="1"/>
              <a:r>
                <a:rPr lang="en-US" altLang="zh-CN" sz="1000">
                  <a:solidFill>
                    <a:srgbClr val="000099"/>
                  </a:solidFill>
                  <a:latin typeface="Comic Sans MS" panose="030F0702030302020204" pitchFamily="66" charset="0"/>
                </a:rPr>
                <a:t>L</a:t>
              </a:r>
            </a:p>
          </p:txBody>
        </p:sp>
        <p:sp>
          <p:nvSpPr>
            <p:cNvPr id="41022" name="Line 56"/>
            <p:cNvSpPr>
              <a:spLocks noChangeShapeType="1"/>
            </p:cNvSpPr>
            <p:nvPr/>
          </p:nvSpPr>
          <p:spPr bwMode="auto">
            <a:xfrm>
              <a:off x="333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3" name="Line 57"/>
            <p:cNvSpPr>
              <a:spLocks noChangeShapeType="1"/>
            </p:cNvSpPr>
            <p:nvPr/>
          </p:nvSpPr>
          <p:spPr bwMode="auto">
            <a:xfrm>
              <a:off x="351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4" name="Line 58"/>
            <p:cNvSpPr>
              <a:spLocks noChangeShapeType="1"/>
            </p:cNvSpPr>
            <p:nvPr/>
          </p:nvSpPr>
          <p:spPr bwMode="auto">
            <a:xfrm>
              <a:off x="3698"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5" name="Line 59"/>
            <p:cNvSpPr>
              <a:spLocks noChangeShapeType="1"/>
            </p:cNvSpPr>
            <p:nvPr/>
          </p:nvSpPr>
          <p:spPr bwMode="auto">
            <a:xfrm>
              <a:off x="3886"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6" name="Line 60"/>
            <p:cNvSpPr>
              <a:spLocks noChangeShapeType="1"/>
            </p:cNvSpPr>
            <p:nvPr/>
          </p:nvSpPr>
          <p:spPr bwMode="auto">
            <a:xfrm>
              <a:off x="4062" y="1871"/>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7" name="Line 61"/>
            <p:cNvSpPr>
              <a:spLocks noChangeShapeType="1"/>
            </p:cNvSpPr>
            <p:nvPr/>
          </p:nvSpPr>
          <p:spPr bwMode="auto">
            <a:xfrm>
              <a:off x="4218" y="186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8" name="Line 62"/>
            <p:cNvSpPr>
              <a:spLocks noChangeShapeType="1"/>
            </p:cNvSpPr>
            <p:nvPr/>
          </p:nvSpPr>
          <p:spPr bwMode="auto">
            <a:xfrm>
              <a:off x="4362" y="185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9" name="Text Box 63"/>
            <p:cNvSpPr txBox="1">
              <a:spLocks noChangeArrowheads="1"/>
            </p:cNvSpPr>
            <p:nvPr/>
          </p:nvSpPr>
          <p:spPr bwMode="auto">
            <a:xfrm>
              <a:off x="2989" y="1960"/>
              <a:ext cx="15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1</a:t>
              </a:r>
            </a:p>
          </p:txBody>
        </p:sp>
        <p:sp>
          <p:nvSpPr>
            <p:cNvPr id="41030" name="Text Box 64"/>
            <p:cNvSpPr txBox="1">
              <a:spLocks noChangeArrowheads="1"/>
            </p:cNvSpPr>
            <p:nvPr/>
          </p:nvSpPr>
          <p:spPr bwMode="auto">
            <a:xfrm>
              <a:off x="3150"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2</a:t>
              </a:r>
            </a:p>
          </p:txBody>
        </p:sp>
        <p:sp>
          <p:nvSpPr>
            <p:cNvPr id="41031" name="Text Box 65"/>
            <p:cNvSpPr txBox="1">
              <a:spLocks noChangeArrowheads="1"/>
            </p:cNvSpPr>
            <p:nvPr/>
          </p:nvSpPr>
          <p:spPr bwMode="auto">
            <a:xfrm>
              <a:off x="3342"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3</a:t>
              </a:r>
            </a:p>
          </p:txBody>
        </p:sp>
        <p:sp>
          <p:nvSpPr>
            <p:cNvPr id="41032" name="Text Box 66"/>
            <p:cNvSpPr txBox="1">
              <a:spLocks noChangeArrowheads="1"/>
            </p:cNvSpPr>
            <p:nvPr/>
          </p:nvSpPr>
          <p:spPr bwMode="auto">
            <a:xfrm>
              <a:off x="3514"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4</a:t>
              </a:r>
            </a:p>
          </p:txBody>
        </p:sp>
        <p:sp>
          <p:nvSpPr>
            <p:cNvPr id="41033" name="Text Box 67"/>
            <p:cNvSpPr txBox="1">
              <a:spLocks noChangeArrowheads="1"/>
            </p:cNvSpPr>
            <p:nvPr/>
          </p:nvSpPr>
          <p:spPr bwMode="auto">
            <a:xfrm>
              <a:off x="37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5</a:t>
              </a:r>
            </a:p>
          </p:txBody>
        </p:sp>
        <p:sp>
          <p:nvSpPr>
            <p:cNvPr id="41034" name="Text Box 68"/>
            <p:cNvSpPr txBox="1">
              <a:spLocks noChangeArrowheads="1"/>
            </p:cNvSpPr>
            <p:nvPr/>
          </p:nvSpPr>
          <p:spPr bwMode="auto">
            <a:xfrm>
              <a:off x="3890"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6</a:t>
              </a:r>
            </a:p>
          </p:txBody>
        </p:sp>
        <p:sp>
          <p:nvSpPr>
            <p:cNvPr id="41035" name="Text Box 69"/>
            <p:cNvSpPr txBox="1">
              <a:spLocks noChangeArrowheads="1"/>
            </p:cNvSpPr>
            <p:nvPr/>
          </p:nvSpPr>
          <p:spPr bwMode="auto">
            <a:xfrm>
              <a:off x="4054"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7</a:t>
              </a:r>
            </a:p>
          </p:txBody>
        </p:sp>
        <p:sp>
          <p:nvSpPr>
            <p:cNvPr id="41036" name="Text Box 70"/>
            <p:cNvSpPr txBox="1">
              <a:spLocks noChangeArrowheads="1"/>
            </p:cNvSpPr>
            <p:nvPr/>
          </p:nvSpPr>
          <p:spPr bwMode="auto">
            <a:xfrm>
              <a:off x="42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8</a:t>
              </a:r>
            </a:p>
          </p:txBody>
        </p:sp>
        <p:sp>
          <p:nvSpPr>
            <p:cNvPr id="41037" name="Text Box 71"/>
            <p:cNvSpPr txBox="1">
              <a:spLocks noChangeArrowheads="1"/>
            </p:cNvSpPr>
            <p:nvPr/>
          </p:nvSpPr>
          <p:spPr bwMode="auto">
            <a:xfrm>
              <a:off x="4346"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9</a:t>
              </a:r>
            </a:p>
          </p:txBody>
        </p:sp>
        <p:sp>
          <p:nvSpPr>
            <p:cNvPr id="41038"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20" name="Group 73"/>
          <p:cNvGrpSpPr>
            <a:grpSpLocks/>
          </p:cNvGrpSpPr>
          <p:nvPr/>
        </p:nvGrpSpPr>
        <p:grpSpPr bwMode="auto">
          <a:xfrm flipV="1">
            <a:off x="2563814" y="2238376"/>
            <a:ext cx="1666875" cy="2062163"/>
            <a:chOff x="1511" y="1371"/>
            <a:chExt cx="1050" cy="1299"/>
          </a:xfrm>
        </p:grpSpPr>
        <p:grpSp>
          <p:nvGrpSpPr>
            <p:cNvPr id="41003" name="Group 74"/>
            <p:cNvGrpSpPr>
              <a:grpSpLocks/>
            </p:cNvGrpSpPr>
            <p:nvPr/>
          </p:nvGrpSpPr>
          <p:grpSpPr bwMode="auto">
            <a:xfrm>
              <a:off x="1511" y="1371"/>
              <a:ext cx="1050" cy="198"/>
              <a:chOff x="1614" y="1494"/>
              <a:chExt cx="1050" cy="198"/>
            </a:xfrm>
          </p:grpSpPr>
          <p:sp>
            <p:nvSpPr>
              <p:cNvPr id="41005"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35596"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dirty="0">
                  <a:solidFill>
                    <a:srgbClr val="000099"/>
                  </a:solidFill>
                  <a:latin typeface="Comic Sans MS" panose="030F0702030302020204" pitchFamily="66" charset="0"/>
                </a:endParaRPr>
              </a:p>
            </p:txBody>
          </p:sp>
          <p:sp>
            <p:nvSpPr>
              <p:cNvPr id="41007"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08" name="Line 78"/>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1004"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endParaRPr lang="zh-CN" altLang="en-US">
                <a:solidFill>
                  <a:srgbClr val="000099"/>
                </a:solidFill>
                <a:latin typeface="Comic Sans MS" panose="030F0702030302020204" pitchFamily="66" charset="0"/>
              </a:endParaRPr>
            </a:p>
          </p:txBody>
        </p:sp>
      </p:grpSp>
      <p:sp>
        <p:nvSpPr>
          <p:cNvPr id="226628" name="Text Box 324"/>
          <p:cNvSpPr txBox="1">
            <a:spLocks noChangeArrowheads="1"/>
          </p:cNvSpPr>
          <p:nvPr/>
        </p:nvSpPr>
        <p:spPr bwMode="auto">
          <a:xfrm>
            <a:off x="2311400" y="5545139"/>
            <a:ext cx="9280105"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en-US" altLang="zh-CN" i="1" dirty="0">
                <a:solidFill>
                  <a:srgbClr val="CC0000"/>
                </a:solidFill>
                <a:latin typeface="Comic Sans MS" panose="030F0702030302020204" pitchFamily="66" charset="0"/>
              </a:rPr>
              <a:t>frequency division multiplexing:</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different channels transmitted</a:t>
            </a:r>
          </a:p>
          <a:p>
            <a:pPr>
              <a:lnSpc>
                <a:spcPct val="85000"/>
              </a:lnSpc>
            </a:pPr>
            <a:r>
              <a:rPr lang="en-US" altLang="zh-CN" dirty="0">
                <a:solidFill>
                  <a:srgbClr val="000099"/>
                </a:solidFill>
                <a:latin typeface="Comic Sans MS" panose="030F0702030302020204" pitchFamily="66" charset="0"/>
              </a:rPr>
              <a:t>in different frequency bands</a:t>
            </a:r>
          </a:p>
        </p:txBody>
      </p:sp>
      <p:pic>
        <p:nvPicPr>
          <p:cNvPr id="40998" name="Picture 325"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3739" y="868363"/>
            <a:ext cx="5951537"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99" name="Group 326"/>
          <p:cNvGrpSpPr>
            <a:grpSpLocks/>
          </p:cNvGrpSpPr>
          <p:nvPr/>
        </p:nvGrpSpPr>
        <p:grpSpPr bwMode="auto">
          <a:xfrm>
            <a:off x="2084388" y="1928813"/>
            <a:ext cx="609600" cy="609600"/>
            <a:chOff x="-44" y="1473"/>
            <a:chExt cx="981" cy="1105"/>
          </a:xfrm>
        </p:grpSpPr>
        <p:pic>
          <p:nvPicPr>
            <p:cNvPr id="41001" name="Picture 327"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2" name="Freeform 32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7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327776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26628"/>
                                        </p:tgtEl>
                                        <p:attrNameLst>
                                          <p:attrName>style.visibility</p:attrName>
                                        </p:attrNameLst>
                                      </p:cBhvr>
                                      <p:to>
                                        <p:strVal val="visible"/>
                                      </p:to>
                                    </p:set>
                                    <p:animEffect transition="in" filter="dissolve">
                                      <p:cBhvr>
                                        <p:cTn id="20" dur="500"/>
                                        <p:tgtEl>
                                          <p:spTgt spid="2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6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2049"/>
          <p:cNvSpPr>
            <a:spLocks noGrp="1"/>
          </p:cNvSpPr>
          <p:nvPr>
            <p:ph type="title"/>
          </p:nvPr>
        </p:nvSpPr>
        <p:spPr>
          <a:xfrm>
            <a:off x="6623684" y="2132856"/>
            <a:ext cx="5448979" cy="1325563"/>
          </a:xfrm>
        </p:spPr>
        <p:txBody>
          <a:bodyPr anchor="ctr">
            <a:normAutofit/>
          </a:bodyPr>
          <a:lstStyle/>
          <a:p>
            <a:pPr algn="r">
              <a:buSzPct val="100000"/>
            </a:pPr>
            <a:r>
              <a:rPr lang="en-US" altLang="zh-CN" sz="3200" b="1" dirty="0">
                <a:solidFill>
                  <a:schemeClr val="accent4"/>
                </a:solidFill>
                <a:effectLst>
                  <a:outerShdw blurRad="38100" dist="38100" dir="2700000" algn="tl">
                    <a:srgbClr val="000000">
                      <a:alpha val="43137"/>
                    </a:srgbClr>
                  </a:outerShdw>
                </a:effectLst>
              </a:rPr>
              <a:t>Networks and Distributed Computing</a:t>
            </a:r>
            <a:endParaRPr lang="en-US" altLang="zh-CN" sz="3200" b="1" kern="1200" baseline="0" dirty="0">
              <a:solidFill>
                <a:schemeClr val="accent4"/>
              </a:solidFill>
              <a:effectLst>
                <a:outerShdw blurRad="38100" dist="38100" dir="2700000" algn="tl">
                  <a:srgbClr val="000000">
                    <a:alpha val="43137"/>
                  </a:srgbClr>
                </a:outerShdw>
              </a:effectLst>
            </a:endParaRPr>
          </a:p>
        </p:txBody>
      </p:sp>
      <p:sp>
        <p:nvSpPr>
          <p:cNvPr id="2052" name="矩形 2051"/>
          <p:cNvSpPr/>
          <p:nvPr/>
        </p:nvSpPr>
        <p:spPr>
          <a:xfrm>
            <a:off x="6623685" y="3861048"/>
            <a:ext cx="5349875" cy="2702920"/>
          </a:xfrm>
          <a:prstGeom prst="rect">
            <a:avLst/>
          </a:prstGeom>
          <a:noFill/>
          <a:ln w="9525">
            <a:noFill/>
          </a:ln>
        </p:spPr>
        <p:txBody>
          <a:bodyPr lIns="92075" tIns="46038" rIns="92075" bIns="46038">
            <a:spAutoFit/>
          </a:bodyPr>
          <a:lstStyle/>
          <a:p>
            <a:r>
              <a:rPr lang="en-US" altLang="zh-CN" b="1" dirty="0">
                <a:solidFill>
                  <a:srgbClr val="000099"/>
                </a:solidFill>
                <a:latin typeface="Comic Sans MS" panose="030F0702030302020204" pitchFamily="66" charset="0"/>
              </a:rPr>
              <a:t>Jicheng Hu</a:t>
            </a:r>
          </a:p>
          <a:p>
            <a:pPr>
              <a:lnSpc>
                <a:spcPct val="110000"/>
              </a:lnSpc>
            </a:pPr>
            <a:endParaRPr lang="en-US" altLang="zh-CN" sz="1800" b="1" dirty="0">
              <a:solidFill>
                <a:srgbClr val="000099"/>
              </a:solidFill>
            </a:endParaRPr>
          </a:p>
          <a:p>
            <a:pPr>
              <a:lnSpc>
                <a:spcPct val="110000"/>
              </a:lnSpc>
            </a:pPr>
            <a:r>
              <a:rPr lang="en-US" altLang="zh-CN" sz="1800" b="1" dirty="0">
                <a:solidFill>
                  <a:srgbClr val="000099"/>
                </a:solidFill>
              </a:rPr>
              <a:t>CS, Wuhan University</a:t>
            </a:r>
          </a:p>
          <a:p>
            <a:pPr>
              <a:lnSpc>
                <a:spcPct val="200000"/>
              </a:lnSpc>
            </a:pPr>
            <a:r>
              <a:rPr lang="en-US" altLang="zh-CN" sz="1400" b="1" dirty="0" err="1">
                <a:solidFill>
                  <a:srgbClr val="000099"/>
                </a:solidFill>
              </a:rPr>
              <a:t>jicheng</a:t>
            </a:r>
            <a:r>
              <a:rPr lang="en-US" altLang="zh-CN" sz="1400" b="1" dirty="0">
                <a:solidFill>
                  <a:srgbClr val="000099"/>
                </a:solidFill>
              </a:rPr>
              <a:t> @ yahoo . com</a:t>
            </a:r>
          </a:p>
          <a:p>
            <a:pPr>
              <a:lnSpc>
                <a:spcPct val="200000"/>
              </a:lnSpc>
            </a:pPr>
            <a:r>
              <a:rPr lang="en-US" altLang="zh-CN" sz="1400" b="1" dirty="0">
                <a:solidFill>
                  <a:srgbClr val="000099"/>
                </a:solidFill>
              </a:rPr>
              <a:t>https://github.com/network-distributed</a:t>
            </a:r>
          </a:p>
          <a:p>
            <a:pPr>
              <a:lnSpc>
                <a:spcPct val="200000"/>
              </a:lnSpc>
            </a:pPr>
            <a:r>
              <a:rPr lang="en-US" altLang="zh-CN" sz="1400" b="1" dirty="0">
                <a:solidFill>
                  <a:srgbClr val="000099"/>
                </a:solidFill>
              </a:rPr>
              <a:t>Room E315, E-WING, Building of Computer Science</a:t>
            </a:r>
          </a:p>
          <a:p>
            <a:pPr>
              <a:lnSpc>
                <a:spcPct val="200000"/>
              </a:lnSpc>
            </a:pPr>
            <a:r>
              <a:rPr lang="en-US" altLang="zh-CN" sz="1400" b="1" dirty="0">
                <a:solidFill>
                  <a:srgbClr val="000099"/>
                </a:solidFill>
              </a:rPr>
              <a:t>Phone (office): 027-68776033</a:t>
            </a:r>
          </a:p>
        </p:txBody>
      </p:sp>
      <p:sp>
        <p:nvSpPr>
          <p:cNvPr id="2053" name="直接连接符 2052"/>
          <p:cNvSpPr/>
          <p:nvPr/>
        </p:nvSpPr>
        <p:spPr>
          <a:xfrm>
            <a:off x="6642100" y="3356357"/>
            <a:ext cx="5331460" cy="635"/>
          </a:xfrm>
          <a:prstGeom prst="line">
            <a:avLst/>
          </a:prstGeom>
          <a:ln w="38100" cap="flat" cmpd="sng">
            <a:solidFill>
              <a:srgbClr val="000099"/>
            </a:solidFill>
            <a:prstDash val="solid"/>
            <a:headEnd type="none" w="med" len="med"/>
            <a:tailEnd type="none" w="med" len="med"/>
          </a:ln>
        </p:spPr>
      </p:sp>
      <p:pic>
        <p:nvPicPr>
          <p:cNvPr id="2054" name="图片 2053" descr="C:\teaching\stanford\download.jpgdownload"/>
          <p:cNvPicPr/>
          <p:nvPr/>
        </p:nvPicPr>
        <p:blipFill>
          <a:blip r:embed="rId3">
            <a:clrChange>
              <a:clrFrom>
                <a:srgbClr val="FFFFFF"/>
              </a:clrFrom>
              <a:clrTo>
                <a:srgbClr val="FFFFFF">
                  <a:alpha val="0"/>
                </a:srgbClr>
              </a:clrTo>
            </a:clrChange>
          </a:blip>
          <a:srcRect/>
          <a:stretch>
            <a:fillRect/>
          </a:stretch>
        </p:blipFill>
        <p:spPr>
          <a:xfrm>
            <a:off x="8563788" y="620688"/>
            <a:ext cx="2410460" cy="129984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5" name="Group 2"/>
          <p:cNvGrpSpPr>
            <a:grpSpLocks/>
          </p:cNvGrpSpPr>
          <p:nvPr/>
        </p:nvGrpSpPr>
        <p:grpSpPr bwMode="auto">
          <a:xfrm>
            <a:off x="6667500" y="2905126"/>
            <a:ext cx="2178050" cy="1147763"/>
            <a:chOff x="5143500" y="2905125"/>
            <a:chExt cx="2178050" cy="1147763"/>
          </a:xfrm>
        </p:grpSpPr>
        <p:grpSp>
          <p:nvGrpSpPr>
            <p:cNvPr id="42119" name="Group 128"/>
            <p:cNvGrpSpPr>
              <a:grpSpLocks/>
            </p:cNvGrpSpPr>
            <p:nvPr/>
          </p:nvGrpSpPr>
          <p:grpSpPr bwMode="auto">
            <a:xfrm>
              <a:off x="5143500" y="2905125"/>
              <a:ext cx="2178050" cy="1147763"/>
              <a:chOff x="3240" y="1830"/>
              <a:chExt cx="1372" cy="723"/>
            </a:xfrm>
          </p:grpSpPr>
          <p:sp>
            <p:nvSpPr>
              <p:cNvPr id="42160"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42161"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2"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3"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4"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5"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6"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42167" name="Group 136"/>
              <p:cNvGrpSpPr>
                <a:grpSpLocks/>
              </p:cNvGrpSpPr>
              <p:nvPr/>
            </p:nvGrpSpPr>
            <p:grpSpPr bwMode="auto">
              <a:xfrm>
                <a:off x="3860" y="1969"/>
                <a:ext cx="335" cy="148"/>
                <a:chOff x="4650" y="1129"/>
                <a:chExt cx="246" cy="95"/>
              </a:xfrm>
            </p:grpSpPr>
            <p:sp>
              <p:nvSpPr>
                <p:cNvPr id="4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200" name="Group 140"/>
                <p:cNvGrpSpPr>
                  <a:grpSpLocks/>
                </p:cNvGrpSpPr>
                <p:nvPr/>
              </p:nvGrpSpPr>
              <p:grpSpPr bwMode="auto">
                <a:xfrm>
                  <a:off x="4699" y="1145"/>
                  <a:ext cx="138" cy="29"/>
                  <a:chOff x="2468" y="1332"/>
                  <a:chExt cx="310" cy="60"/>
                </a:xfrm>
              </p:grpSpPr>
              <p:sp>
                <p:nvSpPr>
                  <p:cNvPr id="42203"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204"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201"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202"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68" name="Group 145"/>
              <p:cNvGrpSpPr>
                <a:grpSpLocks/>
              </p:cNvGrpSpPr>
              <p:nvPr/>
            </p:nvGrpSpPr>
            <p:grpSpPr bwMode="auto">
              <a:xfrm>
                <a:off x="3922" y="2284"/>
                <a:ext cx="336" cy="154"/>
                <a:chOff x="4650" y="1129"/>
                <a:chExt cx="246" cy="95"/>
              </a:xfrm>
            </p:grpSpPr>
            <p:sp>
              <p:nvSpPr>
                <p:cNvPr id="4218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9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9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92" name="Group 149"/>
                <p:cNvGrpSpPr>
                  <a:grpSpLocks/>
                </p:cNvGrpSpPr>
                <p:nvPr/>
              </p:nvGrpSpPr>
              <p:grpSpPr bwMode="auto">
                <a:xfrm>
                  <a:off x="4699" y="1145"/>
                  <a:ext cx="138" cy="29"/>
                  <a:chOff x="2468" y="1332"/>
                  <a:chExt cx="310" cy="60"/>
                </a:xfrm>
              </p:grpSpPr>
              <p:sp>
                <p:nvSpPr>
                  <p:cNvPr id="42195"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96"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93"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94"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69" name="Group 154"/>
              <p:cNvGrpSpPr>
                <a:grpSpLocks/>
              </p:cNvGrpSpPr>
              <p:nvPr/>
            </p:nvGrpSpPr>
            <p:grpSpPr bwMode="auto">
              <a:xfrm>
                <a:off x="3443" y="2054"/>
                <a:ext cx="335" cy="149"/>
                <a:chOff x="4650" y="1129"/>
                <a:chExt cx="246" cy="95"/>
              </a:xfrm>
            </p:grpSpPr>
            <p:sp>
              <p:nvSpPr>
                <p:cNvPr id="421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84" name="Group 158"/>
                <p:cNvGrpSpPr>
                  <a:grpSpLocks/>
                </p:cNvGrpSpPr>
                <p:nvPr/>
              </p:nvGrpSpPr>
              <p:grpSpPr bwMode="auto">
                <a:xfrm>
                  <a:off x="4699" y="1145"/>
                  <a:ext cx="138" cy="29"/>
                  <a:chOff x="2468" y="1332"/>
                  <a:chExt cx="310" cy="60"/>
                </a:xfrm>
              </p:grpSpPr>
              <p:sp>
                <p:nvSpPr>
                  <p:cNvPr id="42187"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88"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85"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86"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70" name="Group 163"/>
              <p:cNvGrpSpPr>
                <a:grpSpLocks/>
              </p:cNvGrpSpPr>
              <p:nvPr/>
            </p:nvGrpSpPr>
            <p:grpSpPr bwMode="auto">
              <a:xfrm>
                <a:off x="3452" y="2284"/>
                <a:ext cx="336" cy="148"/>
                <a:chOff x="4650" y="1129"/>
                <a:chExt cx="246" cy="95"/>
              </a:xfrm>
            </p:grpSpPr>
            <p:sp>
              <p:nvSpPr>
                <p:cNvPr id="421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76" name="Group 167"/>
                <p:cNvGrpSpPr>
                  <a:grpSpLocks/>
                </p:cNvGrpSpPr>
                <p:nvPr/>
              </p:nvGrpSpPr>
              <p:grpSpPr bwMode="auto">
                <a:xfrm>
                  <a:off x="4699" y="1145"/>
                  <a:ext cx="138" cy="29"/>
                  <a:chOff x="2468" y="1332"/>
                  <a:chExt cx="310" cy="60"/>
                </a:xfrm>
              </p:grpSpPr>
              <p:sp>
                <p:nvSpPr>
                  <p:cNvPr id="42179"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80"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77"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78"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42171"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72"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latin typeface="Comic Sans MS" panose="030F0702030302020204" pitchFamily="66" charset="0"/>
                  </a:rPr>
                  <a:t>ISP</a:t>
                </a:r>
              </a:p>
            </p:txBody>
          </p:sp>
        </p:grpSp>
        <p:grpSp>
          <p:nvGrpSpPr>
            <p:cNvPr id="42120" name="Group 347"/>
            <p:cNvGrpSpPr>
              <a:grpSpLocks/>
            </p:cNvGrpSpPr>
            <p:nvPr/>
          </p:nvGrpSpPr>
          <p:grpSpPr bwMode="auto">
            <a:xfrm>
              <a:off x="5450519" y="3250491"/>
              <a:ext cx="569188" cy="269566"/>
              <a:chOff x="1871277" y="1576300"/>
              <a:chExt cx="1128371" cy="437861"/>
            </a:xfrm>
          </p:grpSpPr>
          <p:sp>
            <p:nvSpPr>
              <p:cNvPr id="182" name="Oval 1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83" name="Rectangle 18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84" name="Oval 1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85" name="Freeform 18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86" name="Freeform 1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87" name="Freeform 1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88" name="Freeform 1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89" name="Straight Connector 188"/>
              <p:cNvCxnSpPr>
                <a:cxnSpLocks noChangeShapeType="1"/>
                <a:endCxn id="1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0" name="Straight Connector 1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1" name="Group 347"/>
            <p:cNvGrpSpPr>
              <a:grpSpLocks/>
            </p:cNvGrpSpPr>
            <p:nvPr/>
          </p:nvGrpSpPr>
          <p:grpSpPr bwMode="auto">
            <a:xfrm>
              <a:off x="5463219" y="3606091"/>
              <a:ext cx="569188" cy="269566"/>
              <a:chOff x="1871277" y="1576300"/>
              <a:chExt cx="1128371" cy="437861"/>
            </a:xfrm>
          </p:grpSpPr>
          <p:sp>
            <p:nvSpPr>
              <p:cNvPr id="192" name="Oval 19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93" name="Rectangle 19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94" name="Oval 19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95" name="Freeform 19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96" name="Freeform 19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97" name="Freeform 19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98" name="Freeform 19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99" name="Straight Connector 198"/>
              <p:cNvCxnSpPr>
                <a:cxnSpLocks noChangeShapeType="1"/>
                <a:endCxn id="19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0" name="Straight Connector 19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2" name="Group 347"/>
            <p:cNvGrpSpPr>
              <a:grpSpLocks/>
            </p:cNvGrpSpPr>
            <p:nvPr/>
          </p:nvGrpSpPr>
          <p:grpSpPr bwMode="auto">
            <a:xfrm>
              <a:off x="6107744" y="3120316"/>
              <a:ext cx="569188" cy="269566"/>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03" name="Rectangle 20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05" name="Freeform 20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3" name="Group 347"/>
            <p:cNvGrpSpPr>
              <a:grpSpLocks/>
            </p:cNvGrpSpPr>
            <p:nvPr/>
          </p:nvGrpSpPr>
          <p:grpSpPr bwMode="auto">
            <a:xfrm>
              <a:off x="6207410" y="3622646"/>
              <a:ext cx="569188" cy="269566"/>
              <a:chOff x="1871277" y="1576300"/>
              <a:chExt cx="1128371" cy="437861"/>
            </a:xfrm>
          </p:grpSpPr>
          <p:sp>
            <p:nvSpPr>
              <p:cNvPr id="212" name="Oval 21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13" name="Rectangle 212"/>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14" name="Oval 21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15" name="Freeform 214"/>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16" name="Freeform 21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17" name="Freeform 21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18" name="Freeform 21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219" name="Straight Connector 218"/>
              <p:cNvCxnSpPr>
                <a:cxnSpLocks noChangeShapeType="1"/>
                <a:endCxn id="21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0" name="Straight Connector 21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4202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55784DE-E9A2-410F-8552-FBA40A7D58CF}" type="slidenum">
              <a:rPr lang="en-US" altLang="zh-CN" sz="1200" smtClean="0">
                <a:solidFill>
                  <a:schemeClr val="accent4"/>
                </a:solidFill>
                <a:latin typeface="Tahoma" panose="020B0604030504040204" pitchFamily="34" charset="0"/>
              </a:rPr>
              <a:pPr/>
              <a:t>20</a:t>
            </a:fld>
            <a:endParaRPr lang="en-US" altLang="zh-CN" sz="1200" dirty="0">
              <a:solidFill>
                <a:schemeClr val="accent4"/>
              </a:solidFill>
              <a:latin typeface="Tahoma" panose="020B0604030504040204" pitchFamily="34" charset="0"/>
            </a:endParaRPr>
          </a:p>
        </p:txBody>
      </p:sp>
      <p:grpSp>
        <p:nvGrpSpPr>
          <p:cNvPr id="2" name="Group 5"/>
          <p:cNvGrpSpPr>
            <a:grpSpLocks/>
          </p:cNvGrpSpPr>
          <p:nvPr/>
        </p:nvGrpSpPr>
        <p:grpSpPr bwMode="auto">
          <a:xfrm>
            <a:off x="1511300" y="2290763"/>
            <a:ext cx="3511550" cy="1422399"/>
            <a:chOff x="-8" y="1443"/>
            <a:chExt cx="2212" cy="896"/>
          </a:xfrm>
        </p:grpSpPr>
        <p:sp>
          <p:nvSpPr>
            <p:cNvPr id="42117" name="Text Box 6"/>
            <p:cNvSpPr txBox="1">
              <a:spLocks noChangeArrowheads="1"/>
            </p:cNvSpPr>
            <p:nvPr/>
          </p:nvSpPr>
          <p:spPr bwMode="auto">
            <a:xfrm>
              <a:off x="-8" y="1885"/>
              <a:ext cx="2212"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data, TV transmitted at different </a:t>
              </a:r>
            </a:p>
            <a:p>
              <a:pPr algn="r">
                <a:lnSpc>
                  <a:spcPct val="85000"/>
                </a:lnSpc>
              </a:pPr>
              <a:r>
                <a:rPr lang="en-US" altLang="zh-CN" sz="1600" i="1" dirty="0">
                  <a:solidFill>
                    <a:srgbClr val="000099"/>
                  </a:solidFill>
                  <a:latin typeface="Comic Sans MS" panose="030F0702030302020204" pitchFamily="66" charset="0"/>
                </a:rPr>
                <a:t>frequencies over </a:t>
              </a:r>
              <a:r>
                <a:rPr lang="en-US" altLang="zh-CN" sz="1600" i="1" dirty="0">
                  <a:solidFill>
                    <a:srgbClr val="CC0000"/>
                  </a:solidFill>
                  <a:latin typeface="Comic Sans MS" panose="030F0702030302020204" pitchFamily="66" charset="0"/>
                </a:rPr>
                <a:t>shared </a:t>
              </a:r>
              <a:r>
                <a:rPr lang="en-US" altLang="zh-CN" sz="1600" i="1" dirty="0">
                  <a:solidFill>
                    <a:srgbClr val="000099"/>
                  </a:solidFill>
                  <a:latin typeface="Comic Sans MS" panose="030F0702030302020204" pitchFamily="66" charset="0"/>
                </a:rPr>
                <a:t>cable </a:t>
              </a:r>
            </a:p>
            <a:p>
              <a:pPr algn="r">
                <a:lnSpc>
                  <a:spcPct val="85000"/>
                </a:lnSpc>
              </a:pPr>
              <a:r>
                <a:rPr lang="en-US" altLang="zh-CN" sz="1600" i="1" dirty="0">
                  <a:solidFill>
                    <a:srgbClr val="000099"/>
                  </a:solidFill>
                  <a:latin typeface="Comic Sans MS" panose="030F0702030302020204" pitchFamily="66" charset="0"/>
                </a:rPr>
                <a:t>distribution network</a:t>
              </a:r>
            </a:p>
          </p:txBody>
        </p:sp>
        <p:sp>
          <p:nvSpPr>
            <p:cNvPr id="42118" name="Line 7"/>
            <p:cNvSpPr>
              <a:spLocks noChangeShapeType="1"/>
            </p:cNvSpPr>
            <p:nvPr/>
          </p:nvSpPr>
          <p:spPr bwMode="auto">
            <a:xfrm flipV="1">
              <a:off x="1452" y="1443"/>
              <a:ext cx="282" cy="47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41988" name="Rectangle 9"/>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1989"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1990" name="Text Box 39"/>
          <p:cNvSpPr txBox="1">
            <a:spLocks noChangeArrowheads="1"/>
          </p:cNvSpPr>
          <p:nvPr/>
        </p:nvSpPr>
        <p:spPr bwMode="auto">
          <a:xfrm>
            <a:off x="2641635" y="2352676"/>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cable</a:t>
            </a:r>
          </a:p>
          <a:p>
            <a:pPr algn="ctr">
              <a:lnSpc>
                <a:spcPct val="80000"/>
              </a:lnSpc>
            </a:pPr>
            <a:r>
              <a:rPr lang="en-US" altLang="zh-CN" sz="1400">
                <a:solidFill>
                  <a:srgbClr val="000099"/>
                </a:solidFill>
                <a:latin typeface="Comic Sans MS" panose="030F0702030302020204" pitchFamily="66" charset="0"/>
              </a:rPr>
              <a:t>modem</a:t>
            </a:r>
          </a:p>
        </p:txBody>
      </p:sp>
      <p:sp>
        <p:nvSpPr>
          <p:cNvPr id="41991" name="Text Box 41"/>
          <p:cNvSpPr txBox="1">
            <a:spLocks noChangeArrowheads="1"/>
          </p:cNvSpPr>
          <p:nvPr/>
        </p:nvSpPr>
        <p:spPr bwMode="auto">
          <a:xfrm>
            <a:off x="3253414" y="2354263"/>
            <a:ext cx="822661"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41992" name="Group 13"/>
          <p:cNvGrpSpPr>
            <a:grpSpLocks/>
          </p:cNvGrpSpPr>
          <p:nvPr/>
        </p:nvGrpSpPr>
        <p:grpSpPr bwMode="auto">
          <a:xfrm>
            <a:off x="2828926" y="2078038"/>
            <a:ext cx="614363" cy="220662"/>
            <a:chOff x="322" y="890"/>
            <a:chExt cx="872" cy="339"/>
          </a:xfrm>
        </p:grpSpPr>
        <p:sp>
          <p:nvSpPr>
            <p:cNvPr id="42111"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2" name="Rectangle 15"/>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3" name="Rectangle 16"/>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4" name="Rectangle 17"/>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5" name="Rectangle 18"/>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6"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1993" name="AutoShape 21"/>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1994" name="Rectangle 22"/>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995" name="Freeform 23"/>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1996" name="Line 24"/>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997" name="Picture 25" descr="t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8" name="Group 26"/>
          <p:cNvGrpSpPr>
            <a:grpSpLocks/>
          </p:cNvGrpSpPr>
          <p:nvPr/>
        </p:nvGrpSpPr>
        <p:grpSpPr bwMode="auto">
          <a:xfrm>
            <a:off x="4200525" y="1470025"/>
            <a:ext cx="850900" cy="527050"/>
            <a:chOff x="-490" y="1664"/>
            <a:chExt cx="1429" cy="842"/>
          </a:xfrm>
        </p:grpSpPr>
        <p:sp>
          <p:nvSpPr>
            <p:cNvPr id="42095" name="AutoShape 27"/>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96" name="Group 28"/>
            <p:cNvGrpSpPr>
              <a:grpSpLocks/>
            </p:cNvGrpSpPr>
            <p:nvPr/>
          </p:nvGrpSpPr>
          <p:grpSpPr bwMode="auto">
            <a:xfrm>
              <a:off x="-427" y="1737"/>
              <a:ext cx="1217" cy="769"/>
              <a:chOff x="-427" y="1737"/>
              <a:chExt cx="1217" cy="769"/>
            </a:xfrm>
          </p:grpSpPr>
          <p:sp>
            <p:nvSpPr>
              <p:cNvPr id="42097" name="Rectangle 2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99" name="Group 31"/>
              <p:cNvGrpSpPr>
                <a:grpSpLocks/>
              </p:cNvGrpSpPr>
              <p:nvPr/>
            </p:nvGrpSpPr>
            <p:grpSpPr bwMode="auto">
              <a:xfrm>
                <a:off x="68" y="2192"/>
                <a:ext cx="387" cy="139"/>
                <a:chOff x="322" y="890"/>
                <a:chExt cx="872" cy="339"/>
              </a:xfrm>
            </p:grpSpPr>
            <p:sp>
              <p:nvSpPr>
                <p:cNvPr id="42105"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6" name="Rectangle 33"/>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7" name="Rectangle 34"/>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8" name="Rectangle 35"/>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9" name="Rectangle 36"/>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10"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100" name="Picture 38"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01"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2" name="Freeform 40"/>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03" name="Line 41"/>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104" name="Picture 42"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1999" name="Group 43"/>
          <p:cNvGrpSpPr>
            <a:grpSpLocks/>
          </p:cNvGrpSpPr>
          <p:nvPr/>
        </p:nvGrpSpPr>
        <p:grpSpPr bwMode="auto">
          <a:xfrm>
            <a:off x="5102225" y="1463675"/>
            <a:ext cx="850900" cy="527050"/>
            <a:chOff x="-490" y="1664"/>
            <a:chExt cx="1429" cy="842"/>
          </a:xfrm>
        </p:grpSpPr>
        <p:sp>
          <p:nvSpPr>
            <p:cNvPr id="42079" name="AutoShape 44"/>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80" name="Group 45"/>
            <p:cNvGrpSpPr>
              <a:grpSpLocks/>
            </p:cNvGrpSpPr>
            <p:nvPr/>
          </p:nvGrpSpPr>
          <p:grpSpPr bwMode="auto">
            <a:xfrm>
              <a:off x="-427" y="1737"/>
              <a:ext cx="1217" cy="769"/>
              <a:chOff x="-427" y="1737"/>
              <a:chExt cx="1217" cy="769"/>
            </a:xfrm>
          </p:grpSpPr>
          <p:sp>
            <p:nvSpPr>
              <p:cNvPr id="42081" name="Rectangle 46"/>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8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83" name="Group 48"/>
              <p:cNvGrpSpPr>
                <a:grpSpLocks/>
              </p:cNvGrpSpPr>
              <p:nvPr/>
            </p:nvGrpSpPr>
            <p:grpSpPr bwMode="auto">
              <a:xfrm>
                <a:off x="68" y="2192"/>
                <a:ext cx="387" cy="139"/>
                <a:chOff x="322" y="890"/>
                <a:chExt cx="872" cy="339"/>
              </a:xfrm>
            </p:grpSpPr>
            <p:sp>
              <p:nvSpPr>
                <p:cNvPr id="42089"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0" name="Rectangle 50"/>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1" name="Rectangle 51"/>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2" name="Rectangle 52"/>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3" name="Rectangle 53"/>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4"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84" name="Picture 55"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85"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86" name="Freeform 57"/>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87" name="Line 58"/>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88" name="Picture 59"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0" name="Group 60"/>
          <p:cNvGrpSpPr>
            <a:grpSpLocks/>
          </p:cNvGrpSpPr>
          <p:nvPr/>
        </p:nvGrpSpPr>
        <p:grpSpPr bwMode="auto">
          <a:xfrm>
            <a:off x="4287838" y="2309813"/>
            <a:ext cx="850900" cy="527050"/>
            <a:chOff x="-490" y="1664"/>
            <a:chExt cx="1429" cy="842"/>
          </a:xfrm>
        </p:grpSpPr>
        <p:sp>
          <p:nvSpPr>
            <p:cNvPr id="42063" name="AutoShape 6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64" name="Group 62"/>
            <p:cNvGrpSpPr>
              <a:grpSpLocks/>
            </p:cNvGrpSpPr>
            <p:nvPr/>
          </p:nvGrpSpPr>
          <p:grpSpPr bwMode="auto">
            <a:xfrm>
              <a:off x="-427" y="1737"/>
              <a:ext cx="1217" cy="769"/>
              <a:chOff x="-427" y="1737"/>
              <a:chExt cx="1217" cy="769"/>
            </a:xfrm>
          </p:grpSpPr>
          <p:sp>
            <p:nvSpPr>
              <p:cNvPr id="42065" name="Rectangle 6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67" name="Group 65"/>
              <p:cNvGrpSpPr>
                <a:grpSpLocks/>
              </p:cNvGrpSpPr>
              <p:nvPr/>
            </p:nvGrpSpPr>
            <p:grpSpPr bwMode="auto">
              <a:xfrm>
                <a:off x="68" y="2192"/>
                <a:ext cx="387" cy="139"/>
                <a:chOff x="322" y="890"/>
                <a:chExt cx="872" cy="339"/>
              </a:xfrm>
            </p:grpSpPr>
            <p:sp>
              <p:nvSpPr>
                <p:cNvPr id="42073"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4" name="Rectangle 6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5" name="Rectangle 6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6" name="Rectangle 6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7" name="Rectangle 7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8"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68" name="Picture 72"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9"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0" name="Freeform 7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71" name="Line 7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72" name="Picture 76"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1" name="Group 77"/>
          <p:cNvGrpSpPr>
            <a:grpSpLocks/>
          </p:cNvGrpSpPr>
          <p:nvPr/>
        </p:nvGrpSpPr>
        <p:grpSpPr bwMode="auto">
          <a:xfrm>
            <a:off x="5154613" y="2319338"/>
            <a:ext cx="850900" cy="527050"/>
            <a:chOff x="-490" y="1664"/>
            <a:chExt cx="1429" cy="842"/>
          </a:xfrm>
        </p:grpSpPr>
        <p:sp>
          <p:nvSpPr>
            <p:cNvPr id="42047" name="AutoShape 78"/>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48" name="Group 79"/>
            <p:cNvGrpSpPr>
              <a:grpSpLocks/>
            </p:cNvGrpSpPr>
            <p:nvPr/>
          </p:nvGrpSpPr>
          <p:grpSpPr bwMode="auto">
            <a:xfrm>
              <a:off x="-427" y="1737"/>
              <a:ext cx="1217" cy="769"/>
              <a:chOff x="-427" y="1737"/>
              <a:chExt cx="1217" cy="769"/>
            </a:xfrm>
          </p:grpSpPr>
          <p:sp>
            <p:nvSpPr>
              <p:cNvPr id="42049" name="Rectangle 80"/>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51" name="Group 82"/>
              <p:cNvGrpSpPr>
                <a:grpSpLocks/>
              </p:cNvGrpSpPr>
              <p:nvPr/>
            </p:nvGrpSpPr>
            <p:grpSpPr bwMode="auto">
              <a:xfrm>
                <a:off x="68" y="2192"/>
                <a:ext cx="387" cy="139"/>
                <a:chOff x="322" y="890"/>
                <a:chExt cx="872" cy="339"/>
              </a:xfrm>
            </p:grpSpPr>
            <p:sp>
              <p:nvSpPr>
                <p:cNvPr id="42057"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8" name="Rectangle 84"/>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9" name="Rectangle 85"/>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0" name="Rectangle 86"/>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1" name="Rectangle 87"/>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2"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52" name="Picture 89"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53"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4" name="Freeform 91"/>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55" name="Line 92"/>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56" name="Picture 93"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2" name="Line 94"/>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42003" name="Group 95"/>
          <p:cNvGrpSpPr>
            <a:grpSpLocks/>
          </p:cNvGrpSpPr>
          <p:nvPr/>
        </p:nvGrpSpPr>
        <p:grpSpPr bwMode="auto">
          <a:xfrm>
            <a:off x="6243638" y="1471613"/>
            <a:ext cx="850900" cy="527050"/>
            <a:chOff x="-490" y="1664"/>
            <a:chExt cx="1429" cy="842"/>
          </a:xfrm>
        </p:grpSpPr>
        <p:sp>
          <p:nvSpPr>
            <p:cNvPr id="42031" name="AutoShape 9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32" name="Group 97"/>
            <p:cNvGrpSpPr>
              <a:grpSpLocks/>
            </p:cNvGrpSpPr>
            <p:nvPr/>
          </p:nvGrpSpPr>
          <p:grpSpPr bwMode="auto">
            <a:xfrm>
              <a:off x="-427" y="1737"/>
              <a:ext cx="1217" cy="769"/>
              <a:chOff x="-427" y="1737"/>
              <a:chExt cx="1217" cy="769"/>
            </a:xfrm>
          </p:grpSpPr>
          <p:sp>
            <p:nvSpPr>
              <p:cNvPr id="42033" name="Rectangle 9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3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35" name="Group 100"/>
              <p:cNvGrpSpPr>
                <a:grpSpLocks/>
              </p:cNvGrpSpPr>
              <p:nvPr/>
            </p:nvGrpSpPr>
            <p:grpSpPr bwMode="auto">
              <a:xfrm>
                <a:off x="68" y="2192"/>
                <a:ext cx="387" cy="139"/>
                <a:chOff x="322" y="890"/>
                <a:chExt cx="872" cy="339"/>
              </a:xfrm>
            </p:grpSpPr>
            <p:sp>
              <p:nvSpPr>
                <p:cNvPr id="42041"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2" name="Rectangle 10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3" name="Rectangle 10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4" name="Rectangle 10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5" name="Rectangle 10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6"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36" name="Picture 107"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7"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38" name="Freeform 10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39" name="Line 11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40" name="Picture 111"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4" name="Text Box 112"/>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969696"/>
                </a:solidFill>
                <a:latin typeface="Comic Sans MS" panose="030F0702030302020204" pitchFamily="66" charset="0"/>
              </a:rPr>
              <a:t>…</a:t>
            </a:r>
          </a:p>
        </p:txBody>
      </p:sp>
      <p:sp>
        <p:nvSpPr>
          <p:cNvPr id="42005" name="Line 113"/>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006" name="Line 114"/>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007" name="Line 115"/>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08" name="Freeform 116"/>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09" name="Freeform 117"/>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10"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011"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cable headend</a:t>
            </a:r>
          </a:p>
        </p:txBody>
      </p:sp>
      <p:sp>
        <p:nvSpPr>
          <p:cNvPr id="42012" name="Freeform 120"/>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2013" name="Freeform 121"/>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2014" name="Line 122"/>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15" name="Line 123"/>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16" name="Freeform 124"/>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2017" name="Freeform 125"/>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2018" name="Text Box 126"/>
          <p:cNvSpPr txBox="1">
            <a:spLocks noChangeArrowheads="1"/>
          </p:cNvSpPr>
          <p:nvPr/>
        </p:nvSpPr>
        <p:spPr bwMode="auto">
          <a:xfrm>
            <a:off x="7235826" y="2449513"/>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CMTS</a:t>
            </a:r>
          </a:p>
        </p:txBody>
      </p:sp>
      <p:sp>
        <p:nvSpPr>
          <p:cNvPr id="42019" name="AutoShape 127"/>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020" name="Freeform 174"/>
          <p:cNvSpPr>
            <a:spLocks/>
          </p:cNvSpPr>
          <p:nvPr/>
        </p:nvSpPr>
        <p:spPr bwMode="auto">
          <a:xfrm>
            <a:off x="7775576" y="2193925"/>
            <a:ext cx="206375"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28" name="Group 175"/>
          <p:cNvGrpSpPr>
            <a:grpSpLocks/>
          </p:cNvGrpSpPr>
          <p:nvPr/>
        </p:nvGrpSpPr>
        <p:grpSpPr bwMode="auto">
          <a:xfrm>
            <a:off x="7734301" y="2355850"/>
            <a:ext cx="2517775" cy="511175"/>
            <a:chOff x="3912" y="1484"/>
            <a:chExt cx="1586" cy="322"/>
          </a:xfrm>
        </p:grpSpPr>
        <p:sp>
          <p:nvSpPr>
            <p:cNvPr id="42029" name="Line 176"/>
            <p:cNvSpPr>
              <a:spLocks noChangeShapeType="1"/>
            </p:cNvSpPr>
            <p:nvPr/>
          </p:nvSpPr>
          <p:spPr bwMode="auto">
            <a:xfrm flipH="1" flipV="1">
              <a:off x="3912" y="1497"/>
              <a:ext cx="711" cy="9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30" name="Text Box 177"/>
            <p:cNvSpPr txBox="1">
              <a:spLocks noChangeArrowheads="1"/>
            </p:cNvSpPr>
            <p:nvPr/>
          </p:nvSpPr>
          <p:spPr bwMode="auto">
            <a:xfrm>
              <a:off x="4222" y="1484"/>
              <a:ext cx="1276"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a:solidFill>
                    <a:srgbClr val="000099"/>
                  </a:solidFill>
                  <a:latin typeface="Comic Sans MS" panose="030F0702030302020204" pitchFamily="66" charset="0"/>
                </a:rPr>
                <a:t>cable modem</a:t>
              </a:r>
            </a:p>
            <a:p>
              <a:pPr algn="r">
                <a:lnSpc>
                  <a:spcPct val="85000"/>
                </a:lnSpc>
              </a:pPr>
              <a:r>
                <a:rPr lang="en-US" altLang="zh-CN" sz="1600" i="1">
                  <a:solidFill>
                    <a:srgbClr val="000099"/>
                  </a:solidFill>
                  <a:latin typeface="Comic Sans MS" panose="030F0702030302020204" pitchFamily="66" charset="0"/>
                </a:rPr>
                <a:t>termination system</a:t>
              </a:r>
            </a:p>
          </p:txBody>
        </p:sp>
      </p:grpSp>
      <p:sp>
        <p:nvSpPr>
          <p:cNvPr id="55334" name="Rectangle 3"/>
          <p:cNvSpPr>
            <a:spLocks noChangeArrowheads="1"/>
          </p:cNvSpPr>
          <p:nvPr/>
        </p:nvSpPr>
        <p:spPr bwMode="auto">
          <a:xfrm>
            <a:off x="1897063" y="4246564"/>
            <a:ext cx="8401050" cy="2090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HFC: hybrid fiber coax</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asymmetric: up to 30Mbps downstream transmission rate, 2 Mbps upstream transmission rate</a:t>
            </a:r>
          </a:p>
          <a:p>
            <a:pPr marL="342900" indent="-342900">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network </a:t>
            </a:r>
            <a:r>
              <a:rPr lang="en-US" dirty="0">
                <a:solidFill>
                  <a:srgbClr val="0000FF"/>
                </a:solidFill>
                <a:latin typeface="Comic Sans MS" panose="030F0702030302020204" pitchFamily="66" charset="0"/>
                <a:ea typeface="ＭＳ Ｐゴシック" charset="0"/>
                <a:cs typeface="ＭＳ Ｐゴシック" charset="0"/>
              </a:rPr>
              <a:t>of cable, fiber attaches homes to ISP router</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homes</a:t>
            </a:r>
            <a:r>
              <a:rPr lang="en-US" dirty="0">
                <a:latin typeface="Comic Sans MS" panose="030F0702030302020204" pitchFamily="66" charset="0"/>
                <a:ea typeface="ＭＳ Ｐゴシック" charset="0"/>
                <a:cs typeface="ＭＳ Ｐゴシック" charset="0"/>
              </a:rPr>
              <a:t> </a:t>
            </a:r>
            <a:r>
              <a:rPr lang="en-US" i="1" dirty="0">
                <a:solidFill>
                  <a:srgbClr val="CC0000"/>
                </a:solidFill>
                <a:latin typeface="Comic Sans MS" panose="030F0702030302020204" pitchFamily="66" charset="0"/>
                <a:ea typeface="ＭＳ Ｐゴシック" charset="0"/>
                <a:cs typeface="ＭＳ Ｐゴシック" charset="0"/>
              </a:rPr>
              <a:t>share access network</a:t>
            </a:r>
            <a:r>
              <a:rPr lang="en-US" dirty="0">
                <a:solidFill>
                  <a:srgbClr val="FF0000"/>
                </a:solidFill>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to cable headend </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unlike DSL, which has dedicated access to central office</a:t>
            </a:r>
          </a:p>
          <a:p>
            <a:pPr marL="742950" lvl="1" indent="-285750">
              <a:lnSpc>
                <a:spcPct val="85000"/>
              </a:lnSpc>
              <a:spcBef>
                <a:spcPct val="20000"/>
              </a:spcBef>
              <a:buClr>
                <a:srgbClr val="000099"/>
              </a:buClr>
              <a:defRPr/>
            </a:pPr>
            <a:endParaRPr lang="en-US" sz="2000" dirty="0">
              <a:latin typeface="Comic Sans MS" panose="030F0702030302020204" pitchFamily="66" charset="0"/>
              <a:ea typeface="ＭＳ Ｐゴシック" charset="0"/>
              <a:cs typeface="ＭＳ Ｐゴシック" charset="0"/>
            </a:endParaRPr>
          </a:p>
        </p:txBody>
      </p:sp>
      <p:sp>
        <p:nvSpPr>
          <p:cNvPr id="42023" name="Title 41"/>
          <p:cNvSpPr>
            <a:spLocks/>
          </p:cNvSpPr>
          <p:nvPr/>
        </p:nvSpPr>
        <p:spPr bwMode="auto">
          <a:xfrm>
            <a:off x="1905000" y="239714"/>
            <a:ext cx="707132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cable network</a:t>
            </a:r>
          </a:p>
        </p:txBody>
      </p:sp>
      <p:pic>
        <p:nvPicPr>
          <p:cNvPr id="42024" name="Picture 180"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3739" y="868363"/>
            <a:ext cx="6823074"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025" name="Group 181"/>
          <p:cNvGrpSpPr>
            <a:grpSpLocks/>
          </p:cNvGrpSpPr>
          <p:nvPr/>
        </p:nvGrpSpPr>
        <p:grpSpPr bwMode="auto">
          <a:xfrm>
            <a:off x="2084388" y="1928813"/>
            <a:ext cx="609600" cy="609600"/>
            <a:chOff x="-44" y="1473"/>
            <a:chExt cx="981" cy="1105"/>
          </a:xfrm>
        </p:grpSpPr>
        <p:pic>
          <p:nvPicPr>
            <p:cNvPr id="42027" name="Picture 18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28" name="Freeform 18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222"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1411647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32"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CA5810C-0230-4B54-B818-E307ED1DC4BB}" type="slidenum">
              <a:rPr lang="en-US" altLang="zh-CN" sz="1200" smtClean="0">
                <a:solidFill>
                  <a:schemeClr val="accent4"/>
                </a:solidFill>
                <a:latin typeface="Tahoma" panose="020B0604030504040204" pitchFamily="34" charset="0"/>
              </a:rPr>
              <a:pPr/>
              <a:t>21</a:t>
            </a:fld>
            <a:endParaRPr lang="en-US" altLang="zh-CN" sz="1200" dirty="0">
              <a:solidFill>
                <a:schemeClr val="accent4"/>
              </a:solidFill>
              <a:latin typeface="Tahoma" panose="020B0604030504040204" pitchFamily="34" charset="0"/>
            </a:endParaRPr>
          </a:p>
        </p:txBody>
      </p:sp>
      <p:sp>
        <p:nvSpPr>
          <p:cNvPr id="43010" name="Title 41"/>
          <p:cNvSpPr>
            <a:spLocks/>
          </p:cNvSpPr>
          <p:nvPr/>
        </p:nvSpPr>
        <p:spPr bwMode="auto">
          <a:xfrm>
            <a:off x="1905001" y="239714"/>
            <a:ext cx="6907214"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home network</a:t>
            </a:r>
          </a:p>
        </p:txBody>
      </p:sp>
      <p:pic>
        <p:nvPicPr>
          <p:cNvPr id="43011" name="Picture 8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39" y="868363"/>
            <a:ext cx="6940573" cy="17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AutoShape 99"/>
          <p:cNvSpPr>
            <a:spLocks noChangeArrowheads="1"/>
          </p:cNvSpPr>
          <p:nvPr/>
        </p:nvSpPr>
        <p:spPr bwMode="auto">
          <a:xfrm>
            <a:off x="2278063" y="1158875"/>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289" name="Text Box 26"/>
          <p:cNvSpPr txBox="1">
            <a:spLocks noChangeArrowheads="1"/>
          </p:cNvSpPr>
          <p:nvPr/>
        </p:nvSpPr>
        <p:spPr bwMode="auto">
          <a:xfrm>
            <a:off x="7429500" y="3178175"/>
            <a:ext cx="289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to/from headend or central office</a:t>
            </a:r>
          </a:p>
        </p:txBody>
      </p:sp>
      <p:sp>
        <p:nvSpPr>
          <p:cNvPr id="43014" name="Rectangle 87"/>
          <p:cNvSpPr>
            <a:spLocks noChangeArrowheads="1"/>
          </p:cNvSpPr>
          <p:nvPr/>
        </p:nvSpPr>
        <p:spPr bwMode="auto">
          <a:xfrm>
            <a:off x="2713038" y="1912939"/>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3015" name="Group 105"/>
          <p:cNvGrpSpPr>
            <a:grpSpLocks/>
          </p:cNvGrpSpPr>
          <p:nvPr/>
        </p:nvGrpSpPr>
        <p:grpSpPr bwMode="auto">
          <a:xfrm>
            <a:off x="5811839" y="3252788"/>
            <a:ext cx="3000375" cy="361950"/>
            <a:chOff x="2434" y="2109"/>
            <a:chExt cx="1890" cy="228"/>
          </a:xfrm>
        </p:grpSpPr>
        <p:grpSp>
          <p:nvGrpSpPr>
            <p:cNvPr id="43095" name="Group 91"/>
            <p:cNvGrpSpPr>
              <a:grpSpLocks/>
            </p:cNvGrpSpPr>
            <p:nvPr/>
          </p:nvGrpSpPr>
          <p:grpSpPr bwMode="auto">
            <a:xfrm>
              <a:off x="2722" y="2109"/>
              <a:ext cx="642" cy="228"/>
              <a:chOff x="322" y="890"/>
              <a:chExt cx="872" cy="339"/>
            </a:xfrm>
          </p:grpSpPr>
          <p:sp>
            <p:nvSpPr>
              <p:cNvPr id="43098"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099" name="Rectangle 93"/>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0" name="Rectangle 94"/>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1" name="Rectangle 95"/>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2" name="Rectangle 96"/>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3"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3096" name="Line 102"/>
            <p:cNvSpPr>
              <a:spLocks noChangeShapeType="1"/>
            </p:cNvSpPr>
            <p:nvPr/>
          </p:nvSpPr>
          <p:spPr bwMode="auto">
            <a:xfrm flipH="1">
              <a:off x="3361" y="2258"/>
              <a:ext cx="9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97" name="Line 104"/>
            <p:cNvSpPr>
              <a:spLocks noChangeShapeType="1"/>
            </p:cNvSpPr>
            <p:nvPr/>
          </p:nvSpPr>
          <p:spPr bwMode="auto">
            <a:xfrm flipH="1">
              <a:off x="2434" y="2261"/>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3016" name="Group 107"/>
          <p:cNvGrpSpPr>
            <a:grpSpLocks/>
          </p:cNvGrpSpPr>
          <p:nvPr/>
        </p:nvGrpSpPr>
        <p:grpSpPr bwMode="auto">
          <a:xfrm>
            <a:off x="4797426" y="3227388"/>
            <a:ext cx="1065213" cy="455612"/>
            <a:chOff x="2356" y="1300"/>
            <a:chExt cx="555" cy="194"/>
          </a:xfrm>
        </p:grpSpPr>
        <p:sp>
          <p:nvSpPr>
            <p:cNvPr id="4308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08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308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3090" name="Group 111"/>
            <p:cNvGrpSpPr>
              <a:grpSpLocks/>
            </p:cNvGrpSpPr>
            <p:nvPr/>
          </p:nvGrpSpPr>
          <p:grpSpPr bwMode="auto">
            <a:xfrm>
              <a:off x="2468" y="1332"/>
              <a:ext cx="310" cy="60"/>
              <a:chOff x="2468" y="1332"/>
              <a:chExt cx="310" cy="60"/>
            </a:xfrm>
          </p:grpSpPr>
          <p:sp>
            <p:nvSpPr>
              <p:cNvPr id="43093"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3094"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3091" name="Line 114"/>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92" name="Line 115"/>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3017" name="Line 116"/>
          <p:cNvSpPr>
            <a:spLocks noChangeShapeType="1"/>
          </p:cNvSpPr>
          <p:nvPr/>
        </p:nvSpPr>
        <p:spPr bwMode="auto">
          <a:xfrm flipH="1">
            <a:off x="3959226" y="3463925"/>
            <a:ext cx="822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3018" name="Group 119"/>
          <p:cNvGrpSpPr>
            <a:grpSpLocks/>
          </p:cNvGrpSpPr>
          <p:nvPr/>
        </p:nvGrpSpPr>
        <p:grpSpPr bwMode="auto">
          <a:xfrm>
            <a:off x="3338514" y="2884489"/>
            <a:ext cx="1068387" cy="820737"/>
            <a:chOff x="2967" y="478"/>
            <a:chExt cx="788" cy="625"/>
          </a:xfrm>
        </p:grpSpPr>
        <p:pic>
          <p:nvPicPr>
            <p:cNvPr id="43085" name="Picture 12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86" name="Picture 12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19" name="Line 122"/>
          <p:cNvSpPr>
            <a:spLocks noChangeShapeType="1"/>
          </p:cNvSpPr>
          <p:nvPr/>
        </p:nvSpPr>
        <p:spPr bwMode="auto">
          <a:xfrm flipH="1" flipV="1">
            <a:off x="5280025" y="27670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7" name="Group 138"/>
          <p:cNvGrpSpPr>
            <a:grpSpLocks/>
          </p:cNvGrpSpPr>
          <p:nvPr/>
        </p:nvGrpSpPr>
        <p:grpSpPr bwMode="auto">
          <a:xfrm>
            <a:off x="6850063" y="3703639"/>
            <a:ext cx="2527300" cy="1265237"/>
            <a:chOff x="3355" y="2333"/>
            <a:chExt cx="1592" cy="797"/>
          </a:xfrm>
        </p:grpSpPr>
        <p:sp>
          <p:nvSpPr>
            <p:cNvPr id="43083" name="Text Box 39"/>
            <p:cNvSpPr txBox="1">
              <a:spLocks noChangeArrowheads="1"/>
            </p:cNvSpPr>
            <p:nvPr/>
          </p:nvSpPr>
          <p:spPr bwMode="auto">
            <a:xfrm>
              <a:off x="3355" y="2934"/>
              <a:ext cx="1592"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cable or DSL modem</a:t>
              </a:r>
            </a:p>
          </p:txBody>
        </p:sp>
        <p:sp>
          <p:nvSpPr>
            <p:cNvPr id="43084" name="Line 129"/>
            <p:cNvSpPr>
              <a:spLocks noChangeShapeType="1"/>
            </p:cNvSpPr>
            <p:nvPr/>
          </p:nvSpPr>
          <p:spPr bwMode="auto">
            <a:xfrm>
              <a:off x="3449" y="2333"/>
              <a:ext cx="0" cy="59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8" name="Group 139"/>
          <p:cNvGrpSpPr>
            <a:grpSpLocks/>
          </p:cNvGrpSpPr>
          <p:nvPr/>
        </p:nvGrpSpPr>
        <p:grpSpPr bwMode="auto">
          <a:xfrm>
            <a:off x="5584826" y="3695700"/>
            <a:ext cx="2593975" cy="1778000"/>
            <a:chOff x="2558" y="2328"/>
            <a:chExt cx="1634" cy="1120"/>
          </a:xfrm>
        </p:grpSpPr>
        <p:sp>
          <p:nvSpPr>
            <p:cNvPr id="43081" name="Text Box 39"/>
            <p:cNvSpPr txBox="1">
              <a:spLocks noChangeArrowheads="1"/>
            </p:cNvSpPr>
            <p:nvPr/>
          </p:nvSpPr>
          <p:spPr bwMode="auto">
            <a:xfrm>
              <a:off x="2558" y="3252"/>
              <a:ext cx="163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router, firewall, NAT</a:t>
              </a:r>
            </a:p>
          </p:txBody>
        </p:sp>
        <p:sp>
          <p:nvSpPr>
            <p:cNvPr id="43082" name="Line 133"/>
            <p:cNvSpPr>
              <a:spLocks noChangeShapeType="1"/>
            </p:cNvSpPr>
            <p:nvPr/>
          </p:nvSpPr>
          <p:spPr bwMode="auto">
            <a:xfrm>
              <a:off x="2645" y="2328"/>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9" name="Group 141"/>
          <p:cNvGrpSpPr>
            <a:grpSpLocks/>
          </p:cNvGrpSpPr>
          <p:nvPr/>
        </p:nvGrpSpPr>
        <p:grpSpPr bwMode="auto">
          <a:xfrm>
            <a:off x="5129213" y="4576763"/>
            <a:ext cx="2927350" cy="1403350"/>
            <a:chOff x="2062" y="2532"/>
            <a:chExt cx="1844" cy="1220"/>
          </a:xfrm>
        </p:grpSpPr>
        <p:sp>
          <p:nvSpPr>
            <p:cNvPr id="43079" name="Line 134"/>
            <p:cNvSpPr>
              <a:spLocks noChangeShapeType="1"/>
            </p:cNvSpPr>
            <p:nvPr/>
          </p:nvSpPr>
          <p:spPr bwMode="auto">
            <a:xfrm>
              <a:off x="2064" y="2532"/>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80" name="Text Box 39"/>
            <p:cNvSpPr txBox="1">
              <a:spLocks noChangeArrowheads="1"/>
            </p:cNvSpPr>
            <p:nvPr/>
          </p:nvSpPr>
          <p:spPr bwMode="auto">
            <a:xfrm>
              <a:off x="2062" y="3471"/>
              <a:ext cx="184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wired Ethernet (1 Gbps)</a:t>
              </a:r>
            </a:p>
          </p:txBody>
        </p:sp>
      </p:grpSp>
      <p:grpSp>
        <p:nvGrpSpPr>
          <p:cNvPr id="10" name="Group 140"/>
          <p:cNvGrpSpPr>
            <a:grpSpLocks/>
          </p:cNvGrpSpPr>
          <p:nvPr/>
        </p:nvGrpSpPr>
        <p:grpSpPr bwMode="auto">
          <a:xfrm>
            <a:off x="1947863" y="3725862"/>
            <a:ext cx="1966912" cy="2047874"/>
            <a:chOff x="267" y="2347"/>
            <a:chExt cx="1239" cy="1290"/>
          </a:xfrm>
        </p:grpSpPr>
        <p:sp>
          <p:nvSpPr>
            <p:cNvPr id="43077" name="Line 136"/>
            <p:cNvSpPr>
              <a:spLocks noChangeShapeType="1"/>
            </p:cNvSpPr>
            <p:nvPr/>
          </p:nvSpPr>
          <p:spPr bwMode="auto">
            <a:xfrm>
              <a:off x="1360" y="2347"/>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78" name="Text Box 39"/>
            <p:cNvSpPr txBox="1">
              <a:spLocks noChangeArrowheads="1"/>
            </p:cNvSpPr>
            <p:nvPr/>
          </p:nvSpPr>
          <p:spPr bwMode="auto">
            <a:xfrm>
              <a:off x="267" y="3300"/>
              <a:ext cx="1239"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0000"/>
                </a:lnSpc>
              </a:pPr>
              <a:r>
                <a:rPr lang="en-US" altLang="zh-CN" sz="1800">
                  <a:solidFill>
                    <a:srgbClr val="000099"/>
                  </a:solidFill>
                  <a:latin typeface="Comic Sans MS" panose="030F0702030302020204" pitchFamily="66" charset="0"/>
                </a:rPr>
                <a:t>wireless access </a:t>
              </a:r>
            </a:p>
            <a:p>
              <a:pPr algn="r">
                <a:lnSpc>
                  <a:spcPct val="80000"/>
                </a:lnSpc>
              </a:pPr>
              <a:r>
                <a:rPr lang="en-US" altLang="zh-CN" sz="1800">
                  <a:solidFill>
                    <a:srgbClr val="000099"/>
                  </a:solidFill>
                  <a:latin typeface="Comic Sans MS" panose="030F0702030302020204" pitchFamily="66" charset="0"/>
                </a:rPr>
                <a:t>point (54 Mbps)</a:t>
              </a:r>
            </a:p>
          </p:txBody>
        </p:sp>
      </p:grpSp>
      <p:sp>
        <p:nvSpPr>
          <p:cNvPr id="11406" name="Text Box 142"/>
          <p:cNvSpPr txBox="1">
            <a:spLocks noChangeArrowheads="1"/>
          </p:cNvSpPr>
          <p:nvPr/>
        </p:nvSpPr>
        <p:spPr bwMode="auto">
          <a:xfrm>
            <a:off x="2507850" y="1303339"/>
            <a:ext cx="11576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r>
              <a:rPr lang="en-US" altLang="zh-CN" sz="2000">
                <a:solidFill>
                  <a:srgbClr val="000099"/>
                </a:solidFill>
                <a:latin typeface="Comic Sans MS" panose="030F0702030302020204" pitchFamily="66" charset="0"/>
              </a:rPr>
              <a:t>wireless</a:t>
            </a:r>
          </a:p>
          <a:p>
            <a:pPr algn="r"/>
            <a:r>
              <a:rPr lang="en-US" altLang="zh-CN" sz="2000">
                <a:solidFill>
                  <a:srgbClr val="000099"/>
                </a:solidFill>
                <a:latin typeface="Comic Sans MS" panose="030F0702030302020204" pitchFamily="66" charset="0"/>
              </a:rPr>
              <a:t>devices</a:t>
            </a:r>
          </a:p>
        </p:txBody>
      </p:sp>
      <p:grpSp>
        <p:nvGrpSpPr>
          <p:cNvPr id="43025" name="Group 143"/>
          <p:cNvGrpSpPr>
            <a:grpSpLocks/>
          </p:cNvGrpSpPr>
          <p:nvPr/>
        </p:nvGrpSpPr>
        <p:grpSpPr bwMode="auto">
          <a:xfrm>
            <a:off x="2908301" y="1954214"/>
            <a:ext cx="733425" cy="758825"/>
            <a:chOff x="2751" y="1851"/>
            <a:chExt cx="462" cy="478"/>
          </a:xfrm>
        </p:grpSpPr>
        <p:pic>
          <p:nvPicPr>
            <p:cNvPr id="43075" name="Picture 144" descr="iphone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76" name="Picture 145"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26" name="Line 146"/>
          <p:cNvSpPr>
            <a:spLocks noChangeShapeType="1"/>
          </p:cNvSpPr>
          <p:nvPr/>
        </p:nvSpPr>
        <p:spPr bwMode="auto">
          <a:xfrm>
            <a:off x="5203825" y="3679825"/>
            <a:ext cx="1270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411" name="Oval 147"/>
          <p:cNvSpPr>
            <a:spLocks noChangeArrowheads="1"/>
          </p:cNvSpPr>
          <p:nvPr/>
        </p:nvSpPr>
        <p:spPr bwMode="auto">
          <a:xfrm>
            <a:off x="2805113" y="2801939"/>
            <a:ext cx="3359150" cy="1050925"/>
          </a:xfrm>
          <a:prstGeom prst="ellipse">
            <a:avLst/>
          </a:prstGeom>
          <a:noFill/>
          <a:ln w="19050">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2" name="Group 150"/>
          <p:cNvGrpSpPr>
            <a:grpSpLocks/>
          </p:cNvGrpSpPr>
          <p:nvPr/>
        </p:nvGrpSpPr>
        <p:grpSpPr bwMode="auto">
          <a:xfrm>
            <a:off x="1565276" y="3532188"/>
            <a:ext cx="1725613" cy="720725"/>
            <a:chOff x="26" y="2225"/>
            <a:chExt cx="1087" cy="454"/>
          </a:xfrm>
        </p:grpSpPr>
        <p:sp>
          <p:nvSpPr>
            <p:cNvPr id="43073" name="Text Box 148"/>
            <p:cNvSpPr txBox="1">
              <a:spLocks noChangeArrowheads="1"/>
            </p:cNvSpPr>
            <p:nvPr/>
          </p:nvSpPr>
          <p:spPr bwMode="auto">
            <a:xfrm>
              <a:off x="26" y="2357"/>
              <a:ext cx="108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a:solidFill>
                    <a:srgbClr val="000099"/>
                  </a:solidFill>
                  <a:latin typeface="Comic Sans MS" panose="030F0702030302020204" pitchFamily="66" charset="0"/>
                </a:rPr>
                <a:t>often combined </a:t>
              </a:r>
            </a:p>
            <a:p>
              <a:pPr algn="r">
                <a:lnSpc>
                  <a:spcPct val="85000"/>
                </a:lnSpc>
              </a:pPr>
              <a:r>
                <a:rPr lang="en-US" altLang="zh-CN" sz="1600">
                  <a:solidFill>
                    <a:srgbClr val="000099"/>
                  </a:solidFill>
                  <a:latin typeface="Comic Sans MS" panose="030F0702030302020204" pitchFamily="66" charset="0"/>
                </a:rPr>
                <a:t>in single box</a:t>
              </a:r>
            </a:p>
          </p:txBody>
        </p:sp>
        <p:sp>
          <p:nvSpPr>
            <p:cNvPr id="43074" name="Line 149"/>
            <p:cNvSpPr>
              <a:spLocks noChangeShapeType="1"/>
            </p:cNvSpPr>
            <p:nvPr/>
          </p:nvSpPr>
          <p:spPr bwMode="auto">
            <a:xfrm flipV="1">
              <a:off x="590" y="2225"/>
              <a:ext cx="238"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3029" name="Group 151"/>
          <p:cNvGrpSpPr>
            <a:grpSpLocks/>
          </p:cNvGrpSpPr>
          <p:nvPr/>
        </p:nvGrpSpPr>
        <p:grpSpPr bwMode="auto">
          <a:xfrm>
            <a:off x="3903664" y="1566863"/>
            <a:ext cx="954087" cy="1027112"/>
            <a:chOff x="877" y="1008"/>
            <a:chExt cx="2747" cy="2591"/>
          </a:xfrm>
        </p:grpSpPr>
        <p:pic>
          <p:nvPicPr>
            <p:cNvPr id="43050" name="Picture 152" descr="antenna_styliz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1" name="Picture 153" descr="laptop_keyboar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2" name="Freeform 154"/>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3053" name="Picture 155"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4" name="Freeform 156"/>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5"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6"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7" name="Freeform 159"/>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8" name="Freeform 160"/>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9" name="Freeform 161"/>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3060" name="Group 162"/>
            <p:cNvGrpSpPr>
              <a:grpSpLocks/>
            </p:cNvGrpSpPr>
            <p:nvPr/>
          </p:nvGrpSpPr>
          <p:grpSpPr bwMode="auto">
            <a:xfrm>
              <a:off x="1709" y="3008"/>
              <a:ext cx="507" cy="234"/>
              <a:chOff x="1740" y="2642"/>
              <a:chExt cx="752" cy="327"/>
            </a:xfrm>
          </p:grpSpPr>
          <p:sp>
            <p:nvSpPr>
              <p:cNvPr id="43067"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8"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9"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0"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1"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2"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3061" name="Freeform 169"/>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2" name="Freeform 170"/>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3"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4"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5"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6"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3030" name="Group 175"/>
          <p:cNvGrpSpPr>
            <a:grpSpLocks/>
          </p:cNvGrpSpPr>
          <p:nvPr/>
        </p:nvGrpSpPr>
        <p:grpSpPr bwMode="auto">
          <a:xfrm>
            <a:off x="4673600" y="2032001"/>
            <a:ext cx="1123950" cy="862013"/>
            <a:chOff x="-44" y="1473"/>
            <a:chExt cx="981" cy="1105"/>
          </a:xfrm>
        </p:grpSpPr>
        <p:pic>
          <p:nvPicPr>
            <p:cNvPr id="43048" name="Picture 176"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9" name="Freeform 17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3031" name="Group 178"/>
          <p:cNvGrpSpPr>
            <a:grpSpLocks/>
          </p:cNvGrpSpPr>
          <p:nvPr/>
        </p:nvGrpSpPr>
        <p:grpSpPr bwMode="auto">
          <a:xfrm>
            <a:off x="4614863" y="3838575"/>
            <a:ext cx="849312" cy="712788"/>
            <a:chOff x="-44" y="1473"/>
            <a:chExt cx="981" cy="1105"/>
          </a:xfrm>
        </p:grpSpPr>
        <p:pic>
          <p:nvPicPr>
            <p:cNvPr id="43046" name="Picture 179"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7" name="Freeform 18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3033" name="Group 98"/>
          <p:cNvGrpSpPr>
            <a:grpSpLocks/>
          </p:cNvGrpSpPr>
          <p:nvPr/>
        </p:nvGrpSpPr>
        <p:grpSpPr bwMode="auto">
          <a:xfrm>
            <a:off x="6010275" y="1708150"/>
            <a:ext cx="958850" cy="1276350"/>
            <a:chOff x="5806938" y="3011924"/>
            <a:chExt cx="347997" cy="396620"/>
          </a:xfrm>
        </p:grpSpPr>
        <p:pic>
          <p:nvPicPr>
            <p:cNvPr id="43044" name="Picture 101" descr="fridge2.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5" name="Picture 1115" descr="antenna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34" name="Group 347"/>
          <p:cNvGrpSpPr>
            <a:grpSpLocks/>
          </p:cNvGrpSpPr>
          <p:nvPr/>
        </p:nvGrpSpPr>
        <p:grpSpPr bwMode="auto">
          <a:xfrm>
            <a:off x="4760914" y="3187700"/>
            <a:ext cx="1114425" cy="541338"/>
            <a:chOff x="1871277" y="1576300"/>
            <a:chExt cx="1128371" cy="437861"/>
          </a:xfrm>
        </p:grpSpPr>
        <p:sp>
          <p:nvSpPr>
            <p:cNvPr id="88" name="Oval 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9" name="Rectangle 88"/>
            <p:cNvSpPr/>
            <p:nvPr/>
          </p:nvSpPr>
          <p:spPr bwMode="auto">
            <a:xfrm>
              <a:off x="1871277" y="1739375"/>
              <a:ext cx="1128371" cy="11684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 name="Freeform 90"/>
            <p:cNvSpPr/>
            <p:nvPr/>
          </p:nvSpPr>
          <p:spPr bwMode="auto">
            <a:xfrm>
              <a:off x="2158995" y="1673888"/>
              <a:ext cx="549719" cy="1605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1627320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dissolve">
                                      <p:cBhvr>
                                        <p:cTn id="7" dur="500"/>
                                        <p:tgtEl>
                                          <p:spTgt spid="112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406"/>
                                        </p:tgtEl>
                                        <p:attrNameLst>
                                          <p:attrName>style.visibility</p:attrName>
                                        </p:attrNameLst>
                                      </p:cBhvr>
                                      <p:to>
                                        <p:strVal val="visible"/>
                                      </p:to>
                                    </p:set>
                                    <p:animEffect transition="in" filter="dissolve">
                                      <p:cBhvr>
                                        <p:cTn id="32" dur="500"/>
                                        <p:tgtEl>
                                          <p:spTgt spid="114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411"/>
                                        </p:tgtEl>
                                        <p:attrNameLst>
                                          <p:attrName>style.visibility</p:attrName>
                                        </p:attrNameLst>
                                      </p:cBhvr>
                                      <p:to>
                                        <p:strVal val="visible"/>
                                      </p:to>
                                    </p:set>
                                    <p:animEffect transition="in" filter="dissolve">
                                      <p:cBhvr>
                                        <p:cTn id="37" dur="500"/>
                                        <p:tgtEl>
                                          <p:spTgt spid="11411"/>
                                        </p:tgtEl>
                                      </p:cBhvr>
                                    </p:animEffect>
                                  </p:childTnLst>
                                </p:cTn>
                              </p:par>
                              <p:par>
                                <p:cTn id="38" presetID="9"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9" grpId="0"/>
      <p:bldP spid="11406" grpId="0"/>
      <p:bldP spid="114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6E46A9-FBEC-445A-9118-7CBF09FECFE5}" type="slidenum">
              <a:rPr lang="en-US" altLang="zh-CN" sz="1200" smtClean="0">
                <a:solidFill>
                  <a:schemeClr val="accent4"/>
                </a:solidFill>
                <a:latin typeface="Tahoma" panose="020B0604030504040204" pitchFamily="34" charset="0"/>
              </a:rPr>
              <a:pPr/>
              <a:t>22</a:t>
            </a:fld>
            <a:endParaRPr lang="en-US" altLang="zh-CN" sz="1200" dirty="0">
              <a:solidFill>
                <a:schemeClr val="accent4"/>
              </a:solidFill>
              <a:latin typeface="Tahoma" panose="020B0604030504040204" pitchFamily="34" charset="0"/>
            </a:endParaRPr>
          </a:p>
        </p:txBody>
      </p:sp>
      <p:sp>
        <p:nvSpPr>
          <p:cNvPr id="45058" name="Title 50"/>
          <p:cNvSpPr>
            <a:spLocks noGrp="1"/>
          </p:cNvSpPr>
          <p:nvPr>
            <p:ph type="title" idx="4294967295"/>
          </p:nvPr>
        </p:nvSpPr>
        <p:spPr>
          <a:xfrm>
            <a:off x="1835557" y="166205"/>
            <a:ext cx="8890000" cy="765175"/>
          </a:xfrm>
        </p:spPr>
        <p:txBody>
          <a:bodyPr>
            <a:normAutofit fontScale="90000"/>
          </a:bodyPr>
          <a:lstStyle/>
          <a:p>
            <a:pPr eaLnBrk="1" hangingPunct="1"/>
            <a:r>
              <a:rPr lang="en-US" altLang="zh-CN" sz="4000" dirty="0"/>
              <a:t>Enterprise access networks (Ethernet)</a:t>
            </a:r>
          </a:p>
        </p:txBody>
      </p:sp>
      <p:sp>
        <p:nvSpPr>
          <p:cNvPr id="58371" name="Content Placeholder 52"/>
          <p:cNvSpPr>
            <a:spLocks noGrp="1"/>
          </p:cNvSpPr>
          <p:nvPr>
            <p:ph idx="4294967295"/>
          </p:nvPr>
        </p:nvSpPr>
        <p:spPr>
          <a:xfrm>
            <a:off x="2147123" y="4757044"/>
            <a:ext cx="8413373" cy="1696292"/>
          </a:xfrm>
        </p:spPr>
        <p:txBody>
          <a:bodyPr>
            <a:normAutofit fontScale="77500" lnSpcReduction="20000"/>
          </a:bodyPr>
          <a:lstStyle/>
          <a:p>
            <a:pPr marL="287338" indent="-287338">
              <a:buFont typeface="Wingdings" charset="2"/>
              <a:buChar char="§"/>
              <a:defRPr/>
            </a:pPr>
            <a:r>
              <a:rPr lang="en-US" sz="2400" dirty="0">
                <a:ea typeface="ＭＳ Ｐゴシック" charset="0"/>
              </a:rPr>
              <a:t>typically used in companies, universities, etc.</a:t>
            </a:r>
          </a:p>
          <a:p>
            <a:pPr marL="287338" lvl="1" indent="-287338">
              <a:buSzPct val="100000"/>
              <a:buFont typeface="Wingdings" charset="2"/>
              <a:buChar char="§"/>
              <a:defRPr/>
            </a:pPr>
            <a:r>
              <a:rPr lang="en-US" dirty="0"/>
              <a:t>10 Mbps, 100Mbps, 1Gbps, 10Gbps transmission rates</a:t>
            </a:r>
          </a:p>
          <a:p>
            <a:pPr marL="287338" lvl="1" indent="-287338">
              <a:buSzPct val="100000"/>
              <a:buFont typeface="Wingdings" charset="2"/>
              <a:buChar char="§"/>
              <a:defRPr/>
            </a:pPr>
            <a:r>
              <a:rPr lang="en-US" dirty="0"/>
              <a:t>today, end systems typically connect into Ethernet switch</a:t>
            </a:r>
          </a:p>
          <a:p>
            <a:pPr marL="287338" lvl="1" indent="-287338">
              <a:buSzPct val="100000"/>
              <a:buFont typeface="Wingdings" charset="2"/>
              <a:buChar char="§"/>
              <a:defRPr/>
            </a:pPr>
            <a:r>
              <a:rPr lang="en-US" dirty="0"/>
              <a:t>Industrial Ethernet - the use of Ethernet in an industrial environment with protocols that provide determinism and real-time control</a:t>
            </a:r>
          </a:p>
          <a:p>
            <a:pPr eaLnBrk="1" hangingPunct="1">
              <a:buFont typeface="Wingdings" charset="2"/>
              <a:buChar char="§"/>
              <a:defRPr/>
            </a:pPr>
            <a:endParaRPr lang="en-US" sz="2400" dirty="0">
              <a:ea typeface="ＭＳ Ｐゴシック" charset="0"/>
            </a:endParaRPr>
          </a:p>
        </p:txBody>
      </p:sp>
      <p:sp>
        <p:nvSpPr>
          <p:cNvPr id="45060" name="Line 2"/>
          <p:cNvSpPr>
            <a:spLocks noChangeShapeType="1"/>
          </p:cNvSpPr>
          <p:nvPr/>
        </p:nvSpPr>
        <p:spPr bwMode="auto">
          <a:xfrm>
            <a:off x="3741738" y="31861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1" name="Line 3"/>
          <p:cNvSpPr>
            <a:spLocks noChangeShapeType="1"/>
          </p:cNvSpPr>
          <p:nvPr/>
        </p:nvSpPr>
        <p:spPr bwMode="auto">
          <a:xfrm>
            <a:off x="4160838" y="3194050"/>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2" name="Line 4"/>
          <p:cNvSpPr>
            <a:spLocks noChangeShapeType="1"/>
          </p:cNvSpPr>
          <p:nvPr/>
        </p:nvSpPr>
        <p:spPr bwMode="auto">
          <a:xfrm flipH="1">
            <a:off x="3138488" y="3167063"/>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3" name="Group 51"/>
          <p:cNvGrpSpPr>
            <a:grpSpLocks/>
          </p:cNvGrpSpPr>
          <p:nvPr/>
        </p:nvGrpSpPr>
        <p:grpSpPr bwMode="auto">
          <a:xfrm>
            <a:off x="3540126" y="2873375"/>
            <a:ext cx="1052513" cy="355600"/>
            <a:chOff x="4410" y="1365"/>
            <a:chExt cx="663" cy="224"/>
          </a:xfrm>
        </p:grpSpPr>
        <p:sp>
          <p:nvSpPr>
            <p:cNvPr id="45261"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2"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3"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264"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265"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64" name="Line 59"/>
          <p:cNvSpPr>
            <a:spLocks noChangeShapeType="1"/>
          </p:cNvSpPr>
          <p:nvPr/>
        </p:nvSpPr>
        <p:spPr bwMode="auto">
          <a:xfrm flipH="1">
            <a:off x="2632075" y="2946400"/>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5" name="Line 61"/>
          <p:cNvSpPr>
            <a:spLocks noChangeShapeType="1"/>
          </p:cNvSpPr>
          <p:nvPr/>
        </p:nvSpPr>
        <p:spPr bwMode="auto">
          <a:xfrm flipV="1">
            <a:off x="3913188" y="2328864"/>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6" name="Group 62"/>
          <p:cNvGrpSpPr>
            <a:grpSpLocks/>
          </p:cNvGrpSpPr>
          <p:nvPr/>
        </p:nvGrpSpPr>
        <p:grpSpPr bwMode="auto">
          <a:xfrm>
            <a:off x="3613151" y="1876426"/>
            <a:ext cx="873125" cy="627063"/>
            <a:chOff x="2967" y="478"/>
            <a:chExt cx="788" cy="625"/>
          </a:xfrm>
        </p:grpSpPr>
        <p:pic>
          <p:nvPicPr>
            <p:cNvPr id="45259" name="Picture 63"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60" name="Picture 64" descr="antenna_radiation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067" name="Group 65"/>
          <p:cNvGrpSpPr>
            <a:grpSpLocks/>
          </p:cNvGrpSpPr>
          <p:nvPr/>
        </p:nvGrpSpPr>
        <p:grpSpPr bwMode="auto">
          <a:xfrm>
            <a:off x="4270375" y="1231900"/>
            <a:ext cx="622300" cy="706438"/>
            <a:chOff x="877" y="1008"/>
            <a:chExt cx="2747" cy="2591"/>
          </a:xfrm>
        </p:grpSpPr>
        <p:pic>
          <p:nvPicPr>
            <p:cNvPr id="45236" name="Picture 66"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37" name="Picture 67" descr="laptop_keybo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38" name="Freeform 68"/>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239" name="Picture 69" descr="sc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40" name="Freeform 70"/>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1"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2"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3" name="Freeform 73"/>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4" name="Freeform 74"/>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5" name="Freeform 75"/>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46" name="Group 76"/>
            <p:cNvGrpSpPr>
              <a:grpSpLocks/>
            </p:cNvGrpSpPr>
            <p:nvPr/>
          </p:nvGrpSpPr>
          <p:grpSpPr bwMode="auto">
            <a:xfrm>
              <a:off x="1709" y="3008"/>
              <a:ext cx="507" cy="234"/>
              <a:chOff x="1740" y="2642"/>
              <a:chExt cx="752" cy="327"/>
            </a:xfrm>
          </p:grpSpPr>
          <p:sp>
            <p:nvSpPr>
              <p:cNvPr id="45253"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4"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5"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6"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7"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8"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47" name="Freeform 83"/>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8" name="Freeform 84"/>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9"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0"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1"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2"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68" name="Group 89"/>
          <p:cNvGrpSpPr>
            <a:grpSpLocks/>
          </p:cNvGrpSpPr>
          <p:nvPr/>
        </p:nvGrpSpPr>
        <p:grpSpPr bwMode="auto">
          <a:xfrm>
            <a:off x="2740025" y="1511301"/>
            <a:ext cx="566738" cy="625475"/>
            <a:chOff x="877" y="1008"/>
            <a:chExt cx="2747" cy="2591"/>
          </a:xfrm>
        </p:grpSpPr>
        <p:pic>
          <p:nvPicPr>
            <p:cNvPr id="45213" name="Picture 90" descr="antenna_styliz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14" name="Picture 91" descr="laptop_keybo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5" name="Freeform 92"/>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5216" name="Picture 93"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7" name="Freeform 94"/>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8"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9"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0" name="Freeform 97"/>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1" name="Freeform 98"/>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2" name="Freeform 99"/>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223" name="Group 100"/>
            <p:cNvGrpSpPr>
              <a:grpSpLocks/>
            </p:cNvGrpSpPr>
            <p:nvPr/>
          </p:nvGrpSpPr>
          <p:grpSpPr bwMode="auto">
            <a:xfrm>
              <a:off x="1709" y="3008"/>
              <a:ext cx="507" cy="234"/>
              <a:chOff x="1740" y="2642"/>
              <a:chExt cx="752" cy="327"/>
            </a:xfrm>
          </p:grpSpPr>
          <p:sp>
            <p:nvSpPr>
              <p:cNvPr id="45230"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1"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2"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3"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4"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5"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5224" name="Freeform 107"/>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5" name="Freeform 108"/>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6"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7"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8"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9"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5069" name="Group 113"/>
          <p:cNvGrpSpPr>
            <a:grpSpLocks/>
          </p:cNvGrpSpPr>
          <p:nvPr/>
        </p:nvGrpSpPr>
        <p:grpSpPr bwMode="auto">
          <a:xfrm>
            <a:off x="3487738" y="1203325"/>
            <a:ext cx="635000" cy="615950"/>
            <a:chOff x="877" y="1008"/>
            <a:chExt cx="2747" cy="2591"/>
          </a:xfrm>
        </p:grpSpPr>
        <p:pic>
          <p:nvPicPr>
            <p:cNvPr id="45190" name="Picture 114"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91" name="Picture 115"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2" name="Freeform 116"/>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193" name="Picture 117" descr="scre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4" name="Freeform 118"/>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5"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6"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7" name="Freeform 121"/>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8" name="Freeform 122"/>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9" name="Freeform 123"/>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00" name="Group 124"/>
            <p:cNvGrpSpPr>
              <a:grpSpLocks/>
            </p:cNvGrpSpPr>
            <p:nvPr/>
          </p:nvGrpSpPr>
          <p:grpSpPr bwMode="auto">
            <a:xfrm>
              <a:off x="1709" y="3008"/>
              <a:ext cx="507" cy="234"/>
              <a:chOff x="1740" y="2642"/>
              <a:chExt cx="752" cy="327"/>
            </a:xfrm>
          </p:grpSpPr>
          <p:sp>
            <p:nvSpPr>
              <p:cNvPr id="45207"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8"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9"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0"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1"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2"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01" name="Freeform 131"/>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2" name="Freeform 132"/>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3"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4"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5"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6"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70" name="Group 296"/>
          <p:cNvGrpSpPr>
            <a:grpSpLocks/>
          </p:cNvGrpSpPr>
          <p:nvPr/>
        </p:nvGrpSpPr>
        <p:grpSpPr bwMode="auto">
          <a:xfrm>
            <a:off x="5953126" y="1851026"/>
            <a:ext cx="1166813" cy="479425"/>
            <a:chOff x="2356" y="1300"/>
            <a:chExt cx="555" cy="194"/>
          </a:xfrm>
        </p:grpSpPr>
        <p:sp>
          <p:nvSpPr>
            <p:cNvPr id="451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1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85" name="Group 300"/>
            <p:cNvGrpSpPr>
              <a:grpSpLocks/>
            </p:cNvGrpSpPr>
            <p:nvPr/>
          </p:nvGrpSpPr>
          <p:grpSpPr bwMode="auto">
            <a:xfrm>
              <a:off x="2468" y="1332"/>
              <a:ext cx="310" cy="60"/>
              <a:chOff x="2468" y="1332"/>
              <a:chExt cx="310" cy="60"/>
            </a:xfrm>
          </p:grpSpPr>
          <p:sp>
            <p:nvSpPr>
              <p:cNvPr id="45188"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5189"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5186"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187"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5071" name="Line 305"/>
          <p:cNvSpPr>
            <a:spLocks noChangeShapeType="1"/>
          </p:cNvSpPr>
          <p:nvPr/>
        </p:nvSpPr>
        <p:spPr bwMode="auto">
          <a:xfrm flipV="1">
            <a:off x="4302126" y="2111376"/>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2" name="Line 306"/>
          <p:cNvSpPr>
            <a:spLocks noChangeShapeType="1"/>
          </p:cNvSpPr>
          <p:nvPr/>
        </p:nvSpPr>
        <p:spPr bwMode="auto">
          <a:xfrm>
            <a:off x="6118225" y="3005138"/>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3" name="Line 340"/>
          <p:cNvSpPr>
            <a:spLocks noChangeShapeType="1"/>
          </p:cNvSpPr>
          <p:nvPr/>
        </p:nvSpPr>
        <p:spPr bwMode="auto">
          <a:xfrm>
            <a:off x="6499225" y="2997201"/>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74" name="Group 230"/>
          <p:cNvGrpSpPr>
            <a:grpSpLocks/>
          </p:cNvGrpSpPr>
          <p:nvPr/>
        </p:nvGrpSpPr>
        <p:grpSpPr bwMode="auto">
          <a:xfrm>
            <a:off x="5956301" y="3616326"/>
            <a:ext cx="365125" cy="766763"/>
            <a:chOff x="4140" y="429"/>
            <a:chExt cx="1425" cy="2396"/>
          </a:xfrm>
        </p:grpSpPr>
        <p:sp>
          <p:nvSpPr>
            <p:cNvPr id="45150" name="Freeform 23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1"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2" name="Freeform 23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3" name="Freeform 23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4"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5" name="Group 236"/>
            <p:cNvGrpSpPr>
              <a:grpSpLocks/>
            </p:cNvGrpSpPr>
            <p:nvPr/>
          </p:nvGrpSpPr>
          <p:grpSpPr bwMode="auto">
            <a:xfrm>
              <a:off x="4749" y="668"/>
              <a:ext cx="581" cy="145"/>
              <a:chOff x="614" y="2568"/>
              <a:chExt cx="725" cy="139"/>
            </a:xfrm>
          </p:grpSpPr>
          <p:sp>
            <p:nvSpPr>
              <p:cNvPr id="45180"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1"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6"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7" name="Group 240"/>
            <p:cNvGrpSpPr>
              <a:grpSpLocks/>
            </p:cNvGrpSpPr>
            <p:nvPr/>
          </p:nvGrpSpPr>
          <p:grpSpPr bwMode="auto">
            <a:xfrm>
              <a:off x="4747" y="994"/>
              <a:ext cx="581" cy="134"/>
              <a:chOff x="614" y="2568"/>
              <a:chExt cx="725" cy="139"/>
            </a:xfrm>
          </p:grpSpPr>
          <p:sp>
            <p:nvSpPr>
              <p:cNvPr id="45178"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9"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8"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9"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60" name="Group 245"/>
            <p:cNvGrpSpPr>
              <a:grpSpLocks/>
            </p:cNvGrpSpPr>
            <p:nvPr/>
          </p:nvGrpSpPr>
          <p:grpSpPr bwMode="auto">
            <a:xfrm>
              <a:off x="4735" y="1627"/>
              <a:ext cx="582" cy="151"/>
              <a:chOff x="614" y="2568"/>
              <a:chExt cx="725" cy="139"/>
            </a:xfrm>
          </p:grpSpPr>
          <p:sp>
            <p:nvSpPr>
              <p:cNvPr id="45176"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7"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1" name="Freeform 24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62" name="Group 249"/>
            <p:cNvGrpSpPr>
              <a:grpSpLocks/>
            </p:cNvGrpSpPr>
            <p:nvPr/>
          </p:nvGrpSpPr>
          <p:grpSpPr bwMode="auto">
            <a:xfrm>
              <a:off x="4739" y="1327"/>
              <a:ext cx="582" cy="139"/>
              <a:chOff x="614" y="2568"/>
              <a:chExt cx="725" cy="139"/>
            </a:xfrm>
          </p:grpSpPr>
          <p:sp>
            <p:nvSpPr>
              <p:cNvPr id="45174"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5"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3"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4" name="Freeform 25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5" name="Freeform 25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6"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7" name="Freeform 25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8"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9"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0"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1"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72"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3"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75" name="Line 342"/>
          <p:cNvSpPr>
            <a:spLocks noChangeShapeType="1"/>
          </p:cNvSpPr>
          <p:nvPr/>
        </p:nvSpPr>
        <p:spPr bwMode="auto">
          <a:xfrm>
            <a:off x="4541839" y="3208339"/>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6" name="Text Box 343"/>
          <p:cNvSpPr txBox="1">
            <a:spLocks noChangeArrowheads="1"/>
          </p:cNvSpPr>
          <p:nvPr/>
        </p:nvSpPr>
        <p:spPr bwMode="auto">
          <a:xfrm>
            <a:off x="4506575" y="3538538"/>
            <a:ext cx="135005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Ethernet </a:t>
            </a:r>
          </a:p>
          <a:p>
            <a:pPr algn="ctr">
              <a:lnSpc>
                <a:spcPct val="85000"/>
              </a:lnSpc>
            </a:pPr>
            <a:r>
              <a:rPr lang="en-US" altLang="zh-CN" sz="2000">
                <a:solidFill>
                  <a:srgbClr val="000099"/>
                </a:solidFill>
                <a:latin typeface="Comic Sans MS" panose="030F0702030302020204" pitchFamily="66" charset="0"/>
              </a:rPr>
              <a:t>switch</a:t>
            </a:r>
          </a:p>
        </p:txBody>
      </p:sp>
      <p:sp>
        <p:nvSpPr>
          <p:cNvPr id="45077" name="Line 344"/>
          <p:cNvSpPr>
            <a:spLocks noChangeShapeType="1"/>
          </p:cNvSpPr>
          <p:nvPr/>
        </p:nvSpPr>
        <p:spPr bwMode="auto">
          <a:xfrm>
            <a:off x="6831013" y="3954463"/>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8" name="Text Box 345"/>
          <p:cNvSpPr txBox="1">
            <a:spLocks noChangeArrowheads="1"/>
          </p:cNvSpPr>
          <p:nvPr/>
        </p:nvSpPr>
        <p:spPr bwMode="auto">
          <a:xfrm>
            <a:off x="7099393" y="3552825"/>
            <a:ext cx="224612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mail,</a:t>
            </a:r>
          </a:p>
          <a:p>
            <a:pPr algn="ctr">
              <a:lnSpc>
                <a:spcPct val="85000"/>
              </a:lnSpc>
            </a:pPr>
            <a:r>
              <a:rPr lang="en-US" altLang="zh-CN" sz="2000">
                <a:solidFill>
                  <a:srgbClr val="000099"/>
                </a:solidFill>
                <a:latin typeface="Comic Sans MS" panose="030F0702030302020204" pitchFamily="66" charset="0"/>
              </a:rPr>
              <a:t>web servers</a:t>
            </a:r>
          </a:p>
        </p:txBody>
      </p:sp>
      <p:sp>
        <p:nvSpPr>
          <p:cNvPr id="45079" name="Text Box 346"/>
          <p:cNvSpPr txBox="1">
            <a:spLocks noChangeArrowheads="1"/>
          </p:cNvSpPr>
          <p:nvPr/>
        </p:nvSpPr>
        <p:spPr bwMode="auto">
          <a:xfrm>
            <a:off x="7711045" y="2986089"/>
            <a:ext cx="2478564"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router</a:t>
            </a:r>
          </a:p>
        </p:txBody>
      </p:sp>
      <p:sp>
        <p:nvSpPr>
          <p:cNvPr id="45080" name="Line 347"/>
          <p:cNvSpPr>
            <a:spLocks noChangeShapeType="1"/>
          </p:cNvSpPr>
          <p:nvPr/>
        </p:nvSpPr>
        <p:spPr bwMode="auto">
          <a:xfrm>
            <a:off x="7029451" y="2368551"/>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1" name="Line 348"/>
          <p:cNvSpPr>
            <a:spLocks noChangeShapeType="1"/>
          </p:cNvSpPr>
          <p:nvPr/>
        </p:nvSpPr>
        <p:spPr bwMode="auto">
          <a:xfrm>
            <a:off x="7102475" y="2032000"/>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2" name="Line 349"/>
          <p:cNvSpPr>
            <a:spLocks noChangeShapeType="1"/>
          </p:cNvSpPr>
          <p:nvPr/>
        </p:nvSpPr>
        <p:spPr bwMode="auto">
          <a:xfrm>
            <a:off x="8132763" y="2028825"/>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3" name="Line 350"/>
          <p:cNvSpPr>
            <a:spLocks noChangeShapeType="1"/>
          </p:cNvSpPr>
          <p:nvPr/>
        </p:nvSpPr>
        <p:spPr bwMode="auto">
          <a:xfrm>
            <a:off x="7523164" y="2117725"/>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4" name="Text Box 351"/>
          <p:cNvSpPr txBox="1">
            <a:spLocks noChangeArrowheads="1"/>
          </p:cNvSpPr>
          <p:nvPr/>
        </p:nvSpPr>
        <p:spPr bwMode="auto">
          <a:xfrm>
            <a:off x="7865594" y="2320926"/>
            <a:ext cx="252665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link to </a:t>
            </a:r>
          </a:p>
          <a:p>
            <a:pPr algn="ctr">
              <a:lnSpc>
                <a:spcPct val="85000"/>
              </a:lnSpc>
            </a:pPr>
            <a:r>
              <a:rPr lang="en-US" altLang="zh-CN" sz="2000">
                <a:solidFill>
                  <a:srgbClr val="000099"/>
                </a:solidFill>
                <a:latin typeface="Comic Sans MS" panose="030F0702030302020204" pitchFamily="66" charset="0"/>
              </a:rPr>
              <a:t>ISP (Internet)</a:t>
            </a:r>
          </a:p>
          <a:p>
            <a:pPr algn="ctr">
              <a:lnSpc>
                <a:spcPct val="85000"/>
              </a:lnSpc>
            </a:pPr>
            <a:endParaRPr lang="en-US" altLang="zh-CN" sz="2000">
              <a:solidFill>
                <a:srgbClr val="000099"/>
              </a:solidFill>
              <a:latin typeface="Comic Sans MS" panose="030F0702030302020204" pitchFamily="66" charset="0"/>
            </a:endParaRPr>
          </a:p>
        </p:txBody>
      </p:sp>
      <p:grpSp>
        <p:nvGrpSpPr>
          <p:cNvPr id="45085" name="Group 353"/>
          <p:cNvGrpSpPr>
            <a:grpSpLocks/>
          </p:cNvGrpSpPr>
          <p:nvPr/>
        </p:nvGrpSpPr>
        <p:grpSpPr bwMode="auto">
          <a:xfrm>
            <a:off x="5921376" y="2636838"/>
            <a:ext cx="1052513" cy="355600"/>
            <a:chOff x="4410" y="1365"/>
            <a:chExt cx="663" cy="224"/>
          </a:xfrm>
        </p:grpSpPr>
        <p:sp>
          <p:nvSpPr>
            <p:cNvPr id="45145"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6"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7"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148" name="Freeform 357"/>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149"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86" name="Line 359"/>
          <p:cNvSpPr>
            <a:spLocks noChangeShapeType="1"/>
          </p:cNvSpPr>
          <p:nvPr/>
        </p:nvSpPr>
        <p:spPr bwMode="auto">
          <a:xfrm>
            <a:off x="6507163" y="2332038"/>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87" name="Group 360"/>
          <p:cNvGrpSpPr>
            <a:grpSpLocks/>
          </p:cNvGrpSpPr>
          <p:nvPr/>
        </p:nvGrpSpPr>
        <p:grpSpPr bwMode="auto">
          <a:xfrm>
            <a:off x="6396039" y="3609976"/>
            <a:ext cx="365125" cy="766763"/>
            <a:chOff x="4140" y="429"/>
            <a:chExt cx="1425" cy="2396"/>
          </a:xfrm>
        </p:grpSpPr>
        <p:sp>
          <p:nvSpPr>
            <p:cNvPr id="45113" name="Freeform 36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4"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15" name="Freeform 36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6" name="Freeform 36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7"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18" name="Group 366"/>
            <p:cNvGrpSpPr>
              <a:grpSpLocks/>
            </p:cNvGrpSpPr>
            <p:nvPr/>
          </p:nvGrpSpPr>
          <p:grpSpPr bwMode="auto">
            <a:xfrm>
              <a:off x="4749" y="668"/>
              <a:ext cx="581" cy="145"/>
              <a:chOff x="614" y="2568"/>
              <a:chExt cx="725" cy="139"/>
            </a:xfrm>
          </p:grpSpPr>
          <p:sp>
            <p:nvSpPr>
              <p:cNvPr id="45143"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4"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19"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0" name="Group 370"/>
            <p:cNvGrpSpPr>
              <a:grpSpLocks/>
            </p:cNvGrpSpPr>
            <p:nvPr/>
          </p:nvGrpSpPr>
          <p:grpSpPr bwMode="auto">
            <a:xfrm>
              <a:off x="4747" y="994"/>
              <a:ext cx="581" cy="134"/>
              <a:chOff x="614" y="2568"/>
              <a:chExt cx="725" cy="139"/>
            </a:xfrm>
          </p:grpSpPr>
          <p:sp>
            <p:nvSpPr>
              <p:cNvPr id="45141"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2"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1"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2"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3" name="Group 375"/>
            <p:cNvGrpSpPr>
              <a:grpSpLocks/>
            </p:cNvGrpSpPr>
            <p:nvPr/>
          </p:nvGrpSpPr>
          <p:grpSpPr bwMode="auto">
            <a:xfrm>
              <a:off x="4735" y="1627"/>
              <a:ext cx="582" cy="151"/>
              <a:chOff x="614" y="2568"/>
              <a:chExt cx="725" cy="139"/>
            </a:xfrm>
          </p:grpSpPr>
          <p:sp>
            <p:nvSpPr>
              <p:cNvPr id="45139"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0"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4" name="Freeform 37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25" name="Group 379"/>
            <p:cNvGrpSpPr>
              <a:grpSpLocks/>
            </p:cNvGrpSpPr>
            <p:nvPr/>
          </p:nvGrpSpPr>
          <p:grpSpPr bwMode="auto">
            <a:xfrm>
              <a:off x="4739" y="1327"/>
              <a:ext cx="582" cy="139"/>
              <a:chOff x="614" y="2568"/>
              <a:chExt cx="725" cy="139"/>
            </a:xfrm>
          </p:grpSpPr>
          <p:sp>
            <p:nvSpPr>
              <p:cNvPr id="45137"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8"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6"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7" name="Freeform 38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8" name="Freeform 38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9"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0" name="Freeform 38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31"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2"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3"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4"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35"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6"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88" name="Line 393"/>
          <p:cNvSpPr>
            <a:spLocks noChangeShapeType="1"/>
          </p:cNvSpPr>
          <p:nvPr/>
        </p:nvSpPr>
        <p:spPr bwMode="auto">
          <a:xfrm flipH="1">
            <a:off x="5162550" y="3051175"/>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5089" name="Picture 394" descr="underline_bas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1026" y="822325"/>
            <a:ext cx="8709470" cy="14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90" name="Group 395"/>
          <p:cNvGrpSpPr>
            <a:grpSpLocks/>
          </p:cNvGrpSpPr>
          <p:nvPr/>
        </p:nvGrpSpPr>
        <p:grpSpPr bwMode="auto">
          <a:xfrm>
            <a:off x="2130425" y="2566988"/>
            <a:ext cx="723900" cy="665162"/>
            <a:chOff x="-44" y="1473"/>
            <a:chExt cx="981" cy="1105"/>
          </a:xfrm>
        </p:grpSpPr>
        <p:pic>
          <p:nvPicPr>
            <p:cNvPr id="45111"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2" name="Freeform 39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5091" name="Group 398"/>
          <p:cNvGrpSpPr>
            <a:grpSpLocks/>
          </p:cNvGrpSpPr>
          <p:nvPr/>
        </p:nvGrpSpPr>
        <p:grpSpPr bwMode="auto">
          <a:xfrm>
            <a:off x="2524125" y="3016251"/>
            <a:ext cx="723900" cy="665163"/>
            <a:chOff x="-44" y="1473"/>
            <a:chExt cx="981" cy="1105"/>
          </a:xfrm>
        </p:grpSpPr>
        <p:pic>
          <p:nvPicPr>
            <p:cNvPr id="45109"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0" name="Freeform 40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2" name="Group 401"/>
          <p:cNvGrpSpPr>
            <a:grpSpLocks/>
          </p:cNvGrpSpPr>
          <p:nvPr/>
        </p:nvGrpSpPr>
        <p:grpSpPr bwMode="auto">
          <a:xfrm>
            <a:off x="3135313" y="3592513"/>
            <a:ext cx="723900" cy="665162"/>
            <a:chOff x="-44" y="1473"/>
            <a:chExt cx="981" cy="1105"/>
          </a:xfrm>
        </p:grpSpPr>
        <p:pic>
          <p:nvPicPr>
            <p:cNvPr id="45107"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8" name="Freeform 40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3" name="Group 404"/>
          <p:cNvGrpSpPr>
            <a:grpSpLocks/>
          </p:cNvGrpSpPr>
          <p:nvPr/>
        </p:nvGrpSpPr>
        <p:grpSpPr bwMode="auto">
          <a:xfrm>
            <a:off x="3708400" y="3606801"/>
            <a:ext cx="723900" cy="665163"/>
            <a:chOff x="-44" y="1473"/>
            <a:chExt cx="981" cy="1105"/>
          </a:xfrm>
        </p:grpSpPr>
        <p:pic>
          <p:nvPicPr>
            <p:cNvPr id="45105"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6" name="Freeform 40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5" name="Group 347"/>
          <p:cNvGrpSpPr>
            <a:grpSpLocks/>
          </p:cNvGrpSpPr>
          <p:nvPr/>
        </p:nvGrpSpPr>
        <p:grpSpPr bwMode="auto">
          <a:xfrm>
            <a:off x="5910263" y="1743075"/>
            <a:ext cx="1262062" cy="647700"/>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3"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5"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7440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6E91B46-419C-4448-A093-B0279FC643BD}" type="slidenum">
              <a:rPr lang="en-US" altLang="zh-CN" sz="1200" smtClean="0">
                <a:solidFill>
                  <a:schemeClr val="accent4"/>
                </a:solidFill>
                <a:latin typeface="Tahoma" panose="020B0604030504040204" pitchFamily="34" charset="0"/>
              </a:rPr>
              <a:pPr/>
              <a:t>23</a:t>
            </a:fld>
            <a:endParaRPr lang="en-US" altLang="zh-CN" sz="1200" dirty="0">
              <a:solidFill>
                <a:schemeClr val="accent4"/>
              </a:solidFill>
              <a:latin typeface="Tahoma" panose="020B0604030504040204" pitchFamily="34" charset="0"/>
            </a:endParaRPr>
          </a:p>
        </p:txBody>
      </p:sp>
      <p:sp>
        <p:nvSpPr>
          <p:cNvPr id="46082" name="Rectangle 2"/>
          <p:cNvSpPr>
            <a:spLocks noGrp="1" noChangeArrowheads="1"/>
          </p:cNvSpPr>
          <p:nvPr>
            <p:ph type="title" idx="4294967295"/>
          </p:nvPr>
        </p:nvSpPr>
        <p:spPr>
          <a:xfrm>
            <a:off x="664861" y="204567"/>
            <a:ext cx="8382000" cy="984250"/>
          </a:xfrm>
        </p:spPr>
        <p:txBody>
          <a:bodyPr/>
          <a:lstStyle/>
          <a:p>
            <a:pPr eaLnBrk="1" hangingPunct="1"/>
            <a:r>
              <a:rPr lang="en-US" altLang="zh-CN" sz="3600" dirty="0"/>
              <a:t>Wireless access networks</a:t>
            </a:r>
            <a:endParaRPr lang="en-US" altLang="zh-CN" dirty="0"/>
          </a:p>
        </p:txBody>
      </p:sp>
      <p:sp>
        <p:nvSpPr>
          <p:cNvPr id="46083" name="Rectangle 3"/>
          <p:cNvSpPr>
            <a:spLocks noGrp="1" noChangeArrowheads="1"/>
          </p:cNvSpPr>
          <p:nvPr>
            <p:ph type="body" sz="half" idx="4294967295"/>
          </p:nvPr>
        </p:nvSpPr>
        <p:spPr>
          <a:xfrm>
            <a:off x="1343472" y="1378877"/>
            <a:ext cx="8370888" cy="865187"/>
          </a:xfrm>
        </p:spPr>
        <p:txBody>
          <a:bodyPr>
            <a:normAutofit fontScale="85000" lnSpcReduction="10000"/>
          </a:bodyPr>
          <a:lstStyle/>
          <a:p>
            <a:pPr>
              <a:buFont typeface="Wingdings" panose="05000000000000000000" pitchFamily="2" charset="2"/>
              <a:buChar char="n"/>
            </a:pPr>
            <a:r>
              <a:rPr lang="en-US" altLang="zh-CN" sz="2400" dirty="0"/>
              <a:t>shared </a:t>
            </a:r>
            <a:r>
              <a:rPr lang="en-US" altLang="zh-CN" sz="2400" i="1" dirty="0"/>
              <a:t>wireless</a:t>
            </a:r>
            <a:r>
              <a:rPr lang="en-US" altLang="zh-CN" sz="2400" dirty="0"/>
              <a:t> access network connects end system to router</a:t>
            </a:r>
          </a:p>
          <a:p>
            <a:pPr marL="682625" lvl="1" indent="-225425"/>
            <a:r>
              <a:rPr lang="en-US" altLang="zh-CN" sz="2000" dirty="0">
                <a:ea typeface="宋体" panose="02010600030101010101" pitchFamily="2" charset="-122"/>
              </a:rPr>
              <a:t>via base station aka </a:t>
            </a:r>
            <a:r>
              <a:rPr lang="en-US" altLang="ja-JP" sz="2000" dirty="0">
                <a:ea typeface="MS PGothic" panose="020B0600070205080204" pitchFamily="34" charset="-128"/>
              </a:rPr>
              <a:t>"access point"</a:t>
            </a:r>
            <a:endParaRPr lang="en-US" altLang="zh-CN" sz="2000" dirty="0">
              <a:ea typeface="宋体" panose="02010600030101010101" pitchFamily="2" charset="-122"/>
            </a:endParaRPr>
          </a:p>
        </p:txBody>
      </p:sp>
      <p:pic>
        <p:nvPicPr>
          <p:cNvPr id="46084" name="Picture 7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580" y="955991"/>
            <a:ext cx="5786468" cy="14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3"/>
          <p:cNvSpPr>
            <a:spLocks noChangeArrowheads="1"/>
          </p:cNvSpPr>
          <p:nvPr/>
        </p:nvSpPr>
        <p:spPr bwMode="auto">
          <a:xfrm>
            <a:off x="1559496" y="2214564"/>
            <a:ext cx="4385693"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None/>
            </a:pPr>
            <a:r>
              <a:rPr lang="en-US" altLang="zh-CN" i="1" dirty="0">
                <a:solidFill>
                  <a:srgbClr val="CC0000"/>
                </a:solidFill>
                <a:latin typeface="Comic Sans MS" panose="030F0702030302020204" pitchFamily="66" charset="0"/>
              </a:rPr>
              <a:t>wireless LANs:</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within building (100 ft.)</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802.11b/g/n/ac/ax (</a:t>
            </a:r>
            <a:r>
              <a:rPr lang="en-US" altLang="zh-CN" sz="2000" dirty="0" err="1">
                <a:solidFill>
                  <a:srgbClr val="000099"/>
                </a:solidFill>
                <a:latin typeface="Comic Sans MS" panose="030F0702030302020204" pitchFamily="66" charset="0"/>
              </a:rPr>
              <a:t>WiFi</a:t>
            </a:r>
            <a:r>
              <a:rPr lang="en-US" altLang="zh-CN" sz="2000" dirty="0">
                <a:solidFill>
                  <a:srgbClr val="000099"/>
                </a:solidFill>
                <a:latin typeface="Comic Sans MS" panose="030F0702030302020204" pitchFamily="66" charset="0"/>
              </a:rPr>
              <a:t>): 11M, 54M, 450M, 1G, 4G bps transmission rate</a:t>
            </a:r>
          </a:p>
        </p:txBody>
      </p:sp>
      <p:sp>
        <p:nvSpPr>
          <p:cNvPr id="46086" name="Rectangle 3"/>
          <p:cNvSpPr>
            <a:spLocks noChangeArrowheads="1"/>
          </p:cNvSpPr>
          <p:nvPr/>
        </p:nvSpPr>
        <p:spPr bwMode="auto">
          <a:xfrm>
            <a:off x="6164264" y="1819276"/>
            <a:ext cx="46196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Char char="v"/>
            </a:pPr>
            <a:endParaRPr lang="en-US" altLang="zh-CN" dirty="0">
              <a:latin typeface="Comic Sans MS" panose="030F0702030302020204" pitchFamily="66" charset="0"/>
            </a:endParaRPr>
          </a:p>
          <a:p>
            <a:pPr eaLnBrk="1" hangingPunct="1">
              <a:lnSpc>
                <a:spcPct val="85000"/>
              </a:lnSpc>
              <a:spcBef>
                <a:spcPct val="20000"/>
              </a:spcBef>
              <a:buClr>
                <a:srgbClr val="000099"/>
              </a:buClr>
              <a:buSzPct val="65000"/>
              <a:buFont typeface="Wingdings" panose="05000000000000000000" pitchFamily="2" charset="2"/>
              <a:buNone/>
            </a:pPr>
            <a:r>
              <a:rPr lang="en-US" altLang="zh-CN" dirty="0">
                <a:solidFill>
                  <a:srgbClr val="CC0000"/>
                </a:solidFill>
                <a:latin typeface="Comic Sans MS" panose="030F0702030302020204" pitchFamily="66" charset="0"/>
              </a:rPr>
              <a:t>wide-area wireless access</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provided by telco (cellular) operator, 10</a:t>
            </a:r>
            <a:r>
              <a:rPr lang="en-US" altLang="ja-JP" sz="2000" dirty="0">
                <a:solidFill>
                  <a:srgbClr val="000099"/>
                </a:solidFill>
                <a:latin typeface="Comic Sans MS" panose="030F0702030302020204" pitchFamily="66" charset="0"/>
              </a:rPr>
              <a:t>'s km</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between 1 and 10 Mbps </a:t>
            </a:r>
          </a:p>
          <a:p>
            <a:pPr lvl="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3G, 4G: LTE, 5G(10Gbps)</a:t>
            </a:r>
          </a:p>
        </p:txBody>
      </p:sp>
      <p:grpSp>
        <p:nvGrpSpPr>
          <p:cNvPr id="46087" name="Group 85"/>
          <p:cNvGrpSpPr>
            <a:grpSpLocks/>
          </p:cNvGrpSpPr>
          <p:nvPr/>
        </p:nvGrpSpPr>
        <p:grpSpPr bwMode="auto">
          <a:xfrm>
            <a:off x="2464017" y="4432869"/>
            <a:ext cx="2487613" cy="1562100"/>
            <a:chOff x="2889" y="1631"/>
            <a:chExt cx="980" cy="743"/>
          </a:xfrm>
        </p:grpSpPr>
        <p:sp>
          <p:nvSpPr>
            <p:cNvPr id="46212" name="Rectangle 86"/>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6213" name="AutoShape 87"/>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46088" name="Line 110"/>
          <p:cNvSpPr>
            <a:spLocks noChangeShapeType="1"/>
          </p:cNvSpPr>
          <p:nvPr/>
        </p:nvSpPr>
        <p:spPr bwMode="auto">
          <a:xfrm>
            <a:off x="4108666" y="5837807"/>
            <a:ext cx="0"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089" name="Line 116"/>
          <p:cNvSpPr>
            <a:spLocks noChangeShapeType="1"/>
          </p:cNvSpPr>
          <p:nvPr/>
        </p:nvSpPr>
        <p:spPr bwMode="auto">
          <a:xfrm flipV="1">
            <a:off x="3508591" y="5702869"/>
            <a:ext cx="287338"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6090" name="Group 228"/>
          <p:cNvGrpSpPr>
            <a:grpSpLocks/>
          </p:cNvGrpSpPr>
          <p:nvPr/>
        </p:nvGrpSpPr>
        <p:grpSpPr bwMode="auto">
          <a:xfrm>
            <a:off x="3784816" y="5545707"/>
            <a:ext cx="666750" cy="284163"/>
            <a:chOff x="4650" y="1129"/>
            <a:chExt cx="246" cy="95"/>
          </a:xfrm>
        </p:grpSpPr>
        <p:sp>
          <p:nvSpPr>
            <p:cNvPr id="462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62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2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6207" name="Group 232"/>
            <p:cNvGrpSpPr>
              <a:grpSpLocks/>
            </p:cNvGrpSpPr>
            <p:nvPr/>
          </p:nvGrpSpPr>
          <p:grpSpPr bwMode="auto">
            <a:xfrm>
              <a:off x="4699" y="1145"/>
              <a:ext cx="138" cy="29"/>
              <a:chOff x="2468" y="1332"/>
              <a:chExt cx="310" cy="60"/>
            </a:xfrm>
          </p:grpSpPr>
          <p:sp>
            <p:nvSpPr>
              <p:cNvPr id="46210"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6211"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6208"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209"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6091" name="Group 246"/>
          <p:cNvGrpSpPr>
            <a:grpSpLocks/>
          </p:cNvGrpSpPr>
          <p:nvPr/>
        </p:nvGrpSpPr>
        <p:grpSpPr bwMode="auto">
          <a:xfrm>
            <a:off x="3032341" y="5312344"/>
            <a:ext cx="863600" cy="588962"/>
            <a:chOff x="2967" y="478"/>
            <a:chExt cx="788" cy="625"/>
          </a:xfrm>
        </p:grpSpPr>
        <p:pic>
          <p:nvPicPr>
            <p:cNvPr id="46202" name="Picture 24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03" name="Picture 248"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2" name="Group 390"/>
          <p:cNvGrpSpPr>
            <a:grpSpLocks/>
          </p:cNvGrpSpPr>
          <p:nvPr/>
        </p:nvGrpSpPr>
        <p:grpSpPr bwMode="auto">
          <a:xfrm>
            <a:off x="2946616" y="4543995"/>
            <a:ext cx="757238" cy="682625"/>
            <a:chOff x="877" y="1008"/>
            <a:chExt cx="2747" cy="2591"/>
          </a:xfrm>
        </p:grpSpPr>
        <p:pic>
          <p:nvPicPr>
            <p:cNvPr id="46179" name="Picture 391"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0" name="Picture 392"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1" name="Freeform 393"/>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6182" name="Picture 394"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3" name="Freeform 395"/>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4"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5"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6" name="Freeform 398"/>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7" name="Freeform 399"/>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8" name="Freeform 400"/>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6189" name="Group 401"/>
            <p:cNvGrpSpPr>
              <a:grpSpLocks/>
            </p:cNvGrpSpPr>
            <p:nvPr/>
          </p:nvGrpSpPr>
          <p:grpSpPr bwMode="auto">
            <a:xfrm>
              <a:off x="1709" y="3008"/>
              <a:ext cx="507" cy="234"/>
              <a:chOff x="1740" y="2642"/>
              <a:chExt cx="752" cy="327"/>
            </a:xfrm>
          </p:grpSpPr>
          <p:sp>
            <p:nvSpPr>
              <p:cNvPr id="46196"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7"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8"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9"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200"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201"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6190" name="Freeform 408"/>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1" name="Freeform 409"/>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2"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3"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4"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5"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6093" name="Group 445"/>
          <p:cNvGrpSpPr>
            <a:grpSpLocks/>
          </p:cNvGrpSpPr>
          <p:nvPr/>
        </p:nvGrpSpPr>
        <p:grpSpPr bwMode="auto">
          <a:xfrm>
            <a:off x="6670676" y="4071939"/>
            <a:ext cx="2709863" cy="1951037"/>
            <a:chOff x="3652" y="2846"/>
            <a:chExt cx="1253" cy="934"/>
          </a:xfrm>
        </p:grpSpPr>
        <p:sp>
          <p:nvSpPr>
            <p:cNvPr id="46120" name="Freeform 84"/>
            <p:cNvSpPr>
              <a:spLocks/>
            </p:cNvSpPr>
            <p:nvPr/>
          </p:nvSpPr>
          <p:spPr bwMode="auto">
            <a:xfrm>
              <a:off x="3652" y="2949"/>
              <a:ext cx="1094" cy="675"/>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21" name="Line 93"/>
            <p:cNvSpPr>
              <a:spLocks noChangeShapeType="1"/>
            </p:cNvSpPr>
            <p:nvPr/>
          </p:nvSpPr>
          <p:spPr bwMode="auto">
            <a:xfrm>
              <a:off x="4337" y="3386"/>
              <a:ext cx="96"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6122" name="Picture 133"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123" name="Group 134"/>
            <p:cNvGrpSpPr>
              <a:grpSpLocks/>
            </p:cNvGrpSpPr>
            <p:nvPr/>
          </p:nvGrpSpPr>
          <p:grpSpPr bwMode="auto">
            <a:xfrm>
              <a:off x="3911" y="2846"/>
              <a:ext cx="262" cy="243"/>
              <a:chOff x="2751" y="1851"/>
              <a:chExt cx="462" cy="478"/>
            </a:xfrm>
          </p:grpSpPr>
          <p:pic>
            <p:nvPicPr>
              <p:cNvPr id="46177" name="Picture 135" descr="iphone_stylized_smal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78" name="Picture 136"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124" name="Group 252"/>
            <p:cNvGrpSpPr>
              <a:grpSpLocks/>
            </p:cNvGrpSpPr>
            <p:nvPr/>
          </p:nvGrpSpPr>
          <p:grpSpPr bwMode="auto">
            <a:xfrm>
              <a:off x="4193" y="3034"/>
              <a:ext cx="288" cy="398"/>
              <a:chOff x="742" y="2409"/>
              <a:chExt cx="576" cy="881"/>
            </a:xfrm>
          </p:grpSpPr>
          <p:grpSp>
            <p:nvGrpSpPr>
              <p:cNvPr id="46159" name="Group 253"/>
              <p:cNvGrpSpPr>
                <a:grpSpLocks/>
              </p:cNvGrpSpPr>
              <p:nvPr/>
            </p:nvGrpSpPr>
            <p:grpSpPr bwMode="auto">
              <a:xfrm>
                <a:off x="832" y="2643"/>
                <a:ext cx="376" cy="647"/>
                <a:chOff x="3130" y="3288"/>
                <a:chExt cx="410" cy="742"/>
              </a:xfrm>
            </p:grpSpPr>
            <p:sp>
              <p:nvSpPr>
                <p:cNvPr id="46162"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3"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4"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5"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6"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7"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8"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9"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0"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1"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2"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3"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4"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5"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6"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pic>
            <p:nvPicPr>
              <p:cNvPr id="46160" name="Picture 26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61"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46125" name="Group 342"/>
            <p:cNvGrpSpPr>
              <a:grpSpLocks/>
            </p:cNvGrpSpPr>
            <p:nvPr/>
          </p:nvGrpSpPr>
          <p:grpSpPr bwMode="auto">
            <a:xfrm>
              <a:off x="3715" y="3159"/>
              <a:ext cx="337" cy="257"/>
              <a:chOff x="877" y="1008"/>
              <a:chExt cx="2747" cy="2591"/>
            </a:xfrm>
          </p:grpSpPr>
          <p:pic>
            <p:nvPicPr>
              <p:cNvPr id="46136" name="Picture 343"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7" name="Picture 344" descr="laptop_keyboar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38" name="Freeform 345"/>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6139" name="Picture 34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40" name="Freeform 347"/>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1"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2"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3" name="Freeform 350"/>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4" name="Freeform 351"/>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5" name="Freeform 352"/>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6146" name="Group 353"/>
              <p:cNvGrpSpPr>
                <a:grpSpLocks/>
              </p:cNvGrpSpPr>
              <p:nvPr/>
            </p:nvGrpSpPr>
            <p:grpSpPr bwMode="auto">
              <a:xfrm>
                <a:off x="1709" y="3008"/>
                <a:ext cx="507" cy="234"/>
                <a:chOff x="1740" y="2642"/>
                <a:chExt cx="752" cy="327"/>
              </a:xfrm>
            </p:grpSpPr>
            <p:sp>
              <p:nvSpPr>
                <p:cNvPr id="46153"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4"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5"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6"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7"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8"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6147" name="Freeform 360"/>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8" name="Freeform 361"/>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9"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0"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1"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2"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6126" name="Group 237"/>
            <p:cNvGrpSpPr>
              <a:grpSpLocks/>
            </p:cNvGrpSpPr>
            <p:nvPr/>
          </p:nvGrpSpPr>
          <p:grpSpPr bwMode="auto">
            <a:xfrm>
              <a:off x="4377" y="3439"/>
              <a:ext cx="246" cy="107"/>
              <a:chOff x="4650" y="1129"/>
              <a:chExt cx="246" cy="95"/>
            </a:xfrm>
          </p:grpSpPr>
          <p:sp>
            <p:nvSpPr>
              <p:cNvPr id="461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61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6131" name="Group 241"/>
              <p:cNvGrpSpPr>
                <a:grpSpLocks/>
              </p:cNvGrpSpPr>
              <p:nvPr/>
            </p:nvGrpSpPr>
            <p:grpSpPr bwMode="auto">
              <a:xfrm>
                <a:off x="4699" y="1145"/>
                <a:ext cx="138" cy="29"/>
                <a:chOff x="2468" y="1332"/>
                <a:chExt cx="310" cy="60"/>
              </a:xfrm>
            </p:grpSpPr>
            <p:sp>
              <p:nvSpPr>
                <p:cNvPr id="46134"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6135"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6132" name="Line 2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133" name="Line 2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6127" name="Line 444"/>
            <p:cNvSpPr>
              <a:spLocks noChangeShapeType="1"/>
            </p:cNvSpPr>
            <p:nvPr/>
          </p:nvSpPr>
          <p:spPr bwMode="auto">
            <a:xfrm>
              <a:off x="4514" y="3542"/>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6094" name="Text Box 446"/>
          <p:cNvSpPr txBox="1">
            <a:spLocks noChangeArrowheads="1"/>
          </p:cNvSpPr>
          <p:nvPr/>
        </p:nvSpPr>
        <p:spPr bwMode="auto">
          <a:xfrm>
            <a:off x="3549866" y="6082282"/>
            <a:ext cx="1433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Comic Sans MS" panose="030F0702030302020204" pitchFamily="66" charset="0"/>
              </a:rPr>
              <a:t>to Internet</a:t>
            </a:r>
          </a:p>
        </p:txBody>
      </p:sp>
      <p:sp>
        <p:nvSpPr>
          <p:cNvPr id="46095" name="Text Box 447"/>
          <p:cNvSpPr txBox="1">
            <a:spLocks noChangeArrowheads="1"/>
          </p:cNvSpPr>
          <p:nvPr/>
        </p:nvSpPr>
        <p:spPr bwMode="auto">
          <a:xfrm>
            <a:off x="8235950" y="5884863"/>
            <a:ext cx="1433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to Internet</a:t>
            </a:r>
          </a:p>
        </p:txBody>
      </p:sp>
      <p:grpSp>
        <p:nvGrpSpPr>
          <p:cNvPr id="46097" name="Group 114"/>
          <p:cNvGrpSpPr>
            <a:grpSpLocks/>
          </p:cNvGrpSpPr>
          <p:nvPr/>
        </p:nvGrpSpPr>
        <p:grpSpPr bwMode="auto">
          <a:xfrm>
            <a:off x="3835616" y="4604320"/>
            <a:ext cx="636588" cy="879475"/>
            <a:chOff x="5806938" y="3011924"/>
            <a:chExt cx="347997" cy="396620"/>
          </a:xfrm>
        </p:grpSpPr>
        <p:pic>
          <p:nvPicPr>
            <p:cNvPr id="46118" name="Picture 117" descr="fridge2.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9" name="Picture 111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8" name="Group 347"/>
          <p:cNvGrpSpPr>
            <a:grpSpLocks/>
          </p:cNvGrpSpPr>
          <p:nvPr/>
        </p:nvGrpSpPr>
        <p:grpSpPr bwMode="auto">
          <a:xfrm>
            <a:off x="3773704" y="5531420"/>
            <a:ext cx="692150" cy="331787"/>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 name="Rectangle 116"/>
            <p:cNvSpPr/>
            <p:nvPr/>
          </p:nvSpPr>
          <p:spPr bwMode="auto">
            <a:xfrm>
              <a:off x="1871277" y="1739712"/>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 name="Freeform 118"/>
            <p:cNvSpPr/>
            <p:nvPr/>
          </p:nvSpPr>
          <p:spPr bwMode="auto">
            <a:xfrm>
              <a:off x="2158545" y="1672671"/>
              <a:ext cx="548657"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6099" name="Group 347"/>
          <p:cNvGrpSpPr>
            <a:grpSpLocks/>
          </p:cNvGrpSpPr>
          <p:nvPr/>
        </p:nvGrpSpPr>
        <p:grpSpPr bwMode="auto">
          <a:xfrm>
            <a:off x="8205788" y="5286376"/>
            <a:ext cx="569912" cy="269875"/>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5"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639662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Group 219"/>
          <p:cNvGrpSpPr>
            <a:grpSpLocks/>
          </p:cNvGrpSpPr>
          <p:nvPr/>
        </p:nvGrpSpPr>
        <p:grpSpPr bwMode="auto">
          <a:xfrm>
            <a:off x="6805614" y="2803525"/>
            <a:ext cx="409575" cy="565150"/>
            <a:chOff x="375561" y="297711"/>
            <a:chExt cx="1252683" cy="2142487"/>
          </a:xfrm>
        </p:grpSpPr>
        <p:sp>
          <p:nvSpPr>
            <p:cNvPr id="221"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2"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3"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51"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6F294B9-F25C-49B4-8E73-5CC14D3ABF28}" type="slidenum">
              <a:rPr lang="en-US" altLang="zh-CN" sz="1200" smtClean="0">
                <a:solidFill>
                  <a:schemeClr val="accent4"/>
                </a:solidFill>
                <a:latin typeface="Tahoma" panose="020B0604030504040204" pitchFamily="34" charset="0"/>
              </a:rPr>
              <a:pPr/>
              <a:t>24</a:t>
            </a:fld>
            <a:endParaRPr lang="en-US" altLang="zh-CN" sz="1200" dirty="0">
              <a:solidFill>
                <a:schemeClr val="accent4"/>
              </a:solidFill>
              <a:latin typeface="Tahoma" panose="020B0604030504040204" pitchFamily="34" charset="0"/>
            </a:endParaRPr>
          </a:p>
        </p:txBody>
      </p:sp>
      <p:sp>
        <p:nvSpPr>
          <p:cNvPr id="48130" name="Title 50"/>
          <p:cNvSpPr>
            <a:spLocks noGrp="1"/>
          </p:cNvSpPr>
          <p:nvPr>
            <p:ph type="title" idx="4294967295"/>
          </p:nvPr>
        </p:nvSpPr>
        <p:spPr>
          <a:xfrm>
            <a:off x="0" y="198438"/>
            <a:ext cx="8321675" cy="765175"/>
          </a:xfrm>
        </p:spPr>
        <p:txBody>
          <a:bodyPr/>
          <a:lstStyle/>
          <a:p>
            <a:pPr eaLnBrk="1" hangingPunct="1"/>
            <a:r>
              <a:rPr lang="en-US" altLang="zh-CN" sz="4000"/>
              <a:t>Host: sends </a:t>
            </a:r>
            <a:r>
              <a:rPr lang="en-US" altLang="zh-CN" sz="4000" i="1"/>
              <a:t>packets</a:t>
            </a:r>
            <a:r>
              <a:rPr lang="en-US" altLang="zh-CN" sz="4000"/>
              <a:t> of data</a:t>
            </a:r>
          </a:p>
        </p:txBody>
      </p:sp>
      <p:sp>
        <p:nvSpPr>
          <p:cNvPr id="243750" name="Content Placeholder 52"/>
          <p:cNvSpPr>
            <a:spLocks noGrp="1"/>
          </p:cNvSpPr>
          <p:nvPr>
            <p:ph idx="4294967295"/>
          </p:nvPr>
        </p:nvSpPr>
        <p:spPr>
          <a:xfrm>
            <a:off x="1265252" y="1323975"/>
            <a:ext cx="3775075" cy="3425825"/>
          </a:xfrm>
        </p:spPr>
        <p:txBody>
          <a:bodyPr>
            <a:normAutofit fontScale="85000" lnSpcReduction="10000"/>
          </a:bodyPr>
          <a:lstStyle/>
          <a:p>
            <a:pPr marL="0" indent="0">
              <a:buNone/>
              <a:defRPr/>
            </a:pPr>
            <a:r>
              <a:rPr lang="en-US" sz="2400" dirty="0">
                <a:ea typeface="+mn-ea"/>
              </a:rPr>
              <a:t>host sending function:</a:t>
            </a:r>
          </a:p>
          <a:p>
            <a:pPr eaLnBrk="1" hangingPunct="1">
              <a:buFont typeface="Wingdings" charset="2"/>
              <a:buChar char="§"/>
              <a:defRPr/>
            </a:pPr>
            <a:r>
              <a:rPr lang="en-US" sz="2400" dirty="0">
                <a:ea typeface="+mn-ea"/>
              </a:rPr>
              <a:t>takes application message</a:t>
            </a:r>
          </a:p>
          <a:p>
            <a:pPr eaLnBrk="1" hangingPunct="1">
              <a:buFont typeface="Wingdings" charset="2"/>
              <a:buChar char="§"/>
              <a:defRPr/>
            </a:pPr>
            <a:r>
              <a:rPr lang="en-US" sz="2400" dirty="0">
                <a:ea typeface="+mn-ea"/>
              </a:rPr>
              <a:t>breaks into smaller chunks, known as </a:t>
            </a:r>
            <a:r>
              <a:rPr lang="en-US" sz="2400" i="1" dirty="0">
                <a:solidFill>
                  <a:srgbClr val="C00000"/>
                </a:solidFill>
                <a:ea typeface="+mn-ea"/>
              </a:rPr>
              <a:t>packets</a:t>
            </a:r>
            <a:r>
              <a:rPr lang="en-US" sz="2400" dirty="0">
                <a:ea typeface="+mn-ea"/>
              </a:rPr>
              <a:t>, of length </a:t>
            </a:r>
            <a:r>
              <a:rPr lang="en-US" sz="2400" i="1" dirty="0">
                <a:solidFill>
                  <a:srgbClr val="C00000"/>
                </a:solidFill>
                <a:ea typeface="+mn-ea"/>
              </a:rPr>
              <a:t>L</a:t>
            </a:r>
            <a:r>
              <a:rPr lang="en-US" sz="2400" dirty="0">
                <a:ea typeface="+mn-ea"/>
              </a:rPr>
              <a:t> bits</a:t>
            </a:r>
          </a:p>
          <a:p>
            <a:pPr eaLnBrk="1" hangingPunct="1">
              <a:buFont typeface="Wingdings" charset="2"/>
              <a:buChar char="§"/>
              <a:defRPr/>
            </a:pPr>
            <a:r>
              <a:rPr lang="en-US" sz="2400" dirty="0">
                <a:ea typeface="+mn-ea"/>
              </a:rPr>
              <a:t>transmits packet into access network at </a:t>
            </a:r>
            <a:r>
              <a:rPr lang="en-US" sz="2400" i="1" dirty="0">
                <a:solidFill>
                  <a:srgbClr val="C00000"/>
                </a:solidFill>
                <a:ea typeface="+mn-ea"/>
              </a:rPr>
              <a:t>transmission rate R</a:t>
            </a:r>
          </a:p>
          <a:p>
            <a:pPr marL="682625" lvl="1" indent="-225425">
              <a:buFont typeface="Arial"/>
              <a:buChar char="•"/>
              <a:defRPr/>
            </a:pPr>
            <a:r>
              <a:rPr lang="en-US" dirty="0"/>
              <a:t>link transmission rate, aka link </a:t>
            </a:r>
            <a:r>
              <a:rPr lang="en-US" i="1" dirty="0">
                <a:solidFill>
                  <a:srgbClr val="C00000"/>
                </a:solidFill>
              </a:rPr>
              <a:t>capacity, aka link bandwidth</a:t>
            </a:r>
          </a:p>
        </p:txBody>
      </p:sp>
      <p:sp>
        <p:nvSpPr>
          <p:cNvPr id="48132" name="Line 305"/>
          <p:cNvSpPr>
            <a:spLocks noChangeShapeType="1"/>
          </p:cNvSpPr>
          <p:nvPr/>
        </p:nvSpPr>
        <p:spPr bwMode="auto">
          <a:xfrm>
            <a:off x="7229476" y="3727450"/>
            <a:ext cx="2454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8133" name="Picture 394"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325"/>
            <a:ext cx="7600951" cy="6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34" name="Group 51"/>
          <p:cNvGrpSpPr>
            <a:grpSpLocks/>
          </p:cNvGrpSpPr>
          <p:nvPr/>
        </p:nvGrpSpPr>
        <p:grpSpPr bwMode="auto">
          <a:xfrm>
            <a:off x="9407526" y="3427413"/>
            <a:ext cx="1052513" cy="355600"/>
            <a:chOff x="4410" y="1365"/>
            <a:chExt cx="663" cy="224"/>
          </a:xfrm>
        </p:grpSpPr>
        <p:sp>
          <p:nvSpPr>
            <p:cNvPr id="48160"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8161"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8162"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8163"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8164"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8135" name="TextBox 1"/>
          <p:cNvSpPr txBox="1">
            <a:spLocks noChangeArrowheads="1"/>
          </p:cNvSpPr>
          <p:nvPr/>
        </p:nvSpPr>
        <p:spPr bwMode="auto">
          <a:xfrm>
            <a:off x="7280276" y="3759200"/>
            <a:ext cx="27863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R: </a:t>
            </a:r>
            <a:r>
              <a:rPr lang="en-US" altLang="zh-CN" sz="1800">
                <a:solidFill>
                  <a:srgbClr val="000099"/>
                </a:solidFill>
                <a:latin typeface="Comic Sans MS" panose="030F0702030302020204" pitchFamily="66" charset="0"/>
              </a:rPr>
              <a:t>link transmission rate</a:t>
            </a:r>
          </a:p>
        </p:txBody>
      </p:sp>
      <p:grpSp>
        <p:nvGrpSpPr>
          <p:cNvPr id="48136" name="Group 201"/>
          <p:cNvGrpSpPr>
            <a:grpSpLocks/>
          </p:cNvGrpSpPr>
          <p:nvPr/>
        </p:nvGrpSpPr>
        <p:grpSpPr bwMode="auto">
          <a:xfrm>
            <a:off x="6557964" y="2809875"/>
            <a:ext cx="409575" cy="565150"/>
            <a:chOff x="375561" y="297711"/>
            <a:chExt cx="1252683" cy="2138362"/>
          </a:xfrm>
        </p:grpSpPr>
        <p:sp>
          <p:nvSpPr>
            <p:cNvPr id="203"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5"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37" name="TextBox 205"/>
          <p:cNvSpPr txBox="1">
            <a:spLocks noChangeArrowheads="1"/>
          </p:cNvSpPr>
          <p:nvPr/>
        </p:nvSpPr>
        <p:spPr bwMode="auto">
          <a:xfrm>
            <a:off x="6315075" y="3986213"/>
            <a:ext cx="7120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host</a:t>
            </a:r>
          </a:p>
        </p:txBody>
      </p:sp>
      <p:grpSp>
        <p:nvGrpSpPr>
          <p:cNvPr id="48138" name="Group 206"/>
          <p:cNvGrpSpPr>
            <a:grpSpLocks/>
          </p:cNvGrpSpPr>
          <p:nvPr/>
        </p:nvGrpSpPr>
        <p:grpSpPr bwMode="auto">
          <a:xfrm>
            <a:off x="6083300" y="3535363"/>
            <a:ext cx="1295400" cy="506412"/>
            <a:chOff x="1816230" y="6118900"/>
            <a:chExt cx="1843339" cy="739100"/>
          </a:xfrm>
        </p:grpSpPr>
        <p:pic>
          <p:nvPicPr>
            <p:cNvPr id="4815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230" y="6142069"/>
              <a:ext cx="1843339" cy="71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48139" name="Group 209"/>
          <p:cNvGrpSpPr>
            <a:grpSpLocks/>
          </p:cNvGrpSpPr>
          <p:nvPr/>
        </p:nvGrpSpPr>
        <p:grpSpPr bwMode="auto">
          <a:xfrm>
            <a:off x="6223000" y="1919289"/>
            <a:ext cx="1409700" cy="877887"/>
            <a:chOff x="2387973" y="4309243"/>
            <a:chExt cx="1771787" cy="1282262"/>
          </a:xfrm>
        </p:grpSpPr>
        <p:pic>
          <p:nvPicPr>
            <p:cNvPr id="48153"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3508" y="4309243"/>
              <a:ext cx="1284945"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40" name="TextBox 215"/>
          <p:cNvSpPr txBox="1">
            <a:spLocks noChangeArrowheads="1"/>
          </p:cNvSpPr>
          <p:nvPr/>
        </p:nvSpPr>
        <p:spPr bwMode="auto">
          <a:xfrm>
            <a:off x="6972300" y="3341688"/>
            <a:ext cx="277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1</a:t>
            </a:r>
          </a:p>
        </p:txBody>
      </p:sp>
      <p:sp>
        <p:nvSpPr>
          <p:cNvPr id="48141" name="TextBox 216"/>
          <p:cNvSpPr txBox="1">
            <a:spLocks noChangeArrowheads="1"/>
          </p:cNvSpPr>
          <p:nvPr/>
        </p:nvSpPr>
        <p:spPr bwMode="auto">
          <a:xfrm>
            <a:off x="6731000" y="334962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2</a:t>
            </a:r>
          </a:p>
        </p:txBody>
      </p:sp>
      <p:cxnSp>
        <p:nvCxnSpPr>
          <p:cNvPr id="48142" name="Straight Connector 3"/>
          <p:cNvCxnSpPr>
            <a:cxnSpLocks noChangeShapeType="1"/>
          </p:cNvCxnSpPr>
          <p:nvPr/>
        </p:nvCxnSpPr>
        <p:spPr bwMode="auto">
          <a:xfrm flipV="1">
            <a:off x="7221538" y="2363788"/>
            <a:ext cx="1225550" cy="565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8143" name="TextBox 234"/>
          <p:cNvSpPr txBox="1">
            <a:spLocks noChangeArrowheads="1"/>
          </p:cNvSpPr>
          <p:nvPr/>
        </p:nvSpPr>
        <p:spPr bwMode="auto">
          <a:xfrm>
            <a:off x="8385175" y="2014538"/>
            <a:ext cx="16097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two packets, </a:t>
            </a:r>
          </a:p>
          <a:p>
            <a:r>
              <a:rPr lang="en-US" altLang="zh-CN" sz="1800" i="1">
                <a:solidFill>
                  <a:srgbClr val="000099"/>
                </a:solidFill>
                <a:latin typeface="Comic Sans MS" panose="030F0702030302020204" pitchFamily="66" charset="0"/>
              </a:rPr>
              <a:t>L</a:t>
            </a:r>
            <a:r>
              <a:rPr lang="en-US" altLang="zh-CN" sz="1800">
                <a:solidFill>
                  <a:srgbClr val="000099"/>
                </a:solidFill>
                <a:latin typeface="Comic Sans MS" panose="030F0702030302020204" pitchFamily="66" charset="0"/>
              </a:rPr>
              <a:t> bits each</a:t>
            </a:r>
          </a:p>
        </p:txBody>
      </p:sp>
      <p:sp>
        <p:nvSpPr>
          <p:cNvPr id="48144" name="TextBox 235"/>
          <p:cNvSpPr txBox="1">
            <a:spLocks noChangeArrowheads="1"/>
          </p:cNvSpPr>
          <p:nvPr/>
        </p:nvSpPr>
        <p:spPr bwMode="auto">
          <a:xfrm>
            <a:off x="3024952" y="5456238"/>
            <a:ext cx="1529586"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ts val="1800"/>
              </a:lnSpc>
            </a:pPr>
            <a:r>
              <a:rPr lang="en-US" altLang="zh-CN" sz="1800">
                <a:solidFill>
                  <a:srgbClr val="000099"/>
                </a:solidFill>
                <a:latin typeface="Comic Sans MS" panose="030F0702030302020204" pitchFamily="66" charset="0"/>
              </a:rPr>
              <a:t>packet</a:t>
            </a:r>
          </a:p>
          <a:p>
            <a:pPr algn="r">
              <a:lnSpc>
                <a:spcPts val="1800"/>
              </a:lnSpc>
            </a:pPr>
            <a:r>
              <a:rPr lang="en-US" altLang="zh-CN" sz="1800">
                <a:solidFill>
                  <a:srgbClr val="000099"/>
                </a:solidFill>
                <a:latin typeface="Comic Sans MS" panose="030F0702030302020204" pitchFamily="66" charset="0"/>
              </a:rPr>
              <a:t>transmission</a:t>
            </a:r>
          </a:p>
          <a:p>
            <a:pPr algn="r">
              <a:lnSpc>
                <a:spcPts val="1800"/>
              </a:lnSpc>
            </a:pPr>
            <a:r>
              <a:rPr lang="en-US" altLang="zh-CN" sz="1800">
                <a:solidFill>
                  <a:srgbClr val="000099"/>
                </a:solidFill>
                <a:latin typeface="Comic Sans MS" panose="030F0702030302020204" pitchFamily="66" charset="0"/>
              </a:rPr>
              <a:t>delay</a:t>
            </a:r>
          </a:p>
        </p:txBody>
      </p:sp>
      <p:sp>
        <p:nvSpPr>
          <p:cNvPr id="48145" name="TextBox 237"/>
          <p:cNvSpPr txBox="1">
            <a:spLocks noChangeArrowheads="1"/>
          </p:cNvSpPr>
          <p:nvPr/>
        </p:nvSpPr>
        <p:spPr bwMode="auto">
          <a:xfrm>
            <a:off x="5124964" y="5453063"/>
            <a:ext cx="183095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800"/>
              </a:lnSpc>
            </a:pPr>
            <a:r>
              <a:rPr lang="en-US" altLang="zh-CN" sz="1800">
                <a:solidFill>
                  <a:srgbClr val="000099"/>
                </a:solidFill>
                <a:latin typeface="Comic Sans MS" panose="030F0702030302020204" pitchFamily="66" charset="0"/>
              </a:rPr>
              <a:t>time needed to</a:t>
            </a:r>
          </a:p>
          <a:p>
            <a:pPr algn="ctr">
              <a:lnSpc>
                <a:spcPts val="1800"/>
              </a:lnSpc>
            </a:pPr>
            <a:r>
              <a:rPr lang="en-US" altLang="zh-CN" sz="1800">
                <a:solidFill>
                  <a:srgbClr val="000099"/>
                </a:solidFill>
                <a:latin typeface="Comic Sans MS" panose="030F0702030302020204" pitchFamily="66" charset="0"/>
              </a:rPr>
              <a:t>transmit </a:t>
            </a:r>
            <a:r>
              <a:rPr lang="en-US" altLang="zh-CN" sz="1800" i="1">
                <a:solidFill>
                  <a:srgbClr val="000099"/>
                </a:solidFill>
                <a:latin typeface="Comic Sans MS" panose="030F0702030302020204" pitchFamily="66" charset="0"/>
              </a:rPr>
              <a:t>L</a:t>
            </a:r>
            <a:r>
              <a:rPr lang="en-US" altLang="zh-CN" sz="1800">
                <a:solidFill>
                  <a:srgbClr val="000099"/>
                </a:solidFill>
                <a:latin typeface="Comic Sans MS" panose="030F0702030302020204" pitchFamily="66" charset="0"/>
              </a:rPr>
              <a:t>-bit</a:t>
            </a:r>
          </a:p>
          <a:p>
            <a:pPr algn="ctr">
              <a:lnSpc>
                <a:spcPts val="1800"/>
              </a:lnSpc>
            </a:pPr>
            <a:r>
              <a:rPr lang="en-US" altLang="zh-CN" sz="1800">
                <a:solidFill>
                  <a:srgbClr val="000099"/>
                </a:solidFill>
                <a:latin typeface="Comic Sans MS" panose="030F0702030302020204" pitchFamily="66" charset="0"/>
              </a:rPr>
              <a:t>packet into link</a:t>
            </a:r>
          </a:p>
        </p:txBody>
      </p:sp>
      <p:sp>
        <p:nvSpPr>
          <p:cNvPr id="48146" name="TextBox 4"/>
          <p:cNvSpPr txBox="1">
            <a:spLocks noChangeArrowheads="1"/>
          </p:cNvSpPr>
          <p:nvPr/>
        </p:nvSpPr>
        <p:spPr bwMode="auto">
          <a:xfrm>
            <a:off x="7691439" y="5400675"/>
            <a:ext cx="18902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000099"/>
                </a:solidFill>
                <a:latin typeface="Comic Sans MS" panose="030F0702030302020204" pitchFamily="66" charset="0"/>
              </a:rPr>
              <a:t>L</a:t>
            </a:r>
            <a:r>
              <a:rPr lang="en-US" altLang="zh-CN">
                <a:solidFill>
                  <a:srgbClr val="000099"/>
                </a:solidFill>
                <a:latin typeface="Comic Sans MS" panose="030F0702030302020204" pitchFamily="66" charset="0"/>
              </a:rPr>
              <a:t> (bits)</a:t>
            </a:r>
          </a:p>
          <a:p>
            <a:r>
              <a:rPr lang="en-US" altLang="zh-CN" i="1">
                <a:solidFill>
                  <a:srgbClr val="000099"/>
                </a:solidFill>
                <a:latin typeface="Comic Sans MS" panose="030F0702030302020204" pitchFamily="66" charset="0"/>
              </a:rPr>
              <a:t>R</a:t>
            </a:r>
            <a:r>
              <a:rPr lang="en-US" altLang="zh-CN">
                <a:solidFill>
                  <a:srgbClr val="000099"/>
                </a:solidFill>
                <a:latin typeface="Comic Sans MS" panose="030F0702030302020204" pitchFamily="66" charset="0"/>
              </a:rPr>
              <a:t> (bits/sec)</a:t>
            </a:r>
          </a:p>
        </p:txBody>
      </p:sp>
      <p:cxnSp>
        <p:nvCxnSpPr>
          <p:cNvPr id="48147" name="Straight Connector 9"/>
          <p:cNvCxnSpPr>
            <a:cxnSpLocks noChangeShapeType="1"/>
          </p:cNvCxnSpPr>
          <p:nvPr/>
        </p:nvCxnSpPr>
        <p:spPr bwMode="auto">
          <a:xfrm>
            <a:off x="7778750" y="5819775"/>
            <a:ext cx="12842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48148" name="TextBox 10"/>
          <p:cNvSpPr txBox="1">
            <a:spLocks noChangeArrowheads="1"/>
          </p:cNvSpPr>
          <p:nvPr/>
        </p:nvSpPr>
        <p:spPr bwMode="auto">
          <a:xfrm>
            <a:off x="4752976" y="55864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49" name="TextBox 245"/>
          <p:cNvSpPr txBox="1">
            <a:spLocks noChangeArrowheads="1"/>
          </p:cNvSpPr>
          <p:nvPr/>
        </p:nvSpPr>
        <p:spPr bwMode="auto">
          <a:xfrm>
            <a:off x="7094539" y="560228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50" name="Rectangle 11"/>
          <p:cNvSpPr>
            <a:spLocks noChangeArrowheads="1"/>
          </p:cNvSpPr>
          <p:nvPr/>
        </p:nvSpPr>
        <p:spPr bwMode="auto">
          <a:xfrm>
            <a:off x="2633663" y="5322888"/>
            <a:ext cx="7275512" cy="1001712"/>
          </a:xfrm>
          <a:prstGeom prst="rect">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540671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9"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D679CF4-F164-4EF4-91FF-AC3604378A52}" type="slidenum">
              <a:rPr lang="en-US" altLang="zh-CN" sz="1200" smtClean="0">
                <a:solidFill>
                  <a:schemeClr val="accent4"/>
                </a:solidFill>
                <a:latin typeface="Tahoma" panose="020B0604030504040204" pitchFamily="34" charset="0"/>
              </a:rPr>
              <a:pPr/>
              <a:t>25</a:t>
            </a:fld>
            <a:endParaRPr lang="en-US" altLang="zh-CN" sz="1200" dirty="0">
              <a:solidFill>
                <a:schemeClr val="accent4"/>
              </a:solidFill>
              <a:latin typeface="Tahoma" panose="020B0604030504040204" pitchFamily="34" charset="0"/>
            </a:endParaRPr>
          </a:p>
        </p:txBody>
      </p:sp>
      <p:sp>
        <p:nvSpPr>
          <p:cNvPr id="49155" name="Rectangle 2"/>
          <p:cNvSpPr>
            <a:spLocks noGrp="1" noChangeArrowheads="1"/>
          </p:cNvSpPr>
          <p:nvPr>
            <p:ph type="title" idx="4294967295"/>
          </p:nvPr>
        </p:nvSpPr>
        <p:spPr>
          <a:xfrm>
            <a:off x="1847528" y="203113"/>
            <a:ext cx="7772400" cy="879475"/>
          </a:xfrm>
        </p:spPr>
        <p:txBody>
          <a:bodyPr/>
          <a:lstStyle/>
          <a:p>
            <a:pPr eaLnBrk="1" hangingPunct="1"/>
            <a:r>
              <a:rPr lang="en-US" altLang="zh-CN" sz="4000" dirty="0"/>
              <a:t>Physical media</a:t>
            </a:r>
            <a:endParaRPr lang="en-US" altLang="zh-CN" dirty="0"/>
          </a:p>
        </p:txBody>
      </p:sp>
      <p:sp>
        <p:nvSpPr>
          <p:cNvPr id="49156" name="Rectangle 3"/>
          <p:cNvSpPr>
            <a:spLocks noGrp="1" noChangeArrowheads="1"/>
          </p:cNvSpPr>
          <p:nvPr>
            <p:ph type="body" sz="half" idx="4294967295"/>
          </p:nvPr>
        </p:nvSpPr>
        <p:spPr>
          <a:xfrm>
            <a:off x="1762921" y="1556792"/>
            <a:ext cx="4322763" cy="4648200"/>
          </a:xfrm>
        </p:spPr>
        <p:txBody>
          <a:bodyPr>
            <a:normAutofit fontScale="92500"/>
          </a:bodyPr>
          <a:lstStyle/>
          <a:p>
            <a:pPr>
              <a:buFont typeface="Wingdings" panose="05000000000000000000" pitchFamily="2" charset="2"/>
              <a:buChar char="n"/>
            </a:pPr>
            <a:r>
              <a:rPr lang="en-US" altLang="zh-CN" sz="2400" dirty="0">
                <a:solidFill>
                  <a:srgbClr val="CC0000"/>
                </a:solidFill>
              </a:rPr>
              <a:t>bit:</a:t>
            </a:r>
            <a:r>
              <a:rPr lang="en-US" altLang="zh-CN" sz="2400" dirty="0">
                <a:solidFill>
                  <a:srgbClr val="FF0000"/>
                </a:solidFill>
              </a:rPr>
              <a:t> </a:t>
            </a:r>
            <a:r>
              <a:rPr lang="en-US" altLang="zh-CN" sz="2400" dirty="0"/>
              <a:t>propagates between</a:t>
            </a:r>
            <a:br>
              <a:rPr lang="en-US" altLang="zh-CN" sz="2400" dirty="0"/>
            </a:br>
            <a:r>
              <a:rPr lang="en-US" altLang="zh-CN" sz="2400" dirty="0"/>
              <a:t>transmitter/receiver pairs</a:t>
            </a:r>
            <a:endParaRPr lang="en-US" altLang="zh-CN" sz="2400" dirty="0">
              <a:solidFill>
                <a:srgbClr val="FF0000"/>
              </a:solidFill>
            </a:endParaRPr>
          </a:p>
          <a:p>
            <a:pPr>
              <a:buFont typeface="Wingdings" panose="05000000000000000000" pitchFamily="2" charset="2"/>
              <a:buChar char="n"/>
            </a:pPr>
            <a:r>
              <a:rPr lang="en-US" altLang="zh-CN" sz="2400" dirty="0">
                <a:solidFill>
                  <a:srgbClr val="CC0000"/>
                </a:solidFill>
              </a:rPr>
              <a:t>physical link:</a:t>
            </a:r>
            <a:r>
              <a:rPr lang="en-US" altLang="zh-CN" sz="2400" dirty="0"/>
              <a:t> what lies between transmitter &amp; receiver</a:t>
            </a:r>
          </a:p>
          <a:p>
            <a:pPr>
              <a:buFont typeface="Wingdings" panose="05000000000000000000" pitchFamily="2" charset="2"/>
              <a:buChar char="n"/>
            </a:pPr>
            <a:r>
              <a:rPr lang="en-US" altLang="zh-CN" sz="2400" dirty="0">
                <a:solidFill>
                  <a:srgbClr val="CC0000"/>
                </a:solidFill>
              </a:rPr>
              <a:t>guided media: </a:t>
            </a:r>
          </a:p>
          <a:p>
            <a:pPr marL="682625" lvl="1" indent="-225425"/>
            <a:r>
              <a:rPr lang="en-US" altLang="zh-CN" dirty="0">
                <a:ea typeface="宋体" panose="02010600030101010101" pitchFamily="2" charset="-122"/>
              </a:rPr>
              <a:t>signals propagate in solid media: copper, fiber, coax</a:t>
            </a:r>
          </a:p>
          <a:p>
            <a:pPr>
              <a:buFont typeface="Wingdings" panose="05000000000000000000" pitchFamily="2" charset="2"/>
              <a:buChar char="n"/>
            </a:pPr>
            <a:r>
              <a:rPr lang="en-US" altLang="zh-CN" sz="2400" dirty="0">
                <a:solidFill>
                  <a:srgbClr val="CC0000"/>
                </a:solidFill>
              </a:rPr>
              <a:t>unguided media:</a:t>
            </a:r>
            <a:r>
              <a:rPr lang="en-US" altLang="zh-CN" sz="2400" dirty="0"/>
              <a:t> </a:t>
            </a:r>
          </a:p>
          <a:p>
            <a:pPr marL="682625" lvl="1" indent="-225425"/>
            <a:r>
              <a:rPr lang="en-US" altLang="zh-CN" dirty="0">
                <a:ea typeface="宋体" panose="02010600030101010101" pitchFamily="2" charset="-122"/>
              </a:rPr>
              <a:t>signals propagate freely, e.g., radio</a:t>
            </a:r>
          </a:p>
        </p:txBody>
      </p:sp>
      <p:sp>
        <p:nvSpPr>
          <p:cNvPr id="62469" name="Rectangle 4"/>
          <p:cNvSpPr>
            <a:spLocks noGrp="1" noChangeArrowheads="1"/>
          </p:cNvSpPr>
          <p:nvPr>
            <p:ph type="body" sz="half" idx="4294967295"/>
          </p:nvPr>
        </p:nvSpPr>
        <p:spPr>
          <a:xfrm>
            <a:off x="6960096" y="1556792"/>
            <a:ext cx="3810000" cy="3346450"/>
          </a:xfrm>
        </p:spPr>
        <p:txBody>
          <a:bodyPr/>
          <a:lstStyle/>
          <a:p>
            <a:pPr eaLnBrk="1" hangingPunct="1">
              <a:buFont typeface="Wingdings" charset="0"/>
              <a:buNone/>
              <a:defRPr/>
            </a:pPr>
            <a:r>
              <a:rPr lang="en-US" sz="2400" i="1" dirty="0">
                <a:solidFill>
                  <a:srgbClr val="CC0000"/>
                </a:solidFill>
                <a:ea typeface="ＭＳ Ｐゴシック" charset="0"/>
              </a:rPr>
              <a:t>twisted pair (TP</a:t>
            </a:r>
            <a:r>
              <a:rPr lang="en-US" sz="2400" i="1" dirty="0">
                <a:solidFill>
                  <a:srgbClr val="FF0000"/>
                </a:solidFill>
                <a:ea typeface="ＭＳ Ｐゴシック" charset="0"/>
              </a:rPr>
              <a:t>)</a:t>
            </a:r>
            <a:endParaRPr lang="en-US" sz="2400" i="1" dirty="0">
              <a:ea typeface="ＭＳ Ｐゴシック" charset="0"/>
            </a:endParaRPr>
          </a:p>
          <a:p>
            <a:pPr>
              <a:buFont typeface="Wingdings" panose="05000000000000000000" pitchFamily="2" charset="2"/>
              <a:buChar char="n"/>
              <a:defRPr/>
            </a:pPr>
            <a:r>
              <a:rPr lang="en-US" sz="2400" dirty="0">
                <a:ea typeface="ＭＳ Ｐゴシック" charset="0"/>
              </a:rPr>
              <a:t>two insulated copper wires</a:t>
            </a:r>
          </a:p>
          <a:p>
            <a:pPr marL="682625" lvl="1" indent="-225425">
              <a:defRPr/>
            </a:pPr>
            <a:r>
              <a:rPr lang="en-US" sz="2200" dirty="0">
                <a:ea typeface="宋体" panose="02010600030101010101" pitchFamily="2" charset="-122"/>
              </a:rPr>
              <a:t>Category 5: 100 Mbps, 1 Gbps Ethernet</a:t>
            </a:r>
          </a:p>
          <a:p>
            <a:pPr marL="682625" lvl="1" indent="-225425">
              <a:defRPr/>
            </a:pPr>
            <a:r>
              <a:rPr lang="en-US" sz="2200" dirty="0">
                <a:ea typeface="宋体" panose="02010600030101010101" pitchFamily="2" charset="-122"/>
              </a:rPr>
              <a:t>Category 6: 10Gbps</a:t>
            </a:r>
          </a:p>
        </p:txBody>
      </p:sp>
      <p:pic>
        <p:nvPicPr>
          <p:cNvPr id="49154"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513" y="947738"/>
            <a:ext cx="312896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453" y="4221088"/>
            <a:ext cx="2276475"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4272072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8"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D67C3C7-986C-4D7C-90DB-71401B9DFB01}" type="slidenum">
              <a:rPr lang="en-US" altLang="zh-CN" sz="1200" smtClean="0">
                <a:solidFill>
                  <a:schemeClr val="accent4"/>
                </a:solidFill>
                <a:latin typeface="Tahoma" panose="020B0604030504040204" pitchFamily="34" charset="0"/>
              </a:rPr>
              <a:pPr/>
              <a:t>26</a:t>
            </a:fld>
            <a:endParaRPr lang="en-US" altLang="zh-CN" sz="1200" dirty="0">
              <a:solidFill>
                <a:schemeClr val="accent4"/>
              </a:solidFill>
              <a:latin typeface="Tahoma" panose="020B0604030504040204" pitchFamily="34" charset="0"/>
            </a:endParaRPr>
          </a:p>
        </p:txBody>
      </p:sp>
      <p:sp>
        <p:nvSpPr>
          <p:cNvPr id="51204" name="Rectangle 2"/>
          <p:cNvSpPr>
            <a:spLocks noGrp="1" noChangeArrowheads="1"/>
          </p:cNvSpPr>
          <p:nvPr>
            <p:ph type="title" idx="4294967295"/>
          </p:nvPr>
        </p:nvSpPr>
        <p:spPr>
          <a:xfrm>
            <a:off x="1860551" y="128588"/>
            <a:ext cx="6672064" cy="879475"/>
          </a:xfrm>
        </p:spPr>
        <p:txBody>
          <a:bodyPr/>
          <a:lstStyle/>
          <a:p>
            <a:pPr eaLnBrk="1" hangingPunct="1"/>
            <a:r>
              <a:rPr lang="en-US" altLang="zh-CN" sz="3600" dirty="0"/>
              <a:t>Physical media: coax, fiber</a:t>
            </a:r>
            <a:endParaRPr lang="en-US" altLang="zh-CN" dirty="0"/>
          </a:p>
        </p:txBody>
      </p:sp>
      <p:sp>
        <p:nvSpPr>
          <p:cNvPr id="64517" name="Rectangle 3"/>
          <p:cNvSpPr>
            <a:spLocks noGrp="1" noChangeArrowheads="1"/>
          </p:cNvSpPr>
          <p:nvPr>
            <p:ph type="body" sz="half" idx="4294967295"/>
          </p:nvPr>
        </p:nvSpPr>
        <p:spPr>
          <a:xfrm>
            <a:off x="1775520" y="1346664"/>
            <a:ext cx="3962400" cy="4327525"/>
          </a:xfrm>
        </p:spPr>
        <p:txBody>
          <a:bodyPr/>
          <a:lstStyle/>
          <a:p>
            <a:pPr eaLnBrk="1" hangingPunct="1">
              <a:buFont typeface="Wingdings" charset="0"/>
              <a:buNone/>
              <a:defRPr/>
            </a:pPr>
            <a:r>
              <a:rPr lang="en-US" i="1" dirty="0">
                <a:solidFill>
                  <a:srgbClr val="CC0000"/>
                </a:solidFill>
                <a:ea typeface="ＭＳ Ｐゴシック" charset="0"/>
              </a:rPr>
              <a:t>coaxial cable:</a:t>
            </a:r>
            <a:endParaRPr lang="en-US" sz="2400" i="1" dirty="0">
              <a:solidFill>
                <a:srgbClr val="CC0000"/>
              </a:solidFill>
              <a:ea typeface="ＭＳ Ｐゴシック" charset="0"/>
            </a:endParaRPr>
          </a:p>
          <a:p>
            <a:pPr marL="287338" indent="-287338">
              <a:buFont typeface="Wingdings" charset="2"/>
              <a:buChar char="§"/>
              <a:defRPr/>
            </a:pPr>
            <a:r>
              <a:rPr lang="en-US" sz="2400" dirty="0">
                <a:ea typeface="ＭＳ Ｐゴシック" charset="0"/>
              </a:rPr>
              <a:t>two concentric copper conductors</a:t>
            </a:r>
          </a:p>
          <a:p>
            <a:pPr marL="287338" indent="-287338">
              <a:buFont typeface="Wingdings" charset="2"/>
              <a:buChar char="§"/>
              <a:defRPr/>
            </a:pPr>
            <a:r>
              <a:rPr lang="en-US" sz="2400" dirty="0">
                <a:ea typeface="ＭＳ Ｐゴシック" charset="0"/>
              </a:rPr>
              <a:t>bidirectional</a:t>
            </a:r>
          </a:p>
          <a:p>
            <a:pPr marL="287338" indent="-287338">
              <a:buFont typeface="Wingdings" charset="2"/>
              <a:buChar char="§"/>
              <a:defRPr/>
            </a:pPr>
            <a:r>
              <a:rPr lang="en-US" sz="2400" dirty="0">
                <a:ea typeface="ＭＳ Ｐゴシック" charset="0"/>
              </a:rPr>
              <a:t>broadband:</a:t>
            </a:r>
          </a:p>
          <a:p>
            <a:pPr marL="800100" lvl="1" indent="-342900">
              <a:lnSpc>
                <a:spcPct val="85000"/>
              </a:lnSpc>
              <a:buClr>
                <a:srgbClr val="000099"/>
              </a:buClr>
              <a:buFont typeface="Comic Sans MS" panose="030F0702030302020204" pitchFamily="66" charset="0"/>
              <a:buChar char="­"/>
              <a:defRPr/>
            </a:pPr>
            <a:r>
              <a:rPr lang="en-US" sz="2000" dirty="0">
                <a:ea typeface="MS PGothic" panose="020B0600070205080204" pitchFamily="34" charset="-128"/>
              </a:rPr>
              <a:t>multiple channels on cable</a:t>
            </a:r>
          </a:p>
          <a:p>
            <a:pPr marL="800100" lvl="1" indent="-342900">
              <a:lnSpc>
                <a:spcPct val="85000"/>
              </a:lnSpc>
              <a:buClr>
                <a:srgbClr val="000099"/>
              </a:buClr>
              <a:buFont typeface="Comic Sans MS" panose="030F0702030302020204" pitchFamily="66" charset="0"/>
              <a:buChar char="­"/>
              <a:defRPr/>
            </a:pPr>
            <a:r>
              <a:rPr lang="en-US" sz="2000" dirty="0">
                <a:ea typeface="MS PGothic" panose="020B0600070205080204" pitchFamily="34" charset="-128"/>
              </a:rPr>
              <a:t>HFC</a:t>
            </a:r>
          </a:p>
        </p:txBody>
      </p:sp>
      <p:pic>
        <p:nvPicPr>
          <p:cNvPr id="51202" name="Picture 6" descr="f-p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951" y="4899025"/>
            <a:ext cx="23717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12"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551" y="857250"/>
            <a:ext cx="6251673"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4" descr="coa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770" y="4356100"/>
            <a:ext cx="25019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Rectangle 5"/>
          <p:cNvSpPr>
            <a:spLocks noChangeArrowheads="1"/>
          </p:cNvSpPr>
          <p:nvPr/>
        </p:nvSpPr>
        <p:spPr bwMode="auto">
          <a:xfrm>
            <a:off x="6191250" y="1317626"/>
            <a:ext cx="4945310" cy="4124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Comic Sans MS" panose="030F0702030302020204" pitchFamily="66" charset="0"/>
              </a:rPr>
              <a:t>fiber optic cable:</a:t>
            </a:r>
            <a:endParaRPr lang="en-US" altLang="zh-CN" i="1" dirty="0">
              <a:solidFill>
                <a:srgbClr val="CC0000"/>
              </a:solidFill>
              <a:latin typeface="Comic Sans MS" panose="030F0702030302020204" pitchFamily="66" charset="0"/>
            </a:endParaRP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glass fiber carrying light pulses, each pulse a bit</a:t>
            </a: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high-speed operation:</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high-speed point-to-point transmission (e.g., 10</a:t>
            </a:r>
            <a:r>
              <a:rPr lang="ja-JP" altLang="en-US" sz="2000" dirty="0">
                <a:solidFill>
                  <a:srgbClr val="000099"/>
                </a:solidFill>
                <a:latin typeface="Comic Sans MS" panose="030F0702030302020204" pitchFamily="66" charset="0"/>
              </a:rPr>
              <a:t>’</a:t>
            </a:r>
            <a:r>
              <a:rPr lang="en-US" altLang="ja-JP" sz="2000" dirty="0">
                <a:solidFill>
                  <a:srgbClr val="000099"/>
                </a:solidFill>
                <a:latin typeface="Comic Sans MS" panose="030F0702030302020204" pitchFamily="66" charset="0"/>
              </a:rPr>
              <a:t>s-100</a:t>
            </a:r>
            <a:r>
              <a:rPr lang="ja-JP" altLang="en-US" sz="2000" dirty="0">
                <a:solidFill>
                  <a:srgbClr val="000099"/>
                </a:solidFill>
                <a:latin typeface="Comic Sans MS" panose="030F0702030302020204" pitchFamily="66" charset="0"/>
              </a:rPr>
              <a:t>’</a:t>
            </a:r>
            <a:r>
              <a:rPr lang="en-US" altLang="ja-JP" sz="2000" dirty="0">
                <a:solidFill>
                  <a:srgbClr val="000099"/>
                </a:solidFill>
                <a:latin typeface="Comic Sans MS" panose="030F0702030302020204" pitchFamily="66" charset="0"/>
              </a:rPr>
              <a:t>s </a:t>
            </a:r>
            <a:r>
              <a:rPr lang="en-US" altLang="ja-JP" sz="2000" dirty="0" err="1">
                <a:solidFill>
                  <a:srgbClr val="000099"/>
                </a:solidFill>
                <a:latin typeface="Comic Sans MS" panose="030F0702030302020204" pitchFamily="66" charset="0"/>
              </a:rPr>
              <a:t>Gbps</a:t>
            </a:r>
            <a:r>
              <a:rPr lang="en-US" altLang="ja-JP" sz="2000" dirty="0">
                <a:solidFill>
                  <a:srgbClr val="000099"/>
                </a:solidFill>
                <a:latin typeface="Comic Sans MS" panose="030F0702030302020204" pitchFamily="66" charset="0"/>
              </a:rPr>
              <a:t> transmission rate)</a:t>
            </a: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low error rate: </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repeaters spaced far apart </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immune to electromagnetic noise</a:t>
            </a:r>
          </a:p>
        </p:txBody>
      </p:sp>
      <p:sp>
        <p:nvSpPr>
          <p:cNvPr id="1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574820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893EF2F-E4C0-45D5-8C79-F5161D393C66}" type="slidenum">
              <a:rPr lang="en-US" altLang="zh-CN" sz="1200" smtClean="0">
                <a:solidFill>
                  <a:schemeClr val="accent4"/>
                </a:solidFill>
                <a:latin typeface="Tahoma" panose="020B0604030504040204" pitchFamily="34" charset="0"/>
              </a:rPr>
              <a:pPr/>
              <a:t>27</a:t>
            </a:fld>
            <a:endParaRPr lang="en-US" altLang="zh-CN" sz="1200" dirty="0">
              <a:solidFill>
                <a:schemeClr val="accent4"/>
              </a:solidFill>
              <a:latin typeface="Tahoma" panose="020B0604030504040204" pitchFamily="34" charset="0"/>
            </a:endParaRPr>
          </a:p>
        </p:txBody>
      </p:sp>
      <p:sp>
        <p:nvSpPr>
          <p:cNvPr id="53251" name="Rectangle 2"/>
          <p:cNvSpPr>
            <a:spLocks noGrp="1" noChangeArrowheads="1"/>
          </p:cNvSpPr>
          <p:nvPr>
            <p:ph type="title" idx="4294967295"/>
          </p:nvPr>
        </p:nvSpPr>
        <p:spPr>
          <a:xfrm>
            <a:off x="1487488" y="-103980"/>
            <a:ext cx="8382000" cy="1143000"/>
          </a:xfrm>
        </p:spPr>
        <p:txBody>
          <a:bodyPr/>
          <a:lstStyle/>
          <a:p>
            <a:pPr eaLnBrk="1" hangingPunct="1"/>
            <a:r>
              <a:rPr lang="en-US" altLang="zh-CN" sz="3600" dirty="0"/>
              <a:t>Physical media: radio</a:t>
            </a:r>
            <a:endParaRPr lang="en-US" altLang="zh-CN" dirty="0"/>
          </a:p>
        </p:txBody>
      </p:sp>
      <p:sp>
        <p:nvSpPr>
          <p:cNvPr id="53252" name="Rectangle 3"/>
          <p:cNvSpPr>
            <a:spLocks noGrp="1" noChangeArrowheads="1"/>
          </p:cNvSpPr>
          <p:nvPr>
            <p:ph type="body" sz="half" idx="4294967295"/>
          </p:nvPr>
        </p:nvSpPr>
        <p:spPr>
          <a:xfrm>
            <a:off x="1415480" y="1340768"/>
            <a:ext cx="4248472" cy="4876800"/>
          </a:xfrm>
        </p:spPr>
        <p:txBody>
          <a:bodyPr/>
          <a:lstStyle/>
          <a:p>
            <a:pPr>
              <a:buFont typeface="Wingdings" panose="05000000000000000000" pitchFamily="2" charset="2"/>
              <a:buChar char="n"/>
            </a:pPr>
            <a:r>
              <a:rPr lang="en-US" altLang="zh-CN" sz="2400" dirty="0"/>
              <a:t>signal carried in electromagnetic spectrum</a:t>
            </a:r>
          </a:p>
          <a:p>
            <a:pPr>
              <a:buFont typeface="Wingdings" panose="05000000000000000000" pitchFamily="2" charset="2"/>
              <a:buChar char="n"/>
            </a:pPr>
            <a:r>
              <a:rPr lang="en-US" altLang="zh-CN" sz="2400" dirty="0"/>
              <a:t>no physical </a:t>
            </a:r>
            <a:r>
              <a:rPr lang="en-US" altLang="ja-JP" sz="2400" dirty="0"/>
              <a:t>"wire"</a:t>
            </a:r>
          </a:p>
          <a:p>
            <a:pPr>
              <a:buFont typeface="Wingdings" panose="05000000000000000000" pitchFamily="2" charset="2"/>
              <a:buChar char="n"/>
            </a:pPr>
            <a:r>
              <a:rPr lang="en-US" altLang="zh-CN" sz="2400" dirty="0"/>
              <a:t>bidirectional</a:t>
            </a:r>
          </a:p>
          <a:p>
            <a:pPr>
              <a:buFont typeface="Wingdings" panose="05000000000000000000" pitchFamily="2" charset="2"/>
              <a:buChar char="n"/>
            </a:pPr>
            <a:r>
              <a:rPr lang="en-US" altLang="zh-CN" sz="2400" dirty="0"/>
              <a:t>propagation environment effects:</a:t>
            </a:r>
          </a:p>
          <a:p>
            <a:pPr marL="682625" lvl="1" indent="-225425"/>
            <a:r>
              <a:rPr lang="en-US" altLang="zh-CN" dirty="0">
                <a:ea typeface="宋体" panose="02010600030101010101" pitchFamily="2" charset="-122"/>
              </a:rPr>
              <a:t>reflection </a:t>
            </a:r>
          </a:p>
          <a:p>
            <a:pPr marL="682625" lvl="1" indent="-225425"/>
            <a:r>
              <a:rPr lang="en-US" altLang="zh-CN" dirty="0">
                <a:ea typeface="宋体" panose="02010600030101010101" pitchFamily="2" charset="-122"/>
              </a:rPr>
              <a:t>obstruction by objects</a:t>
            </a:r>
          </a:p>
          <a:p>
            <a:pPr marL="682625" lvl="1" indent="-225425"/>
            <a:r>
              <a:rPr lang="en-US" altLang="zh-CN" dirty="0">
                <a:ea typeface="宋体" panose="02010600030101010101" pitchFamily="2" charset="-122"/>
              </a:rPr>
              <a:t>interference</a:t>
            </a:r>
          </a:p>
        </p:txBody>
      </p:sp>
      <p:pic>
        <p:nvPicPr>
          <p:cNvPr id="53250"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951" y="800100"/>
            <a:ext cx="4113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4"/>
          <p:cNvSpPr>
            <a:spLocks noChangeArrowheads="1"/>
          </p:cNvSpPr>
          <p:nvPr/>
        </p:nvSpPr>
        <p:spPr bwMode="auto">
          <a:xfrm>
            <a:off x="6210300" y="1238251"/>
            <a:ext cx="4782244" cy="42789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accent2"/>
              </a:buClr>
              <a:buSzPct val="85000"/>
              <a:defRPr/>
            </a:pPr>
            <a:r>
              <a:rPr lang="en-US" sz="2800" i="1" dirty="0">
                <a:solidFill>
                  <a:srgbClr val="CC0000"/>
                </a:solidFill>
                <a:latin typeface="Comic Sans MS" panose="030F0702030302020204" pitchFamily="66" charset="0"/>
                <a:ea typeface="ＭＳ Ｐゴシック" charset="0"/>
                <a:cs typeface="ＭＳ Ｐゴシック" charset="0"/>
              </a:rPr>
              <a:t>radio link types:</a:t>
            </a:r>
            <a:endParaRPr lang="en-US" i="1" dirty="0">
              <a:solidFill>
                <a:srgbClr val="CC0000"/>
              </a:solidFill>
              <a:latin typeface="Comic Sans MS" panose="030F0702030302020204" pitchFamily="66" charset="0"/>
              <a:ea typeface="ＭＳ Ｐゴシック" charset="0"/>
              <a:cs typeface="ＭＳ Ｐゴシック" charset="0"/>
            </a:endParaRP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terrestrial  microwave</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e.g. up to 45 Mbps channels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LAN</a:t>
            </a:r>
            <a:r>
              <a:rPr lang="en-US" dirty="0">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(e.g., WiFi)</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54 Mbps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wide-area</a:t>
            </a:r>
            <a:r>
              <a:rPr lang="en-US" dirty="0">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(e.g., cellular)</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4G cellular: ~ 10 Mbps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satellite</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Kbps to 45Mbps channel (or multiple smaller channels)</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270 msec end-end delay</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geosynchronous versus low altitude</a:t>
            </a:r>
          </a:p>
        </p:txBody>
      </p:sp>
      <p:sp>
        <p:nvSpPr>
          <p:cNvPr id="8"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594948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pic>
        <p:nvPicPr>
          <p:cNvPr id="5529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2"/>
          <p:cNvSpPr>
            <a:spLocks noGrp="1" noChangeArrowheads="1"/>
          </p:cNvSpPr>
          <p:nvPr>
            <p:ph type="title"/>
          </p:nvPr>
        </p:nvSpPr>
        <p:spPr>
          <a:xfrm>
            <a:off x="2423592" y="97709"/>
            <a:ext cx="4520704" cy="1143000"/>
          </a:xfrm>
        </p:spPr>
        <p:txBody>
          <a:bodyPr/>
          <a:lstStyle/>
          <a:p>
            <a:pPr eaLnBrk="1" hangingPunct="1"/>
            <a:r>
              <a:rPr lang="en-US" altLang="zh-CN" dirty="0"/>
              <a:t>Chapter 1: roadmap</a:t>
            </a:r>
          </a:p>
        </p:txBody>
      </p:sp>
      <p:sp>
        <p:nvSpPr>
          <p:cNvPr id="55300" name="Rectangle 3"/>
          <p:cNvSpPr>
            <a:spLocks noGrp="1" noChangeArrowheads="1"/>
          </p:cNvSpPr>
          <p:nvPr>
            <p:ph type="body" idx="4294967295"/>
          </p:nvPr>
        </p:nvSpPr>
        <p:spPr>
          <a:xfrm>
            <a:off x="2254251" y="1406525"/>
            <a:ext cx="8207375" cy="4648200"/>
          </a:xfrm>
        </p:spPr>
        <p:txBody>
          <a:bodyPr/>
          <a:lstStyle/>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1.2 network edge</a:t>
            </a:r>
          </a:p>
          <a:p>
            <a:pPr lvl="2" eaLnBrk="1" hangingPunct="1">
              <a:lnSpc>
                <a:spcPct val="105000"/>
              </a:lnSpc>
              <a:spcBef>
                <a:spcPct val="5000"/>
              </a:spcBef>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lnSpc>
                <a:spcPct val="105000"/>
              </a:lnSpc>
              <a:spcBef>
                <a:spcPct val="5000"/>
              </a:spcBef>
              <a:buFont typeface="Wingdings" panose="05000000000000000000" pitchFamily="2" charset="2"/>
              <a:buNone/>
            </a:pPr>
            <a:r>
              <a:rPr lang="en-US" altLang="zh-CN" sz="2800" dirty="0">
                <a:solidFill>
                  <a:srgbClr val="CC0000"/>
                </a:solidFill>
                <a:ea typeface="宋体" panose="02010600030101010101" pitchFamily="2" charset="-122"/>
              </a:rPr>
              <a:t>1.3 network core</a:t>
            </a:r>
          </a:p>
          <a:p>
            <a:pPr lvl="2" eaLnBrk="1" hangingPunct="1">
              <a:lnSpc>
                <a:spcPct val="105000"/>
              </a:lnSpc>
              <a:spcBef>
                <a:spcPct val="5000"/>
              </a:spcBef>
              <a:buSzPct val="70000"/>
              <a:buFont typeface="Wingdings" panose="05000000000000000000" pitchFamily="2" charset="2"/>
              <a:buChar char="v"/>
            </a:pPr>
            <a:r>
              <a:rPr lang="en-US" altLang="zh-CN" sz="2400" dirty="0">
                <a:solidFill>
                  <a:srgbClr val="CC0000"/>
                </a:solidFill>
                <a:latin typeface="Gill Sans MT" panose="020B0502020104020203" pitchFamily="34" charset="0"/>
                <a:ea typeface="宋体" panose="02010600030101010101" pitchFamily="2" charset="-122"/>
              </a:rPr>
              <a:t>packet switching, circuit switching, network structure</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
        <p:nvSpPr>
          <p:cNvPr id="55301" name="Slide Number Placeholder 3"/>
          <p:cNvSpPr>
            <a:spLocks noGrp="1"/>
          </p:cNvSpPr>
          <p:nvPr>
            <p:ph type="sldNum" sz="quarter" idx="12"/>
          </p:nvPr>
        </p:nvSpPr>
        <p:spPr>
          <a:xfrm>
            <a:off x="11855583" y="6652043"/>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0DFB387-940D-430B-B6E2-92AF40816F58}" type="slidenum">
              <a:rPr lang="en-US" altLang="zh-CN" sz="1200" smtClean="0">
                <a:solidFill>
                  <a:schemeClr val="accent4"/>
                </a:solidFill>
                <a:latin typeface="Tahoma" panose="020B0604030504040204" pitchFamily="34" charset="0"/>
              </a:rPr>
              <a:pPr/>
              <a:t>28</a:t>
            </a:fld>
            <a:endParaRPr lang="en-US" altLang="zh-CN" sz="1200" dirty="0">
              <a:solidFill>
                <a:schemeClr val="accent4"/>
              </a:solidFill>
              <a:latin typeface="Tahoma" panose="020B0604030504040204" pitchFamily="34" charset="0"/>
            </a:endParaRPr>
          </a:p>
        </p:txBody>
      </p:sp>
    </p:spTree>
    <p:extLst>
      <p:ext uri="{BB962C8B-B14F-4D97-AF65-F5344CB8AC3E}">
        <p14:creationId xmlns:p14="http://schemas.microsoft.com/office/powerpoint/2010/main" val="4030104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
        <p:nvSpPr>
          <p:cNvPr id="5741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2A6578E-69F8-49E9-9FB5-36355EC7DBF9}" type="slidenum">
              <a:rPr lang="en-US" altLang="zh-CN" sz="1200" smtClean="0">
                <a:solidFill>
                  <a:schemeClr val="accent4"/>
                </a:solidFill>
                <a:latin typeface="Tahoma" panose="020B0604030504040204" pitchFamily="34" charset="0"/>
              </a:rPr>
              <a:pPr/>
              <a:t>29</a:t>
            </a:fld>
            <a:endParaRPr lang="en-US" altLang="zh-CN" sz="1200" dirty="0">
              <a:solidFill>
                <a:schemeClr val="accent4"/>
              </a:solidFill>
              <a:latin typeface="Tahoma" panose="020B0604030504040204" pitchFamily="34" charset="0"/>
            </a:endParaRPr>
          </a:p>
        </p:txBody>
      </p:sp>
      <p:sp>
        <p:nvSpPr>
          <p:cNvPr id="57346" name="Rectangle 3"/>
          <p:cNvSpPr>
            <a:spLocks noGrp="1" noChangeArrowheads="1"/>
          </p:cNvSpPr>
          <p:nvPr>
            <p:ph type="body" sz="half" idx="4294967295"/>
          </p:nvPr>
        </p:nvSpPr>
        <p:spPr>
          <a:xfrm>
            <a:off x="1561662" y="1517651"/>
            <a:ext cx="4271963" cy="4648200"/>
          </a:xfrm>
        </p:spPr>
        <p:txBody>
          <a:bodyPr>
            <a:normAutofit fontScale="92500"/>
          </a:bodyPr>
          <a:lstStyle/>
          <a:p>
            <a:pPr eaLnBrk="1" hangingPunct="1">
              <a:buFont typeface="Wingdings" panose="05000000000000000000" pitchFamily="2" charset="2"/>
              <a:buChar char="n"/>
            </a:pPr>
            <a:r>
              <a:rPr lang="en-US" altLang="zh-CN" dirty="0"/>
              <a:t>mesh of interconnected routers</a:t>
            </a:r>
          </a:p>
          <a:p>
            <a:pPr eaLnBrk="1" hangingPunct="1">
              <a:buFont typeface="Wingdings" panose="05000000000000000000" pitchFamily="2" charset="2"/>
              <a:buChar char="n"/>
            </a:pPr>
            <a:r>
              <a:rPr lang="en-US" altLang="zh-CN" dirty="0">
                <a:solidFill>
                  <a:srgbClr val="CC0000"/>
                </a:solidFill>
              </a:rPr>
              <a:t>packet-switching: hosts break application-layer messages into </a:t>
            </a:r>
            <a:r>
              <a:rPr lang="en-US" altLang="zh-CN" i="1" dirty="0">
                <a:solidFill>
                  <a:srgbClr val="CC0000"/>
                </a:solidFill>
              </a:rPr>
              <a:t>packets</a:t>
            </a:r>
          </a:p>
          <a:p>
            <a:pPr lvl="1" eaLnBrk="1" hangingPunct="1"/>
            <a:r>
              <a:rPr lang="en-US" altLang="zh-CN" dirty="0">
                <a:ea typeface="宋体" panose="02010600030101010101" pitchFamily="2" charset="-122"/>
              </a:rPr>
              <a:t>forward packets</a:t>
            </a:r>
            <a:r>
              <a:rPr lang="en-US" altLang="zh-CN" i="1" dirty="0">
                <a:ea typeface="宋体" panose="02010600030101010101" pitchFamily="2" charset="-122"/>
              </a:rPr>
              <a:t> </a:t>
            </a:r>
            <a:r>
              <a:rPr lang="en-US" altLang="zh-CN" dirty="0">
                <a:ea typeface="宋体" panose="02010600030101010101" pitchFamily="2" charset="-122"/>
              </a:rPr>
              <a:t>from one router to the next, across links on path from source to destination</a:t>
            </a:r>
          </a:p>
          <a:p>
            <a:pPr lvl="1" eaLnBrk="1" hangingPunct="1"/>
            <a:r>
              <a:rPr lang="en-US" altLang="zh-CN" dirty="0">
                <a:ea typeface="宋体" panose="02010600030101010101" pitchFamily="2" charset="-122"/>
              </a:rPr>
              <a:t>each packet transmitted at full link capacity</a:t>
            </a:r>
          </a:p>
        </p:txBody>
      </p:sp>
      <p:sp>
        <p:nvSpPr>
          <p:cNvPr id="57347" name="Rectangle 2"/>
          <p:cNvSpPr>
            <a:spLocks noGrp="1" noChangeArrowheads="1"/>
          </p:cNvSpPr>
          <p:nvPr>
            <p:ph type="title" idx="4294967295"/>
          </p:nvPr>
        </p:nvSpPr>
        <p:spPr>
          <a:xfrm>
            <a:off x="2367493" y="319088"/>
            <a:ext cx="4439816" cy="720725"/>
          </a:xfrm>
        </p:spPr>
        <p:txBody>
          <a:bodyPr/>
          <a:lstStyle/>
          <a:p>
            <a:pPr eaLnBrk="1" hangingPunct="1"/>
            <a:r>
              <a:rPr lang="en-US" altLang="zh-CN" dirty="0"/>
              <a:t>The network core</a:t>
            </a:r>
          </a:p>
        </p:txBody>
      </p:sp>
      <p:sp>
        <p:nvSpPr>
          <p:cNvPr id="57348" name="Freeform 637"/>
          <p:cNvSpPr>
            <a:spLocks/>
          </p:cNvSpPr>
          <p:nvPr/>
        </p:nvSpPr>
        <p:spPr bwMode="auto">
          <a:xfrm>
            <a:off x="6726239"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349" name="Group 638"/>
          <p:cNvGrpSpPr>
            <a:grpSpLocks/>
          </p:cNvGrpSpPr>
          <p:nvPr/>
        </p:nvGrpSpPr>
        <p:grpSpPr bwMode="auto">
          <a:xfrm>
            <a:off x="6894513" y="3048000"/>
            <a:ext cx="1458912" cy="933450"/>
            <a:chOff x="2889" y="1631"/>
            <a:chExt cx="980" cy="743"/>
          </a:xfrm>
        </p:grpSpPr>
        <p:sp>
          <p:nvSpPr>
            <p:cNvPr id="57897"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898"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57350" name="Freeform 641"/>
          <p:cNvSpPr>
            <a:spLocks/>
          </p:cNvSpPr>
          <p:nvPr/>
        </p:nvSpPr>
        <p:spPr bwMode="auto">
          <a:xfrm>
            <a:off x="6888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1" name="Line 642"/>
          <p:cNvSpPr>
            <a:spLocks noChangeShapeType="1"/>
          </p:cNvSpPr>
          <p:nvPr/>
        </p:nvSpPr>
        <p:spPr bwMode="auto">
          <a:xfrm rot="16200000">
            <a:off x="9369426" y="5162551"/>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2" name="Line 643"/>
          <p:cNvSpPr>
            <a:spLocks noChangeShapeType="1"/>
          </p:cNvSpPr>
          <p:nvPr/>
        </p:nvSpPr>
        <p:spPr bwMode="auto">
          <a:xfrm rot="5400000" flipV="1">
            <a:off x="9515476" y="5443539"/>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3" name="Line 644"/>
          <p:cNvSpPr>
            <a:spLocks noChangeShapeType="1"/>
          </p:cNvSpPr>
          <p:nvPr/>
        </p:nvSpPr>
        <p:spPr bwMode="auto">
          <a:xfrm rot="16200000">
            <a:off x="9701213" y="5119688"/>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4" name="Line 646"/>
          <p:cNvSpPr>
            <a:spLocks noChangeShapeType="1"/>
          </p:cNvSpPr>
          <p:nvPr/>
        </p:nvSpPr>
        <p:spPr bwMode="auto">
          <a:xfrm>
            <a:off x="7624764" y="4776789"/>
            <a:ext cx="212725" cy="984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5" name="Line 647"/>
          <p:cNvSpPr>
            <a:spLocks noChangeShapeType="1"/>
          </p:cNvSpPr>
          <p:nvPr/>
        </p:nvSpPr>
        <p:spPr bwMode="auto">
          <a:xfrm flipV="1">
            <a:off x="7366001" y="5040314"/>
            <a:ext cx="390525"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6" name="Line 650"/>
          <p:cNvSpPr>
            <a:spLocks noChangeShapeType="1"/>
          </p:cNvSpPr>
          <p:nvPr/>
        </p:nvSpPr>
        <p:spPr bwMode="auto">
          <a:xfrm flipH="1">
            <a:off x="7791450" y="5087938"/>
            <a:ext cx="103188"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7" name="Line 651"/>
          <p:cNvSpPr>
            <a:spLocks noChangeShapeType="1"/>
          </p:cNvSpPr>
          <p:nvPr/>
        </p:nvSpPr>
        <p:spPr bwMode="auto">
          <a:xfrm flipH="1" flipV="1">
            <a:off x="8072438" y="5100639"/>
            <a:ext cx="114300" cy="1730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8" name="Line 652"/>
          <p:cNvSpPr>
            <a:spLocks noChangeShapeType="1"/>
          </p:cNvSpPr>
          <p:nvPr/>
        </p:nvSpPr>
        <p:spPr bwMode="auto">
          <a:xfrm>
            <a:off x="8267700" y="5056189"/>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9" name="Line 654"/>
          <p:cNvSpPr>
            <a:spLocks noChangeShapeType="1"/>
          </p:cNvSpPr>
          <p:nvPr/>
        </p:nvSpPr>
        <p:spPr bwMode="auto">
          <a:xfrm>
            <a:off x="7570788" y="3582988"/>
            <a:ext cx="234950" cy="746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0" name="Line 655"/>
          <p:cNvSpPr>
            <a:spLocks noChangeShapeType="1"/>
          </p:cNvSpPr>
          <p:nvPr/>
        </p:nvSpPr>
        <p:spPr bwMode="auto">
          <a:xfrm flipV="1">
            <a:off x="7415214" y="3736976"/>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61" name="Group 656"/>
          <p:cNvGrpSpPr>
            <a:grpSpLocks/>
          </p:cNvGrpSpPr>
          <p:nvPr/>
        </p:nvGrpSpPr>
        <p:grpSpPr bwMode="auto">
          <a:xfrm>
            <a:off x="7135813" y="3503614"/>
            <a:ext cx="506412" cy="352425"/>
            <a:chOff x="2967" y="478"/>
            <a:chExt cx="788" cy="625"/>
          </a:xfrm>
        </p:grpSpPr>
        <p:pic>
          <p:nvPicPr>
            <p:cNvPr id="57895"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896" name="Picture 658" descr="antenna_radiation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62" name="Freeform 659"/>
          <p:cNvSpPr>
            <a:spLocks/>
          </p:cNvSpPr>
          <p:nvPr/>
        </p:nvSpPr>
        <p:spPr bwMode="auto">
          <a:xfrm>
            <a:off x="8443914" y="3476626"/>
            <a:ext cx="1470025" cy="765175"/>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3" name="Freeform 660"/>
          <p:cNvSpPr>
            <a:spLocks/>
          </p:cNvSpPr>
          <p:nvPr/>
        </p:nvSpPr>
        <p:spPr bwMode="auto">
          <a:xfrm>
            <a:off x="8407401" y="2128839"/>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4" name="Line 661"/>
          <p:cNvSpPr>
            <a:spLocks noChangeShapeType="1"/>
          </p:cNvSpPr>
          <p:nvPr/>
        </p:nvSpPr>
        <p:spPr bwMode="auto">
          <a:xfrm>
            <a:off x="8920163" y="3816350"/>
            <a:ext cx="163512" cy="120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5" name="Line 662"/>
          <p:cNvSpPr>
            <a:spLocks noChangeShapeType="1"/>
          </p:cNvSpPr>
          <p:nvPr/>
        </p:nvSpPr>
        <p:spPr bwMode="auto">
          <a:xfrm>
            <a:off x="9017000" y="3736975"/>
            <a:ext cx="279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6" name="Line 663"/>
          <p:cNvSpPr>
            <a:spLocks noChangeShapeType="1"/>
          </p:cNvSpPr>
          <p:nvPr/>
        </p:nvSpPr>
        <p:spPr bwMode="auto">
          <a:xfrm flipV="1">
            <a:off x="9253539" y="3822701"/>
            <a:ext cx="134937" cy="104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7" name="Line 664"/>
          <p:cNvSpPr>
            <a:spLocks noChangeShapeType="1"/>
          </p:cNvSpPr>
          <p:nvPr/>
        </p:nvSpPr>
        <p:spPr bwMode="auto">
          <a:xfrm>
            <a:off x="8247064" y="2590801"/>
            <a:ext cx="509587"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8" name="Line 665"/>
          <p:cNvSpPr>
            <a:spLocks noChangeShapeType="1"/>
          </p:cNvSpPr>
          <p:nvPr/>
        </p:nvSpPr>
        <p:spPr bwMode="auto">
          <a:xfrm>
            <a:off x="8882064" y="4700588"/>
            <a:ext cx="390525"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9" name="Line 666"/>
          <p:cNvSpPr>
            <a:spLocks noChangeShapeType="1"/>
          </p:cNvSpPr>
          <p:nvPr/>
        </p:nvSpPr>
        <p:spPr bwMode="auto">
          <a:xfrm flipV="1">
            <a:off x="8261351" y="4687889"/>
            <a:ext cx="322263" cy="1984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0" name="Line 667"/>
          <p:cNvSpPr>
            <a:spLocks noChangeShapeType="1"/>
          </p:cNvSpPr>
          <p:nvPr/>
        </p:nvSpPr>
        <p:spPr bwMode="auto">
          <a:xfrm flipV="1">
            <a:off x="8304213" y="4979988"/>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1" name="Line 668"/>
          <p:cNvSpPr>
            <a:spLocks noChangeShapeType="1"/>
          </p:cNvSpPr>
          <p:nvPr/>
        </p:nvSpPr>
        <p:spPr bwMode="auto">
          <a:xfrm flipV="1">
            <a:off x="9101139" y="2495551"/>
            <a:ext cx="123825" cy="873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2" name="Line 669"/>
          <p:cNvSpPr>
            <a:spLocks noChangeShapeType="1"/>
          </p:cNvSpPr>
          <p:nvPr/>
        </p:nvSpPr>
        <p:spPr bwMode="auto">
          <a:xfrm>
            <a:off x="8929688" y="2668588"/>
            <a:ext cx="0" cy="825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3" name="Line 670"/>
          <p:cNvSpPr>
            <a:spLocks noChangeShapeType="1"/>
          </p:cNvSpPr>
          <p:nvPr/>
        </p:nvSpPr>
        <p:spPr bwMode="auto">
          <a:xfrm flipV="1">
            <a:off x="9104314" y="2562226"/>
            <a:ext cx="263525" cy="288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4" name="Line 671"/>
          <p:cNvSpPr>
            <a:spLocks noChangeShapeType="1"/>
          </p:cNvSpPr>
          <p:nvPr/>
        </p:nvSpPr>
        <p:spPr bwMode="auto">
          <a:xfrm>
            <a:off x="9466263" y="2563813"/>
            <a:ext cx="0" cy="196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5" name="Line 672"/>
          <p:cNvSpPr>
            <a:spLocks noChangeShapeType="1"/>
          </p:cNvSpPr>
          <p:nvPr/>
        </p:nvSpPr>
        <p:spPr bwMode="auto">
          <a:xfrm>
            <a:off x="9120188" y="2870200"/>
            <a:ext cx="188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6" name="Line 673"/>
          <p:cNvSpPr>
            <a:spLocks noChangeShapeType="1"/>
          </p:cNvSpPr>
          <p:nvPr/>
        </p:nvSpPr>
        <p:spPr bwMode="auto">
          <a:xfrm>
            <a:off x="9674225" y="2860675"/>
            <a:ext cx="177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7" name="Line 674"/>
          <p:cNvSpPr>
            <a:spLocks noChangeShapeType="1"/>
          </p:cNvSpPr>
          <p:nvPr/>
        </p:nvSpPr>
        <p:spPr bwMode="auto">
          <a:xfrm flipH="1">
            <a:off x="8823326" y="2936875"/>
            <a:ext cx="98425" cy="704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8" name="Line 675"/>
          <p:cNvSpPr>
            <a:spLocks noChangeShapeType="1"/>
          </p:cNvSpPr>
          <p:nvPr/>
        </p:nvSpPr>
        <p:spPr bwMode="auto">
          <a:xfrm flipH="1">
            <a:off x="9412289" y="2936876"/>
            <a:ext cx="111125" cy="727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9" name="Line 676"/>
          <p:cNvSpPr>
            <a:spLocks noChangeShapeType="1"/>
          </p:cNvSpPr>
          <p:nvPr/>
        </p:nvSpPr>
        <p:spPr bwMode="auto">
          <a:xfrm flipV="1">
            <a:off x="8796338" y="4078288"/>
            <a:ext cx="227012" cy="436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0" name="Line 677"/>
          <p:cNvSpPr>
            <a:spLocks noChangeShapeType="1"/>
          </p:cNvSpPr>
          <p:nvPr/>
        </p:nvSpPr>
        <p:spPr bwMode="auto">
          <a:xfrm>
            <a:off x="9869488" y="2859088"/>
            <a:ext cx="177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1" name="Group 678"/>
          <p:cNvGrpSpPr>
            <a:grpSpLocks/>
          </p:cNvGrpSpPr>
          <p:nvPr/>
        </p:nvGrpSpPr>
        <p:grpSpPr bwMode="auto">
          <a:xfrm>
            <a:off x="7577138" y="1846263"/>
            <a:ext cx="468312" cy="620712"/>
            <a:chOff x="1653" y="3023"/>
            <a:chExt cx="622" cy="911"/>
          </a:xfrm>
        </p:grpSpPr>
        <p:sp>
          <p:nvSpPr>
            <p:cNvPr id="57878"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79"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0"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1"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2"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3"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4"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5"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6"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7"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8"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9"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0"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1"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2"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3"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pic>
          <p:nvPicPr>
            <p:cNvPr id="57894" name="Picture 695" descr="cell_tower_radiation_gr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82" name="Group 696"/>
          <p:cNvGrpSpPr>
            <a:grpSpLocks/>
          </p:cNvGrpSpPr>
          <p:nvPr/>
        </p:nvGrpSpPr>
        <p:grpSpPr bwMode="auto">
          <a:xfrm>
            <a:off x="7813676" y="2406650"/>
            <a:ext cx="454025" cy="254000"/>
            <a:chOff x="3843" y="1516"/>
            <a:chExt cx="286" cy="160"/>
          </a:xfrm>
        </p:grpSpPr>
        <p:sp>
          <p:nvSpPr>
            <p:cNvPr id="57869" name="Line 697"/>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0"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71"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72"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73" name="Group 701"/>
            <p:cNvGrpSpPr>
              <a:grpSpLocks/>
            </p:cNvGrpSpPr>
            <p:nvPr/>
          </p:nvGrpSpPr>
          <p:grpSpPr bwMode="auto">
            <a:xfrm>
              <a:off x="3932" y="1587"/>
              <a:ext cx="138" cy="33"/>
              <a:chOff x="2468" y="1332"/>
              <a:chExt cx="310" cy="60"/>
            </a:xfrm>
          </p:grpSpPr>
          <p:sp>
            <p:nvSpPr>
              <p:cNvPr id="57876"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77"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74" name="Line 704"/>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5" name="Line 705"/>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3" name="Group 706"/>
          <p:cNvGrpSpPr>
            <a:grpSpLocks/>
          </p:cNvGrpSpPr>
          <p:nvPr/>
        </p:nvGrpSpPr>
        <p:grpSpPr bwMode="auto">
          <a:xfrm>
            <a:off x="8726489" y="2493964"/>
            <a:ext cx="390525" cy="174625"/>
            <a:chOff x="4334" y="1470"/>
            <a:chExt cx="246" cy="107"/>
          </a:xfrm>
        </p:grpSpPr>
        <p:sp>
          <p:nvSpPr>
            <p:cNvPr id="5786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6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6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64" name="Group 710"/>
            <p:cNvGrpSpPr>
              <a:grpSpLocks/>
            </p:cNvGrpSpPr>
            <p:nvPr/>
          </p:nvGrpSpPr>
          <p:grpSpPr bwMode="auto">
            <a:xfrm>
              <a:off x="4383" y="1488"/>
              <a:ext cx="138" cy="33"/>
              <a:chOff x="2468" y="1332"/>
              <a:chExt cx="310" cy="60"/>
            </a:xfrm>
          </p:grpSpPr>
          <p:sp>
            <p:nvSpPr>
              <p:cNvPr id="57867"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8"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65" name="Line 71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66" name="Line 71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4" name="Group 715"/>
          <p:cNvGrpSpPr>
            <a:grpSpLocks/>
          </p:cNvGrpSpPr>
          <p:nvPr/>
        </p:nvGrpSpPr>
        <p:grpSpPr bwMode="auto">
          <a:xfrm>
            <a:off x="8737601" y="2757489"/>
            <a:ext cx="390525" cy="174625"/>
            <a:chOff x="4334" y="1470"/>
            <a:chExt cx="246" cy="107"/>
          </a:xfrm>
        </p:grpSpPr>
        <p:sp>
          <p:nvSpPr>
            <p:cNvPr id="5785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5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5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56" name="Group 719"/>
            <p:cNvGrpSpPr>
              <a:grpSpLocks/>
            </p:cNvGrpSpPr>
            <p:nvPr/>
          </p:nvGrpSpPr>
          <p:grpSpPr bwMode="auto">
            <a:xfrm>
              <a:off x="4383" y="1488"/>
              <a:ext cx="138" cy="33"/>
              <a:chOff x="2468" y="1332"/>
              <a:chExt cx="310" cy="60"/>
            </a:xfrm>
          </p:grpSpPr>
          <p:sp>
            <p:nvSpPr>
              <p:cNvPr id="57859"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0"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57" name="Line 72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8" name="Line 72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5" name="Group 724"/>
          <p:cNvGrpSpPr>
            <a:grpSpLocks/>
          </p:cNvGrpSpPr>
          <p:nvPr/>
        </p:nvGrpSpPr>
        <p:grpSpPr bwMode="auto">
          <a:xfrm>
            <a:off x="9286876" y="2759076"/>
            <a:ext cx="390525" cy="174625"/>
            <a:chOff x="4334" y="1470"/>
            <a:chExt cx="246" cy="107"/>
          </a:xfrm>
        </p:grpSpPr>
        <p:sp>
          <p:nvSpPr>
            <p:cNvPr id="5784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4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4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8" name="Group 728"/>
            <p:cNvGrpSpPr>
              <a:grpSpLocks/>
            </p:cNvGrpSpPr>
            <p:nvPr/>
          </p:nvGrpSpPr>
          <p:grpSpPr bwMode="auto">
            <a:xfrm>
              <a:off x="4383" y="1488"/>
              <a:ext cx="138" cy="33"/>
              <a:chOff x="2468" y="1332"/>
              <a:chExt cx="310" cy="60"/>
            </a:xfrm>
          </p:grpSpPr>
          <p:sp>
            <p:nvSpPr>
              <p:cNvPr id="57851"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52"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9" name="Line 73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0" name="Line 73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6" name="Group 733"/>
          <p:cNvGrpSpPr>
            <a:grpSpLocks/>
          </p:cNvGrpSpPr>
          <p:nvPr/>
        </p:nvGrpSpPr>
        <p:grpSpPr bwMode="auto">
          <a:xfrm>
            <a:off x="9213851" y="2393951"/>
            <a:ext cx="390525" cy="174625"/>
            <a:chOff x="4334" y="1470"/>
            <a:chExt cx="246" cy="107"/>
          </a:xfrm>
        </p:grpSpPr>
        <p:sp>
          <p:nvSpPr>
            <p:cNvPr id="5783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0" name="Group 737"/>
            <p:cNvGrpSpPr>
              <a:grpSpLocks/>
            </p:cNvGrpSpPr>
            <p:nvPr/>
          </p:nvGrpSpPr>
          <p:grpSpPr bwMode="auto">
            <a:xfrm>
              <a:off x="4383" y="1488"/>
              <a:ext cx="138" cy="33"/>
              <a:chOff x="2468" y="1332"/>
              <a:chExt cx="310" cy="60"/>
            </a:xfrm>
          </p:grpSpPr>
          <p:sp>
            <p:nvSpPr>
              <p:cNvPr id="57843"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44"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1" name="Line 74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42" name="Line 741"/>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387" name="Line 751"/>
          <p:cNvSpPr>
            <a:spLocks noChangeShapeType="1"/>
          </p:cNvSpPr>
          <p:nvPr/>
        </p:nvSpPr>
        <p:spPr bwMode="auto">
          <a:xfrm>
            <a:off x="7951788" y="3743325"/>
            <a:ext cx="6794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8" name="Group 761"/>
          <p:cNvGrpSpPr>
            <a:grpSpLocks/>
          </p:cNvGrpSpPr>
          <p:nvPr/>
        </p:nvGrpSpPr>
        <p:grpSpPr bwMode="auto">
          <a:xfrm>
            <a:off x="9115425" y="4806951"/>
            <a:ext cx="622300" cy="244475"/>
            <a:chOff x="4334" y="1470"/>
            <a:chExt cx="246" cy="107"/>
          </a:xfrm>
        </p:grpSpPr>
        <p:sp>
          <p:nvSpPr>
            <p:cNvPr id="5782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32" name="Group 765"/>
            <p:cNvGrpSpPr>
              <a:grpSpLocks/>
            </p:cNvGrpSpPr>
            <p:nvPr/>
          </p:nvGrpSpPr>
          <p:grpSpPr bwMode="auto">
            <a:xfrm>
              <a:off x="4383" y="1488"/>
              <a:ext cx="138" cy="33"/>
              <a:chOff x="2468" y="1332"/>
              <a:chExt cx="310" cy="60"/>
            </a:xfrm>
          </p:grpSpPr>
          <p:sp>
            <p:nvSpPr>
              <p:cNvPr id="57835"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36"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33" name="Line 76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34" name="Line 76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9" name="Group 770"/>
          <p:cNvGrpSpPr>
            <a:grpSpLocks/>
          </p:cNvGrpSpPr>
          <p:nvPr/>
        </p:nvGrpSpPr>
        <p:grpSpPr bwMode="auto">
          <a:xfrm>
            <a:off x="8489950" y="4508501"/>
            <a:ext cx="622300" cy="244475"/>
            <a:chOff x="4334" y="1470"/>
            <a:chExt cx="246" cy="107"/>
          </a:xfrm>
        </p:grpSpPr>
        <p:sp>
          <p:nvSpPr>
            <p:cNvPr id="5782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2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2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24" name="Group 774"/>
            <p:cNvGrpSpPr>
              <a:grpSpLocks/>
            </p:cNvGrpSpPr>
            <p:nvPr/>
          </p:nvGrpSpPr>
          <p:grpSpPr bwMode="auto">
            <a:xfrm>
              <a:off x="4383" y="1488"/>
              <a:ext cx="138" cy="33"/>
              <a:chOff x="2468" y="1332"/>
              <a:chExt cx="310" cy="60"/>
            </a:xfrm>
          </p:grpSpPr>
          <p:sp>
            <p:nvSpPr>
              <p:cNvPr id="57827"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8"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25" name="Line 77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26" name="Line 77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0" name="Group 779"/>
          <p:cNvGrpSpPr>
            <a:grpSpLocks/>
          </p:cNvGrpSpPr>
          <p:nvPr/>
        </p:nvGrpSpPr>
        <p:grpSpPr bwMode="auto">
          <a:xfrm>
            <a:off x="7766050" y="4851401"/>
            <a:ext cx="622300" cy="244475"/>
            <a:chOff x="4334" y="1470"/>
            <a:chExt cx="246" cy="107"/>
          </a:xfrm>
        </p:grpSpPr>
        <p:sp>
          <p:nvSpPr>
            <p:cNvPr id="5781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1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1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16" name="Group 783"/>
            <p:cNvGrpSpPr>
              <a:grpSpLocks/>
            </p:cNvGrpSpPr>
            <p:nvPr/>
          </p:nvGrpSpPr>
          <p:grpSpPr bwMode="auto">
            <a:xfrm>
              <a:off x="4383" y="1488"/>
              <a:ext cx="138" cy="33"/>
              <a:chOff x="2468" y="1332"/>
              <a:chExt cx="310" cy="60"/>
            </a:xfrm>
          </p:grpSpPr>
          <p:sp>
            <p:nvSpPr>
              <p:cNvPr id="57819"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0"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17" name="Line 78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8" name="Line 78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1" name="Group 788"/>
          <p:cNvGrpSpPr>
            <a:grpSpLocks/>
          </p:cNvGrpSpPr>
          <p:nvPr/>
        </p:nvGrpSpPr>
        <p:grpSpPr bwMode="auto">
          <a:xfrm>
            <a:off x="7575551" y="3644900"/>
            <a:ext cx="390525" cy="171450"/>
            <a:chOff x="4334" y="1470"/>
            <a:chExt cx="246" cy="107"/>
          </a:xfrm>
        </p:grpSpPr>
        <p:sp>
          <p:nvSpPr>
            <p:cNvPr id="5780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0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0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08" name="Group 792"/>
            <p:cNvGrpSpPr>
              <a:grpSpLocks/>
            </p:cNvGrpSpPr>
            <p:nvPr/>
          </p:nvGrpSpPr>
          <p:grpSpPr bwMode="auto">
            <a:xfrm>
              <a:off x="4383" y="1488"/>
              <a:ext cx="138" cy="33"/>
              <a:chOff x="2468" y="1332"/>
              <a:chExt cx="310" cy="60"/>
            </a:xfrm>
          </p:grpSpPr>
          <p:sp>
            <p:nvSpPr>
              <p:cNvPr id="57811"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12"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09" name="Line 79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0" name="Line 79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2" name="Group 797"/>
          <p:cNvGrpSpPr>
            <a:grpSpLocks/>
          </p:cNvGrpSpPr>
          <p:nvPr/>
        </p:nvGrpSpPr>
        <p:grpSpPr bwMode="auto">
          <a:xfrm>
            <a:off x="8685214" y="5005389"/>
            <a:ext cx="446087" cy="422275"/>
            <a:chOff x="5072" y="3611"/>
            <a:chExt cx="459" cy="380"/>
          </a:xfrm>
        </p:grpSpPr>
        <p:grpSp>
          <p:nvGrpSpPr>
            <p:cNvPr id="57791" name="Group 798"/>
            <p:cNvGrpSpPr>
              <a:grpSpLocks/>
            </p:cNvGrpSpPr>
            <p:nvPr/>
          </p:nvGrpSpPr>
          <p:grpSpPr bwMode="auto">
            <a:xfrm>
              <a:off x="5144" y="3611"/>
              <a:ext cx="387" cy="99"/>
              <a:chOff x="5030" y="2639"/>
              <a:chExt cx="387" cy="99"/>
            </a:xfrm>
          </p:grpSpPr>
          <p:sp>
            <p:nvSpPr>
              <p:cNvPr id="57793"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4"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5"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6"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7"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8"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9"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800"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801"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802"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803"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804"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92"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3" name="Group 812"/>
          <p:cNvGrpSpPr>
            <a:grpSpLocks/>
          </p:cNvGrpSpPr>
          <p:nvPr/>
        </p:nvGrpSpPr>
        <p:grpSpPr bwMode="auto">
          <a:xfrm>
            <a:off x="7162801" y="3509964"/>
            <a:ext cx="398463" cy="358775"/>
            <a:chOff x="5072" y="3611"/>
            <a:chExt cx="459" cy="380"/>
          </a:xfrm>
        </p:grpSpPr>
        <p:grpSp>
          <p:nvGrpSpPr>
            <p:cNvPr id="57777" name="Group 813"/>
            <p:cNvGrpSpPr>
              <a:grpSpLocks/>
            </p:cNvGrpSpPr>
            <p:nvPr/>
          </p:nvGrpSpPr>
          <p:grpSpPr bwMode="auto">
            <a:xfrm>
              <a:off x="5144" y="3611"/>
              <a:ext cx="387" cy="99"/>
              <a:chOff x="5030" y="2639"/>
              <a:chExt cx="387" cy="99"/>
            </a:xfrm>
          </p:grpSpPr>
          <p:sp>
            <p:nvSpPr>
              <p:cNvPr id="57779"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0"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1"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2"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3"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4"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5"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786"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787"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788"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789"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790"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78"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94" name="Line 827"/>
          <p:cNvSpPr>
            <a:spLocks noChangeShapeType="1"/>
          </p:cNvSpPr>
          <p:nvPr/>
        </p:nvSpPr>
        <p:spPr bwMode="auto">
          <a:xfrm rot="5400000" flipV="1">
            <a:off x="9515476" y="5440364"/>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7395" name="Group 828"/>
          <p:cNvGrpSpPr>
            <a:grpSpLocks/>
          </p:cNvGrpSpPr>
          <p:nvPr/>
        </p:nvGrpSpPr>
        <p:grpSpPr bwMode="auto">
          <a:xfrm>
            <a:off x="6778626" y="2038350"/>
            <a:ext cx="504825" cy="401638"/>
            <a:chOff x="2896" y="396"/>
            <a:chExt cx="1848" cy="1887"/>
          </a:xfrm>
        </p:grpSpPr>
        <p:pic>
          <p:nvPicPr>
            <p:cNvPr id="57754"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5"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56"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7"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8"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9"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0"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1"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2" name="Freeform 837"/>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3"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4"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5"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6"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7"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8"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9"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0"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71"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2"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3"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4"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5"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76"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6" name="Group 852"/>
          <p:cNvGrpSpPr>
            <a:grpSpLocks/>
          </p:cNvGrpSpPr>
          <p:nvPr/>
        </p:nvGrpSpPr>
        <p:grpSpPr bwMode="auto">
          <a:xfrm>
            <a:off x="7061201" y="3054350"/>
            <a:ext cx="504825" cy="401638"/>
            <a:chOff x="2896" y="396"/>
            <a:chExt cx="1848" cy="1887"/>
          </a:xfrm>
        </p:grpSpPr>
        <p:pic>
          <p:nvPicPr>
            <p:cNvPr id="57731"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2"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33"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4"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5"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6"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7"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8"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9" name="Freeform 861"/>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0"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1"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2"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3"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4"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5"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6"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7"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48"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9"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0"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1"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2"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53"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7" name="Group 876"/>
          <p:cNvGrpSpPr>
            <a:grpSpLocks/>
          </p:cNvGrpSpPr>
          <p:nvPr/>
        </p:nvGrpSpPr>
        <p:grpSpPr bwMode="auto">
          <a:xfrm>
            <a:off x="8483601" y="5495925"/>
            <a:ext cx="504825" cy="401638"/>
            <a:chOff x="2896" y="396"/>
            <a:chExt cx="1848" cy="1887"/>
          </a:xfrm>
        </p:grpSpPr>
        <p:pic>
          <p:nvPicPr>
            <p:cNvPr id="57708"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09"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10"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11"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2"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3"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4"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5"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6" name="Freeform 885"/>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7"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8"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9"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0"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1"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2"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3"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4"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25"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6"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7"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8"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9"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30"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8" name="Group 900"/>
          <p:cNvGrpSpPr>
            <a:grpSpLocks/>
          </p:cNvGrpSpPr>
          <p:nvPr/>
        </p:nvGrpSpPr>
        <p:grpSpPr bwMode="auto">
          <a:xfrm>
            <a:off x="8902701" y="5524500"/>
            <a:ext cx="504825" cy="401638"/>
            <a:chOff x="2896" y="396"/>
            <a:chExt cx="1848" cy="1887"/>
          </a:xfrm>
        </p:grpSpPr>
        <p:pic>
          <p:nvPicPr>
            <p:cNvPr id="57685"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6"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687"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8"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89"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0"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1"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2"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3" name="Freeform 909"/>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4"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5"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6"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7"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8"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9"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0"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1"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02"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3"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4"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5"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6"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07"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9" name="Group 924"/>
          <p:cNvGrpSpPr>
            <a:grpSpLocks/>
          </p:cNvGrpSpPr>
          <p:nvPr/>
        </p:nvGrpSpPr>
        <p:grpSpPr bwMode="auto">
          <a:xfrm>
            <a:off x="6873875" y="1590675"/>
            <a:ext cx="617538" cy="387350"/>
            <a:chOff x="2920" y="972"/>
            <a:chExt cx="389" cy="244"/>
          </a:xfrm>
        </p:grpSpPr>
        <p:grpSp>
          <p:nvGrpSpPr>
            <p:cNvPr id="57673" name="Group 925"/>
            <p:cNvGrpSpPr>
              <a:grpSpLocks/>
            </p:cNvGrpSpPr>
            <p:nvPr/>
          </p:nvGrpSpPr>
          <p:grpSpPr bwMode="auto">
            <a:xfrm>
              <a:off x="3085" y="1027"/>
              <a:ext cx="102" cy="189"/>
              <a:chOff x="3436" y="1504"/>
              <a:chExt cx="393" cy="942"/>
            </a:xfrm>
          </p:grpSpPr>
          <p:pic>
            <p:nvPicPr>
              <p:cNvPr id="57675"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6"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77" name="Group 928"/>
              <p:cNvGrpSpPr>
                <a:grpSpLocks/>
              </p:cNvGrpSpPr>
              <p:nvPr/>
            </p:nvGrpSpPr>
            <p:grpSpPr bwMode="auto">
              <a:xfrm>
                <a:off x="3511" y="1689"/>
                <a:ext cx="289" cy="576"/>
                <a:chOff x="3511" y="1689"/>
                <a:chExt cx="289" cy="576"/>
              </a:xfrm>
            </p:grpSpPr>
            <p:sp>
              <p:nvSpPr>
                <p:cNvPr id="57678"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57679"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57680"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57681"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57682"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3"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4"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57674"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400"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70838" y="1670051"/>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01" name="Group 938"/>
          <p:cNvGrpSpPr>
            <a:grpSpLocks/>
          </p:cNvGrpSpPr>
          <p:nvPr/>
        </p:nvGrpSpPr>
        <p:grpSpPr bwMode="auto">
          <a:xfrm>
            <a:off x="7186613" y="4538663"/>
            <a:ext cx="463550" cy="398462"/>
            <a:chOff x="3987" y="-51"/>
            <a:chExt cx="1252" cy="983"/>
          </a:xfrm>
        </p:grpSpPr>
        <p:pic>
          <p:nvPicPr>
            <p:cNvPr id="57671"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2" name="Freeform 940"/>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2" name="Group 941"/>
          <p:cNvGrpSpPr>
            <a:grpSpLocks/>
          </p:cNvGrpSpPr>
          <p:nvPr/>
        </p:nvGrpSpPr>
        <p:grpSpPr bwMode="auto">
          <a:xfrm>
            <a:off x="7024688" y="4938713"/>
            <a:ext cx="463550" cy="398462"/>
            <a:chOff x="3987" y="-51"/>
            <a:chExt cx="1252" cy="983"/>
          </a:xfrm>
        </p:grpSpPr>
        <p:pic>
          <p:nvPicPr>
            <p:cNvPr id="57669"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0" name="Freeform 943"/>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3" name="Group 944"/>
          <p:cNvGrpSpPr>
            <a:grpSpLocks/>
          </p:cNvGrpSpPr>
          <p:nvPr/>
        </p:nvGrpSpPr>
        <p:grpSpPr bwMode="auto">
          <a:xfrm>
            <a:off x="7481888" y="5186363"/>
            <a:ext cx="463550" cy="398462"/>
            <a:chOff x="3987" y="-51"/>
            <a:chExt cx="1252" cy="983"/>
          </a:xfrm>
        </p:grpSpPr>
        <p:pic>
          <p:nvPicPr>
            <p:cNvPr id="57667"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8" name="Freeform 946"/>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4" name="Group 947"/>
          <p:cNvGrpSpPr>
            <a:grpSpLocks/>
          </p:cNvGrpSpPr>
          <p:nvPr/>
        </p:nvGrpSpPr>
        <p:grpSpPr bwMode="auto">
          <a:xfrm>
            <a:off x="7920038" y="5224463"/>
            <a:ext cx="463550" cy="398462"/>
            <a:chOff x="3987" y="-51"/>
            <a:chExt cx="1252" cy="983"/>
          </a:xfrm>
        </p:grpSpPr>
        <p:pic>
          <p:nvPicPr>
            <p:cNvPr id="57665"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6" name="Freeform 949"/>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5" name="Group 950"/>
          <p:cNvGrpSpPr>
            <a:grpSpLocks/>
          </p:cNvGrpSpPr>
          <p:nvPr/>
        </p:nvGrpSpPr>
        <p:grpSpPr bwMode="auto">
          <a:xfrm>
            <a:off x="9710739" y="5014914"/>
            <a:ext cx="249237" cy="555625"/>
            <a:chOff x="1115" y="2770"/>
            <a:chExt cx="589" cy="1034"/>
          </a:xfrm>
        </p:grpSpPr>
        <p:sp>
          <p:nvSpPr>
            <p:cNvPr id="57633"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4"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5"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6"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7"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38" name="Group 956"/>
            <p:cNvGrpSpPr>
              <a:grpSpLocks/>
            </p:cNvGrpSpPr>
            <p:nvPr/>
          </p:nvGrpSpPr>
          <p:grpSpPr bwMode="auto">
            <a:xfrm>
              <a:off x="1367" y="2873"/>
              <a:ext cx="240" cy="63"/>
              <a:chOff x="614" y="2568"/>
              <a:chExt cx="725" cy="139"/>
            </a:xfrm>
          </p:grpSpPr>
          <p:sp>
            <p:nvSpPr>
              <p:cNvPr id="57663"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4"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39"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0" name="Group 960"/>
            <p:cNvGrpSpPr>
              <a:grpSpLocks/>
            </p:cNvGrpSpPr>
            <p:nvPr/>
          </p:nvGrpSpPr>
          <p:grpSpPr bwMode="auto">
            <a:xfrm>
              <a:off x="1366" y="3014"/>
              <a:ext cx="240" cy="58"/>
              <a:chOff x="614" y="2568"/>
              <a:chExt cx="725" cy="139"/>
            </a:xfrm>
          </p:grpSpPr>
          <p:sp>
            <p:nvSpPr>
              <p:cNvPr id="57661"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2"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1"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2"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3" name="Group 965"/>
            <p:cNvGrpSpPr>
              <a:grpSpLocks/>
            </p:cNvGrpSpPr>
            <p:nvPr/>
          </p:nvGrpSpPr>
          <p:grpSpPr bwMode="auto">
            <a:xfrm>
              <a:off x="1361" y="3287"/>
              <a:ext cx="240" cy="65"/>
              <a:chOff x="614" y="2568"/>
              <a:chExt cx="725" cy="139"/>
            </a:xfrm>
          </p:grpSpPr>
          <p:sp>
            <p:nvSpPr>
              <p:cNvPr id="57659"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0"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4"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45" name="Group 969"/>
            <p:cNvGrpSpPr>
              <a:grpSpLocks/>
            </p:cNvGrpSpPr>
            <p:nvPr/>
          </p:nvGrpSpPr>
          <p:grpSpPr bwMode="auto">
            <a:xfrm>
              <a:off x="1363" y="3158"/>
              <a:ext cx="240" cy="60"/>
              <a:chOff x="614" y="2568"/>
              <a:chExt cx="725" cy="139"/>
            </a:xfrm>
          </p:grpSpPr>
          <p:sp>
            <p:nvSpPr>
              <p:cNvPr id="57657"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8"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6"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7"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8"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9"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0"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51"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2"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3"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4"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55"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6"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6" name="Group 983"/>
          <p:cNvGrpSpPr>
            <a:grpSpLocks/>
          </p:cNvGrpSpPr>
          <p:nvPr/>
        </p:nvGrpSpPr>
        <p:grpSpPr bwMode="auto">
          <a:xfrm>
            <a:off x="9424989" y="5224464"/>
            <a:ext cx="230187" cy="498475"/>
            <a:chOff x="1115" y="2770"/>
            <a:chExt cx="589" cy="1034"/>
          </a:xfrm>
        </p:grpSpPr>
        <p:sp>
          <p:nvSpPr>
            <p:cNvPr id="57601"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2"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03"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4"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5"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6" name="Group 989"/>
            <p:cNvGrpSpPr>
              <a:grpSpLocks/>
            </p:cNvGrpSpPr>
            <p:nvPr/>
          </p:nvGrpSpPr>
          <p:grpSpPr bwMode="auto">
            <a:xfrm>
              <a:off x="1367" y="2873"/>
              <a:ext cx="240" cy="63"/>
              <a:chOff x="614" y="2568"/>
              <a:chExt cx="725" cy="139"/>
            </a:xfrm>
          </p:grpSpPr>
          <p:sp>
            <p:nvSpPr>
              <p:cNvPr id="57631"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2"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7"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8" name="Group 993"/>
            <p:cNvGrpSpPr>
              <a:grpSpLocks/>
            </p:cNvGrpSpPr>
            <p:nvPr/>
          </p:nvGrpSpPr>
          <p:grpSpPr bwMode="auto">
            <a:xfrm>
              <a:off x="1366" y="3014"/>
              <a:ext cx="240" cy="58"/>
              <a:chOff x="614" y="2568"/>
              <a:chExt cx="725" cy="139"/>
            </a:xfrm>
          </p:grpSpPr>
          <p:sp>
            <p:nvSpPr>
              <p:cNvPr id="57629"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0"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9"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0"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11" name="Group 998"/>
            <p:cNvGrpSpPr>
              <a:grpSpLocks/>
            </p:cNvGrpSpPr>
            <p:nvPr/>
          </p:nvGrpSpPr>
          <p:grpSpPr bwMode="auto">
            <a:xfrm>
              <a:off x="1361" y="3287"/>
              <a:ext cx="240" cy="65"/>
              <a:chOff x="614" y="2568"/>
              <a:chExt cx="725" cy="139"/>
            </a:xfrm>
          </p:grpSpPr>
          <p:sp>
            <p:nvSpPr>
              <p:cNvPr id="57627"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8"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2"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13" name="Group 1002"/>
            <p:cNvGrpSpPr>
              <a:grpSpLocks/>
            </p:cNvGrpSpPr>
            <p:nvPr/>
          </p:nvGrpSpPr>
          <p:grpSpPr bwMode="auto">
            <a:xfrm>
              <a:off x="1363" y="3158"/>
              <a:ext cx="240" cy="60"/>
              <a:chOff x="614" y="2568"/>
              <a:chExt cx="725" cy="139"/>
            </a:xfrm>
          </p:grpSpPr>
          <p:sp>
            <p:nvSpPr>
              <p:cNvPr id="57625"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6"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4"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5"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6"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7"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8"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19"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0"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1"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2"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23"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4"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7" name="Group 1070"/>
          <p:cNvGrpSpPr>
            <a:grpSpLocks/>
          </p:cNvGrpSpPr>
          <p:nvPr/>
        </p:nvGrpSpPr>
        <p:grpSpPr bwMode="auto">
          <a:xfrm>
            <a:off x="8726488" y="2486026"/>
            <a:ext cx="392112" cy="180975"/>
            <a:chOff x="4655" y="2464"/>
            <a:chExt cx="319" cy="132"/>
          </a:xfrm>
        </p:grpSpPr>
        <p:grpSp>
          <p:nvGrpSpPr>
            <p:cNvPr id="57584" name="Group 1071"/>
            <p:cNvGrpSpPr>
              <a:grpSpLocks/>
            </p:cNvGrpSpPr>
            <p:nvPr/>
          </p:nvGrpSpPr>
          <p:grpSpPr bwMode="auto">
            <a:xfrm>
              <a:off x="4660" y="2464"/>
              <a:ext cx="310" cy="130"/>
              <a:chOff x="4334" y="1470"/>
              <a:chExt cx="246" cy="107"/>
            </a:xfrm>
          </p:grpSpPr>
          <p:sp>
            <p:nvSpPr>
              <p:cNvPr id="5759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9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9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96" name="Group 1075"/>
              <p:cNvGrpSpPr>
                <a:grpSpLocks/>
              </p:cNvGrpSpPr>
              <p:nvPr/>
            </p:nvGrpSpPr>
            <p:grpSpPr bwMode="auto">
              <a:xfrm>
                <a:off x="4383" y="1488"/>
                <a:ext cx="138" cy="33"/>
                <a:chOff x="2468" y="1332"/>
                <a:chExt cx="310" cy="60"/>
              </a:xfrm>
            </p:grpSpPr>
            <p:sp>
              <p:nvSpPr>
                <p:cNvPr id="57599"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600"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97" name="Line 10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8" name="Line 1079"/>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8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8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8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88" name="Group 1083"/>
            <p:cNvGrpSpPr>
              <a:grpSpLocks/>
            </p:cNvGrpSpPr>
            <p:nvPr/>
          </p:nvGrpSpPr>
          <p:grpSpPr bwMode="auto">
            <a:xfrm>
              <a:off x="4719" y="2486"/>
              <a:ext cx="179" cy="41"/>
              <a:chOff x="2468" y="1332"/>
              <a:chExt cx="310" cy="60"/>
            </a:xfrm>
          </p:grpSpPr>
          <p:sp>
            <p:nvSpPr>
              <p:cNvPr id="57591"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92"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89" name="Line 1086"/>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0" name="Line 1087"/>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8" name="Group 1088"/>
          <p:cNvGrpSpPr>
            <a:grpSpLocks/>
          </p:cNvGrpSpPr>
          <p:nvPr/>
        </p:nvGrpSpPr>
        <p:grpSpPr bwMode="auto">
          <a:xfrm>
            <a:off x="8729664" y="2752726"/>
            <a:ext cx="407987" cy="180975"/>
            <a:chOff x="4655" y="2464"/>
            <a:chExt cx="319" cy="132"/>
          </a:xfrm>
        </p:grpSpPr>
        <p:grpSp>
          <p:nvGrpSpPr>
            <p:cNvPr id="57567" name="Group 1089"/>
            <p:cNvGrpSpPr>
              <a:grpSpLocks/>
            </p:cNvGrpSpPr>
            <p:nvPr/>
          </p:nvGrpSpPr>
          <p:grpSpPr bwMode="auto">
            <a:xfrm>
              <a:off x="4660" y="2464"/>
              <a:ext cx="310" cy="130"/>
              <a:chOff x="4334" y="1470"/>
              <a:chExt cx="246" cy="107"/>
            </a:xfrm>
          </p:grpSpPr>
          <p:sp>
            <p:nvSpPr>
              <p:cNvPr id="575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9" name="Group 1093"/>
              <p:cNvGrpSpPr>
                <a:grpSpLocks/>
              </p:cNvGrpSpPr>
              <p:nvPr/>
            </p:nvGrpSpPr>
            <p:grpSpPr bwMode="auto">
              <a:xfrm>
                <a:off x="4383" y="1488"/>
                <a:ext cx="138" cy="33"/>
                <a:chOff x="2468" y="1332"/>
                <a:chExt cx="310" cy="60"/>
              </a:xfrm>
            </p:grpSpPr>
            <p:sp>
              <p:nvSpPr>
                <p:cNvPr id="57582"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83"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80" name="Line 10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81" name="Line 1097"/>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6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1" name="Group 1101"/>
            <p:cNvGrpSpPr>
              <a:grpSpLocks/>
            </p:cNvGrpSpPr>
            <p:nvPr/>
          </p:nvGrpSpPr>
          <p:grpSpPr bwMode="auto">
            <a:xfrm>
              <a:off x="4719" y="2486"/>
              <a:ext cx="179" cy="41"/>
              <a:chOff x="2468" y="1332"/>
              <a:chExt cx="310" cy="60"/>
            </a:xfrm>
          </p:grpSpPr>
          <p:sp>
            <p:nvSpPr>
              <p:cNvPr id="57574"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75"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72" name="Line 1104"/>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73" name="Line 1105"/>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9" name="Group 1106"/>
          <p:cNvGrpSpPr>
            <a:grpSpLocks/>
          </p:cNvGrpSpPr>
          <p:nvPr/>
        </p:nvGrpSpPr>
        <p:grpSpPr bwMode="auto">
          <a:xfrm>
            <a:off x="9282114" y="2749551"/>
            <a:ext cx="407987" cy="180975"/>
            <a:chOff x="4655" y="2464"/>
            <a:chExt cx="319" cy="132"/>
          </a:xfrm>
        </p:grpSpPr>
        <p:grpSp>
          <p:nvGrpSpPr>
            <p:cNvPr id="57550" name="Group 1107"/>
            <p:cNvGrpSpPr>
              <a:grpSpLocks/>
            </p:cNvGrpSpPr>
            <p:nvPr/>
          </p:nvGrpSpPr>
          <p:grpSpPr bwMode="auto">
            <a:xfrm>
              <a:off x="4660" y="2464"/>
              <a:ext cx="310" cy="130"/>
              <a:chOff x="4334" y="1470"/>
              <a:chExt cx="246" cy="107"/>
            </a:xfrm>
          </p:grpSpPr>
          <p:sp>
            <p:nvSpPr>
              <p:cNvPr id="575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62" name="Group 1111"/>
              <p:cNvGrpSpPr>
                <a:grpSpLocks/>
              </p:cNvGrpSpPr>
              <p:nvPr/>
            </p:nvGrpSpPr>
            <p:grpSpPr bwMode="auto">
              <a:xfrm>
                <a:off x="4383" y="1488"/>
                <a:ext cx="138" cy="33"/>
                <a:chOff x="2468" y="1332"/>
                <a:chExt cx="310" cy="60"/>
              </a:xfrm>
            </p:grpSpPr>
            <p:sp>
              <p:nvSpPr>
                <p:cNvPr id="57565"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66"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63"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64"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51"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52"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53"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54" name="Group 1119"/>
            <p:cNvGrpSpPr>
              <a:grpSpLocks/>
            </p:cNvGrpSpPr>
            <p:nvPr/>
          </p:nvGrpSpPr>
          <p:grpSpPr bwMode="auto">
            <a:xfrm>
              <a:off x="4719" y="2486"/>
              <a:ext cx="179" cy="41"/>
              <a:chOff x="2468" y="1332"/>
              <a:chExt cx="310" cy="60"/>
            </a:xfrm>
          </p:grpSpPr>
          <p:sp>
            <p:nvSpPr>
              <p:cNvPr id="57557"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58"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55" name="Line 1122"/>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56" name="Line 112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10" name="Group 1124"/>
          <p:cNvGrpSpPr>
            <a:grpSpLocks/>
          </p:cNvGrpSpPr>
          <p:nvPr/>
        </p:nvGrpSpPr>
        <p:grpSpPr bwMode="auto">
          <a:xfrm>
            <a:off x="9212263" y="2390776"/>
            <a:ext cx="392112" cy="180975"/>
            <a:chOff x="4655" y="2464"/>
            <a:chExt cx="319" cy="132"/>
          </a:xfrm>
        </p:grpSpPr>
        <p:grpSp>
          <p:nvGrpSpPr>
            <p:cNvPr id="57533" name="Group 1125"/>
            <p:cNvGrpSpPr>
              <a:grpSpLocks/>
            </p:cNvGrpSpPr>
            <p:nvPr/>
          </p:nvGrpSpPr>
          <p:grpSpPr bwMode="auto">
            <a:xfrm>
              <a:off x="4660" y="2464"/>
              <a:ext cx="310" cy="130"/>
              <a:chOff x="4334" y="1470"/>
              <a:chExt cx="246" cy="107"/>
            </a:xfrm>
          </p:grpSpPr>
          <p:sp>
            <p:nvSpPr>
              <p:cNvPr id="5754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4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4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45" name="Group 1129"/>
              <p:cNvGrpSpPr>
                <a:grpSpLocks/>
              </p:cNvGrpSpPr>
              <p:nvPr/>
            </p:nvGrpSpPr>
            <p:grpSpPr bwMode="auto">
              <a:xfrm>
                <a:off x="4383" y="1488"/>
                <a:ext cx="138" cy="33"/>
                <a:chOff x="2468" y="1332"/>
                <a:chExt cx="310" cy="60"/>
              </a:xfrm>
            </p:grpSpPr>
            <p:sp>
              <p:nvSpPr>
                <p:cNvPr id="57548"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49"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46"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47"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34"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35"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36"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37" name="Group 1137"/>
            <p:cNvGrpSpPr>
              <a:grpSpLocks/>
            </p:cNvGrpSpPr>
            <p:nvPr/>
          </p:nvGrpSpPr>
          <p:grpSpPr bwMode="auto">
            <a:xfrm>
              <a:off x="4719" y="2486"/>
              <a:ext cx="179" cy="41"/>
              <a:chOff x="2468" y="1332"/>
              <a:chExt cx="310" cy="60"/>
            </a:xfrm>
          </p:grpSpPr>
          <p:sp>
            <p:nvSpPr>
              <p:cNvPr id="57540"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41"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38" name="Line 1140"/>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39" name="Line 1141"/>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57411" name="Picture 1142" descr="underline_bas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16151" y="1039813"/>
            <a:ext cx="4264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13" name="Group 7"/>
          <p:cNvGrpSpPr>
            <a:grpSpLocks/>
          </p:cNvGrpSpPr>
          <p:nvPr/>
        </p:nvGrpSpPr>
        <p:grpSpPr bwMode="auto">
          <a:xfrm>
            <a:off x="7743825" y="4837114"/>
            <a:ext cx="628650" cy="276225"/>
            <a:chOff x="4786435" y="6027638"/>
            <a:chExt cx="748703" cy="417782"/>
          </a:xfrm>
        </p:grpSpPr>
        <p:sp>
          <p:nvSpPr>
            <p:cNvPr id="519" name="Oval 518"/>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0" name="Rectangle 519"/>
            <p:cNvSpPr/>
            <p:nvPr/>
          </p:nvSpPr>
          <p:spPr bwMode="auto">
            <a:xfrm>
              <a:off x="4790216" y="6188507"/>
              <a:ext cx="74492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1" name="Oval 520"/>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2" name="Freeform 521"/>
            <p:cNvSpPr/>
            <p:nvPr/>
          </p:nvSpPr>
          <p:spPr bwMode="auto">
            <a:xfrm>
              <a:off x="4981174" y="6126080"/>
              <a:ext cx="361116"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3" name="Freeform 522"/>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4" name="Freeform 523"/>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5" name="Freeform 524"/>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26" name="Straight Connector 525"/>
            <p:cNvCxnSpPr>
              <a:cxnSpLocks noChangeShapeType="1"/>
              <a:endCxn id="521"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27" name="Straight Connector 526"/>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4" name="Group 5"/>
          <p:cNvGrpSpPr>
            <a:grpSpLocks/>
          </p:cNvGrpSpPr>
          <p:nvPr/>
        </p:nvGrpSpPr>
        <p:grpSpPr bwMode="auto">
          <a:xfrm>
            <a:off x="9207501" y="2387600"/>
            <a:ext cx="409575" cy="222250"/>
            <a:chOff x="2213011" y="6015083"/>
            <a:chExt cx="745177" cy="407107"/>
          </a:xfrm>
        </p:grpSpPr>
        <p:sp>
          <p:nvSpPr>
            <p:cNvPr id="529" name="Oval 528"/>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0" name="Rectangle 529"/>
            <p:cNvSpPr/>
            <p:nvPr/>
          </p:nvSpPr>
          <p:spPr bwMode="auto">
            <a:xfrm>
              <a:off x="2213011" y="6163387"/>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1" name="Oval 530"/>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2" name="Freeform 531"/>
            <p:cNvSpPr/>
            <p:nvPr/>
          </p:nvSpPr>
          <p:spPr bwMode="auto">
            <a:xfrm>
              <a:off x="2403638" y="6102320"/>
              <a:ext cx="361036"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3" name="Freeform 532"/>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4" name="Freeform 533"/>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5" name="Freeform 534"/>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36" name="Straight Connector 535"/>
            <p:cNvCxnSpPr>
              <a:cxnSpLocks noChangeShapeType="1"/>
              <a:endCxn id="531"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37" name="Straight Connector 536"/>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5" name="Group 542"/>
          <p:cNvGrpSpPr>
            <a:grpSpLocks/>
          </p:cNvGrpSpPr>
          <p:nvPr/>
        </p:nvGrpSpPr>
        <p:grpSpPr bwMode="auto">
          <a:xfrm>
            <a:off x="9275763" y="2738438"/>
            <a:ext cx="411162" cy="220662"/>
            <a:chOff x="2213011" y="6015083"/>
            <a:chExt cx="745177" cy="407107"/>
          </a:xfrm>
        </p:grpSpPr>
        <p:sp>
          <p:nvSpPr>
            <p:cNvPr id="544" name="Oval 54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5" name="Rectangle 54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6" name="Oval 54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7" name="Freeform 546"/>
            <p:cNvSpPr/>
            <p:nvPr/>
          </p:nvSpPr>
          <p:spPr bwMode="auto">
            <a:xfrm>
              <a:off x="2402902" y="6102948"/>
              <a:ext cx="362519"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8" name="Freeform 54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9" name="Freeform 54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0" name="Freeform 54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51" name="Straight Connector 550"/>
            <p:cNvCxnSpPr>
              <a:cxnSpLocks noChangeShapeType="1"/>
              <a:endCxn id="54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2" name="Straight Connector 55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6" name="Group 552"/>
          <p:cNvGrpSpPr>
            <a:grpSpLocks/>
          </p:cNvGrpSpPr>
          <p:nvPr/>
        </p:nvGrpSpPr>
        <p:grpSpPr bwMode="auto">
          <a:xfrm>
            <a:off x="8724901" y="2743201"/>
            <a:ext cx="411163" cy="220663"/>
            <a:chOff x="2213011" y="6015083"/>
            <a:chExt cx="745177" cy="407107"/>
          </a:xfrm>
        </p:grpSpPr>
        <p:sp>
          <p:nvSpPr>
            <p:cNvPr id="554" name="Oval 55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5" name="Rectangle 55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Oval 55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7" name="Freeform 556"/>
            <p:cNvSpPr/>
            <p:nvPr/>
          </p:nvSpPr>
          <p:spPr bwMode="auto">
            <a:xfrm>
              <a:off x="2402901" y="6102948"/>
              <a:ext cx="362518"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8" name="Freeform 55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9" name="Freeform 55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0" name="Freeform 55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61" name="Straight Connector 560"/>
            <p:cNvCxnSpPr>
              <a:cxnSpLocks noChangeShapeType="1"/>
              <a:endCxn id="55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2" name="Straight Connector 56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7" name="Group 562"/>
          <p:cNvGrpSpPr>
            <a:grpSpLocks/>
          </p:cNvGrpSpPr>
          <p:nvPr/>
        </p:nvGrpSpPr>
        <p:grpSpPr bwMode="auto">
          <a:xfrm>
            <a:off x="8712201" y="2473326"/>
            <a:ext cx="409575" cy="220663"/>
            <a:chOff x="2213011" y="6015083"/>
            <a:chExt cx="745177" cy="407107"/>
          </a:xfrm>
        </p:grpSpPr>
        <p:sp>
          <p:nvSpPr>
            <p:cNvPr id="564" name="Oval 56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5" name="Rectangle 56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6" name="Oval 56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7" name="Freeform 566"/>
            <p:cNvSpPr/>
            <p:nvPr/>
          </p:nvSpPr>
          <p:spPr bwMode="auto">
            <a:xfrm>
              <a:off x="2403638" y="6102948"/>
              <a:ext cx="361036"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8" name="Freeform 56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9" name="Freeform 56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0" name="Freeform 56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1" name="Straight Connector 570"/>
            <p:cNvCxnSpPr>
              <a:cxnSpLocks noChangeShapeType="1"/>
              <a:endCxn id="56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2" name="Straight Connector 57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8" name="Group 572"/>
          <p:cNvGrpSpPr>
            <a:grpSpLocks/>
          </p:cNvGrpSpPr>
          <p:nvPr/>
        </p:nvGrpSpPr>
        <p:grpSpPr bwMode="auto">
          <a:xfrm>
            <a:off x="8609013" y="3622676"/>
            <a:ext cx="411162" cy="220663"/>
            <a:chOff x="2213011" y="6015083"/>
            <a:chExt cx="745177" cy="407107"/>
          </a:xfrm>
        </p:grpSpPr>
        <p:sp>
          <p:nvSpPr>
            <p:cNvPr id="574" name="Oval 57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5" name="Rectangle 57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6" name="Oval 57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7" name="Freeform 576"/>
            <p:cNvSpPr/>
            <p:nvPr/>
          </p:nvSpPr>
          <p:spPr bwMode="auto">
            <a:xfrm>
              <a:off x="2402902" y="6102948"/>
              <a:ext cx="362519"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8" name="Freeform 57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9" name="Freeform 57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0" name="Freeform 57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1" name="Straight Connector 580"/>
            <p:cNvCxnSpPr>
              <a:cxnSpLocks noChangeShapeType="1"/>
              <a:endCxn id="57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2" name="Straight Connector 58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9" name="Group 582"/>
          <p:cNvGrpSpPr>
            <a:grpSpLocks/>
          </p:cNvGrpSpPr>
          <p:nvPr/>
        </p:nvGrpSpPr>
        <p:grpSpPr bwMode="auto">
          <a:xfrm>
            <a:off x="9277351" y="3636963"/>
            <a:ext cx="411163" cy="220662"/>
            <a:chOff x="2213011" y="6015083"/>
            <a:chExt cx="745177" cy="407107"/>
          </a:xfrm>
        </p:grpSpPr>
        <p:sp>
          <p:nvSpPr>
            <p:cNvPr id="584" name="Oval 58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5" name="Rectangle 58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6" name="Oval 58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7" name="Freeform 586"/>
            <p:cNvSpPr/>
            <p:nvPr/>
          </p:nvSpPr>
          <p:spPr bwMode="auto">
            <a:xfrm>
              <a:off x="2402901" y="6102948"/>
              <a:ext cx="362518"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8" name="Freeform 58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9" name="Freeform 58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0" name="Freeform 58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1" name="Straight Connector 590"/>
            <p:cNvCxnSpPr>
              <a:cxnSpLocks noChangeShapeType="1"/>
              <a:endCxn id="58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2" name="Straight Connector 59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0" name="Group 592"/>
          <p:cNvGrpSpPr>
            <a:grpSpLocks/>
          </p:cNvGrpSpPr>
          <p:nvPr/>
        </p:nvGrpSpPr>
        <p:grpSpPr bwMode="auto">
          <a:xfrm>
            <a:off x="8978901" y="3903663"/>
            <a:ext cx="411163" cy="222250"/>
            <a:chOff x="2213011" y="6015083"/>
            <a:chExt cx="745177" cy="407107"/>
          </a:xfrm>
        </p:grpSpPr>
        <p:sp>
          <p:nvSpPr>
            <p:cNvPr id="594" name="Oval 59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5" name="Rectangle 594"/>
            <p:cNvSpPr/>
            <p:nvPr/>
          </p:nvSpPr>
          <p:spPr bwMode="auto">
            <a:xfrm>
              <a:off x="2213011" y="6163385"/>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6" name="Oval 59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7" name="Freeform 596"/>
            <p:cNvSpPr/>
            <p:nvPr/>
          </p:nvSpPr>
          <p:spPr bwMode="auto">
            <a:xfrm>
              <a:off x="2402901" y="6102320"/>
              <a:ext cx="362518"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8" name="Freeform 59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9" name="Freeform 59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0" name="Freeform 59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1" name="Straight Connector 600"/>
            <p:cNvCxnSpPr>
              <a:cxnSpLocks noChangeShapeType="1"/>
              <a:endCxn id="59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2" name="Straight Connector 60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1" name="Group 604"/>
          <p:cNvGrpSpPr>
            <a:grpSpLocks/>
          </p:cNvGrpSpPr>
          <p:nvPr/>
        </p:nvGrpSpPr>
        <p:grpSpPr bwMode="auto">
          <a:xfrm>
            <a:off x="8486776" y="4495801"/>
            <a:ext cx="627063" cy="276225"/>
            <a:chOff x="4786435" y="6027638"/>
            <a:chExt cx="748703" cy="417782"/>
          </a:xfrm>
        </p:grpSpPr>
        <p:sp>
          <p:nvSpPr>
            <p:cNvPr id="606" name="Oval 60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7" name="Rectangle 606"/>
            <p:cNvSpPr/>
            <p:nvPr/>
          </p:nvSpPr>
          <p:spPr bwMode="auto">
            <a:xfrm>
              <a:off x="4790226" y="6188509"/>
              <a:ext cx="744912" cy="10804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8" name="Oval 60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9" name="Freeform 608"/>
            <p:cNvSpPr/>
            <p:nvPr/>
          </p:nvSpPr>
          <p:spPr bwMode="auto">
            <a:xfrm>
              <a:off x="4979771" y="6126082"/>
              <a:ext cx="362031" cy="1512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0" name="Freeform 60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1" name="Freeform 61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2" name="Freeform 61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3" name="Straight Connector 612"/>
            <p:cNvCxnSpPr>
              <a:cxnSpLocks noChangeShapeType="1"/>
              <a:endCxn id="60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4" name="Straight Connector 61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2" name="Group 614"/>
          <p:cNvGrpSpPr>
            <a:grpSpLocks/>
          </p:cNvGrpSpPr>
          <p:nvPr/>
        </p:nvGrpSpPr>
        <p:grpSpPr bwMode="auto">
          <a:xfrm>
            <a:off x="9105901" y="4792664"/>
            <a:ext cx="627063" cy="276225"/>
            <a:chOff x="4786435" y="6027638"/>
            <a:chExt cx="748703" cy="417782"/>
          </a:xfrm>
        </p:grpSpPr>
        <p:sp>
          <p:nvSpPr>
            <p:cNvPr id="616" name="Oval 61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7" name="Rectangle 616"/>
            <p:cNvSpPr/>
            <p:nvPr/>
          </p:nvSpPr>
          <p:spPr bwMode="auto">
            <a:xfrm>
              <a:off x="4790226" y="6188507"/>
              <a:ext cx="74491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8" name="Oval 61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9" name="Freeform 618"/>
            <p:cNvSpPr/>
            <p:nvPr/>
          </p:nvSpPr>
          <p:spPr bwMode="auto">
            <a:xfrm>
              <a:off x="4979771" y="6126080"/>
              <a:ext cx="362031"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0" name="Freeform 61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1" name="Freeform 62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2" name="Freeform 62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3" name="Straight Connector 622"/>
            <p:cNvCxnSpPr>
              <a:cxnSpLocks noChangeShapeType="1"/>
              <a:endCxn id="61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4" name="Straight Connector 62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3" name="Group 624"/>
          <p:cNvGrpSpPr>
            <a:grpSpLocks/>
          </p:cNvGrpSpPr>
          <p:nvPr/>
        </p:nvGrpSpPr>
        <p:grpSpPr bwMode="auto">
          <a:xfrm>
            <a:off x="7572376" y="3622676"/>
            <a:ext cx="442913" cy="219075"/>
            <a:chOff x="4786435" y="6027638"/>
            <a:chExt cx="748703" cy="417782"/>
          </a:xfrm>
        </p:grpSpPr>
        <p:sp>
          <p:nvSpPr>
            <p:cNvPr id="626" name="Oval 62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7" name="Rectangle 62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8" name="Oval 62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9" name="Freeform 62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0" name="Freeform 62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1" name="Freeform 63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2" name="Freeform 63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3" name="Straight Connector 632"/>
            <p:cNvCxnSpPr>
              <a:cxnSpLocks noChangeShapeType="1"/>
              <a:endCxn id="62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4" name="Straight Connector 63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4" name="Group 634"/>
          <p:cNvGrpSpPr>
            <a:grpSpLocks/>
          </p:cNvGrpSpPr>
          <p:nvPr/>
        </p:nvGrpSpPr>
        <p:grpSpPr bwMode="auto">
          <a:xfrm>
            <a:off x="7874001" y="2482851"/>
            <a:ext cx="442913" cy="219075"/>
            <a:chOff x="4786435" y="6027638"/>
            <a:chExt cx="748703" cy="417782"/>
          </a:xfrm>
        </p:grpSpPr>
        <p:sp>
          <p:nvSpPr>
            <p:cNvPr id="636" name="Oval 63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7" name="Rectangle 63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8" name="Oval 63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9" name="Freeform 63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0" name="Freeform 63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1" name="Freeform 64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2" name="Freeform 64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3" name="Straight Connector 642"/>
            <p:cNvCxnSpPr>
              <a:cxnSpLocks noChangeShapeType="1"/>
              <a:endCxn id="63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4" name="Straight Connector 64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91824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2423592" y="620688"/>
            <a:ext cx="3048668" cy="720724"/>
          </a:xfrm>
        </p:spPr>
        <p:txBody>
          <a:bodyPr>
            <a:normAutofit fontScale="90000"/>
          </a:bodyPr>
          <a:lstStyle/>
          <a:p>
            <a:r>
              <a:rPr lang="en-US" altLang="zh-CN" sz="4800" dirty="0"/>
              <a:t>Textbook</a:t>
            </a:r>
            <a:endParaRPr lang="zh-CN" altLang="en-US" sz="4800" u="none" dirty="0"/>
          </a:p>
        </p:txBody>
      </p:sp>
      <p:sp>
        <p:nvSpPr>
          <p:cNvPr id="16389" name="Rectangle 3"/>
          <p:cNvSpPr>
            <a:spLocks noGrp="1" noChangeArrowheads="1"/>
          </p:cNvSpPr>
          <p:nvPr>
            <p:ph idx="1"/>
          </p:nvPr>
        </p:nvSpPr>
        <p:spPr>
          <a:xfrm>
            <a:off x="-96688" y="1556792"/>
            <a:ext cx="7488832" cy="3599804"/>
          </a:xfrm>
        </p:spPr>
        <p:txBody>
          <a:bodyPr>
            <a:normAutofit/>
          </a:bodyPr>
          <a:lstStyle/>
          <a:p>
            <a:pPr>
              <a:buFont typeface="Wingdings" panose="05000000000000000000" pitchFamily="2" charset="2"/>
              <a:buChar char="v"/>
            </a:pPr>
            <a:r>
              <a:rPr kumimoji="0" lang="en-US" altLang="zh-CN" dirty="0">
                <a:ea typeface="宋体" panose="02010600030101010101" pitchFamily="2" charset="-122"/>
              </a:rPr>
              <a:t>James F. Kurose and Keith W. Ross, </a:t>
            </a:r>
            <a:r>
              <a:rPr kumimoji="0" lang="en-US" altLang="zh-CN" i="1" dirty="0">
                <a:ea typeface="宋体" panose="02010600030101010101" pitchFamily="2" charset="-122"/>
              </a:rPr>
              <a:t>Computer Networking: A Top Down Approach ,</a:t>
            </a:r>
            <a:r>
              <a:rPr kumimoji="0" lang="en-US" altLang="zh-CN" dirty="0">
                <a:ea typeface="宋体" panose="02010600030101010101" pitchFamily="2" charset="-122"/>
              </a:rPr>
              <a:t> 7</a:t>
            </a:r>
            <a:r>
              <a:rPr kumimoji="0" lang="en-US" altLang="zh-CN" baseline="30000" dirty="0">
                <a:ea typeface="宋体" panose="02010600030101010101" pitchFamily="2" charset="-122"/>
              </a:rPr>
              <a:t>th</a:t>
            </a:r>
            <a:r>
              <a:rPr kumimoji="0" lang="en-US" altLang="zh-CN" dirty="0">
                <a:ea typeface="宋体" panose="02010600030101010101" pitchFamily="2" charset="-122"/>
              </a:rPr>
              <a:t> edition.  Pearson Education, 2017. </a:t>
            </a:r>
          </a:p>
          <a:p>
            <a:pPr>
              <a:buFont typeface="Wingdings" panose="05000000000000000000" pitchFamily="2" charset="2"/>
              <a:buChar char="v"/>
            </a:pPr>
            <a:r>
              <a:rPr lang="en-US" altLang="zh-CN" dirty="0">
                <a:ea typeface="宋体" panose="02010600030101010101" pitchFamily="2" charset="-122"/>
              </a:rPr>
              <a:t>Kasun </a:t>
            </a:r>
            <a:r>
              <a:rPr lang="en-US" altLang="zh-CN" dirty="0" err="1">
                <a:ea typeface="宋体" panose="02010600030101010101" pitchFamily="2" charset="-122"/>
              </a:rPr>
              <a:t>Indrasiri</a:t>
            </a:r>
            <a:r>
              <a:rPr lang="en-US" altLang="zh-CN" dirty="0">
                <a:ea typeface="宋体" panose="02010600030101010101" pitchFamily="2" charset="-122"/>
              </a:rPr>
              <a:t> and </a:t>
            </a:r>
            <a:r>
              <a:rPr lang="en-US" altLang="zh-CN" dirty="0" err="1">
                <a:ea typeface="宋体" panose="02010600030101010101" pitchFamily="2" charset="-122"/>
              </a:rPr>
              <a:t>Danesh</a:t>
            </a:r>
            <a:r>
              <a:rPr lang="en-US" altLang="zh-CN" dirty="0">
                <a:ea typeface="宋体" panose="02010600030101010101" pitchFamily="2" charset="-122"/>
              </a:rPr>
              <a:t> </a:t>
            </a:r>
            <a:r>
              <a:rPr lang="en-US" altLang="zh-CN" dirty="0" err="1">
                <a:ea typeface="宋体" panose="02010600030101010101" pitchFamily="2" charset="-122"/>
              </a:rPr>
              <a:t>Kuruppu</a:t>
            </a:r>
            <a:r>
              <a:rPr lang="en-US" altLang="zh-CN" dirty="0">
                <a:ea typeface="宋体" panose="02010600030101010101" pitchFamily="2" charset="-122"/>
              </a:rPr>
              <a:t>, </a:t>
            </a:r>
            <a:r>
              <a:rPr lang="en-US" altLang="zh-CN" dirty="0" err="1">
                <a:ea typeface="宋体" panose="02010600030101010101" pitchFamily="2" charset="-122"/>
              </a:rPr>
              <a:t>gRPC</a:t>
            </a:r>
            <a:r>
              <a:rPr lang="en-US" altLang="zh-CN" dirty="0">
                <a:ea typeface="宋体" panose="02010600030101010101" pitchFamily="2" charset="-122"/>
              </a:rPr>
              <a:t>: Up and Running Building Cloud Native Applications with Go and Java for Docker and Kubernetes, O’Reilly, 2020</a:t>
            </a:r>
            <a:endParaRPr kumimoji="0" lang="zh-CN" altLang="en-US" dirty="0">
              <a:ea typeface="宋体" panose="02010600030101010101" pitchFamily="2" charset="-122"/>
            </a:endParaRPr>
          </a:p>
        </p:txBody>
      </p:sp>
      <p:pic>
        <p:nvPicPr>
          <p:cNvPr id="6" name="图片 5"/>
          <p:cNvPicPr>
            <a:picLocks noChangeAspect="1"/>
          </p:cNvPicPr>
          <p:nvPr/>
        </p:nvPicPr>
        <p:blipFill>
          <a:blip r:embed="rId3"/>
          <a:stretch>
            <a:fillRect/>
          </a:stretch>
        </p:blipFill>
        <p:spPr>
          <a:xfrm>
            <a:off x="7392144" y="730957"/>
            <a:ext cx="4613479" cy="5684118"/>
          </a:xfrm>
          <a:prstGeom prst="rect">
            <a:avLst/>
          </a:prstGeom>
        </p:spPr>
      </p:pic>
      <p:sp>
        <p:nvSpPr>
          <p:cNvPr id="5" name="Text Box 7"/>
          <p:cNvSpPr txBox="1">
            <a:spLocks noChangeArrowheads="1"/>
          </p:cNvSpPr>
          <p:nvPr/>
        </p:nvSpPr>
        <p:spPr bwMode="auto">
          <a:xfrm>
            <a:off x="958503" y="5156596"/>
            <a:ext cx="5378450"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zh-CN" sz="1400" dirty="0">
              <a:solidFill>
                <a:srgbClr val="000099"/>
              </a:solidFill>
              <a:latin typeface="Gill Sans MT" panose="020B0502020104020203" pitchFamily="34" charset="0"/>
            </a:endParaRPr>
          </a:p>
          <a:p>
            <a:pPr marL="0" indent="0">
              <a:buClr>
                <a:srgbClr val="000099"/>
              </a:buClr>
              <a:buSzPct val="100000"/>
            </a:pPr>
            <a:endParaRPr lang="en-US" altLang="zh-CN" sz="1200" dirty="0">
              <a:solidFill>
                <a:srgbClr val="000099"/>
              </a:solidFill>
            </a:endParaRPr>
          </a:p>
          <a:p>
            <a:pPr marL="0" indent="0">
              <a:buClr>
                <a:srgbClr val="000099"/>
              </a:buClr>
              <a:buSzPct val="100000"/>
            </a:pPr>
            <a:r>
              <a:rPr lang="en-US" altLang="zh-CN" sz="1200" dirty="0">
                <a:solidFill>
                  <a:srgbClr val="000099"/>
                </a:solidFill>
              </a:rPr>
              <a:t>Slides of this course are adapted from  J.F Kurose and K.W. Ross </a:t>
            </a:r>
          </a:p>
        </p:txBody>
      </p:sp>
    </p:spTree>
    <p:extLst>
      <p:ext uri="{BB962C8B-B14F-4D97-AF65-F5344CB8AC3E}">
        <p14:creationId xmlns:p14="http://schemas.microsoft.com/office/powerpoint/2010/main" val="1275928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9390A1E-5610-4437-A714-FD0CEDF357A9}" type="slidenum">
              <a:rPr lang="en-US" altLang="zh-CN" sz="1200" smtClean="0">
                <a:solidFill>
                  <a:schemeClr val="accent4"/>
                </a:solidFill>
                <a:latin typeface="Tahoma" panose="020B0604030504040204" pitchFamily="34" charset="0"/>
              </a:rPr>
              <a:pPr/>
              <a:t>30</a:t>
            </a:fld>
            <a:endParaRPr lang="en-US" altLang="zh-CN" sz="1200" dirty="0">
              <a:solidFill>
                <a:schemeClr val="accent4"/>
              </a:solidFill>
              <a:latin typeface="Tahoma" panose="020B0604030504040204" pitchFamily="34" charset="0"/>
            </a:endParaRPr>
          </a:p>
        </p:txBody>
      </p:sp>
      <p:sp>
        <p:nvSpPr>
          <p:cNvPr id="59395" name="Rectangle 2"/>
          <p:cNvSpPr>
            <a:spLocks noGrp="1" noChangeArrowheads="1"/>
          </p:cNvSpPr>
          <p:nvPr>
            <p:ph type="title" idx="4294967295"/>
          </p:nvPr>
        </p:nvSpPr>
        <p:spPr>
          <a:xfrm>
            <a:off x="0" y="280988"/>
            <a:ext cx="8578850" cy="833437"/>
          </a:xfrm>
        </p:spPr>
        <p:txBody>
          <a:bodyPr>
            <a:normAutofit fontScale="90000"/>
          </a:bodyPr>
          <a:lstStyle/>
          <a:p>
            <a:pPr eaLnBrk="1" hangingPunct="1"/>
            <a:r>
              <a:rPr lang="en-US" altLang="zh-CN" sz="4000" dirty="0"/>
              <a:t>Packet-switching: store-and-forward</a:t>
            </a:r>
          </a:p>
        </p:txBody>
      </p:sp>
      <p:sp>
        <p:nvSpPr>
          <p:cNvPr id="59396" name="Rectangle 3"/>
          <p:cNvSpPr>
            <a:spLocks noGrp="1" noChangeArrowheads="1"/>
          </p:cNvSpPr>
          <p:nvPr>
            <p:ph type="body" sz="half" idx="4294967295"/>
          </p:nvPr>
        </p:nvSpPr>
        <p:spPr>
          <a:xfrm>
            <a:off x="677861" y="3453301"/>
            <a:ext cx="5808902" cy="3262313"/>
          </a:xfrm>
        </p:spPr>
        <p:txBody>
          <a:bodyPr/>
          <a:lstStyle/>
          <a:p>
            <a:pPr marL="287338" indent="-287338"/>
            <a:r>
              <a:rPr lang="en-US" altLang="zh-CN" sz="2400" dirty="0"/>
              <a:t>takes </a:t>
            </a:r>
            <a:r>
              <a:rPr lang="en-US" altLang="zh-CN" sz="2400" i="1" dirty="0"/>
              <a:t>L</a:t>
            </a:r>
            <a:r>
              <a:rPr lang="en-US" altLang="zh-CN" sz="2400" dirty="0"/>
              <a:t>/</a:t>
            </a:r>
            <a:r>
              <a:rPr lang="en-US" altLang="zh-CN" sz="2400" i="1" dirty="0"/>
              <a:t>R</a:t>
            </a:r>
            <a:r>
              <a:rPr lang="en-US" altLang="zh-CN" sz="2400" dirty="0"/>
              <a:t> seconds to transmit (push out) </a:t>
            </a:r>
            <a:r>
              <a:rPr lang="en-US" altLang="zh-CN" sz="2400" i="1" dirty="0"/>
              <a:t>L</a:t>
            </a:r>
            <a:r>
              <a:rPr lang="en-US" altLang="zh-CN" sz="2400" dirty="0"/>
              <a:t>-bit packet into link at </a:t>
            </a:r>
            <a:r>
              <a:rPr lang="en-US" altLang="zh-CN" sz="2400" i="1" dirty="0"/>
              <a:t>R</a:t>
            </a:r>
            <a:r>
              <a:rPr lang="en-US" altLang="zh-CN" sz="2400" dirty="0"/>
              <a:t> bps</a:t>
            </a:r>
          </a:p>
          <a:p>
            <a:pPr marL="287338" indent="-287338"/>
            <a:r>
              <a:rPr lang="en-US" altLang="zh-CN" sz="2400" i="1" dirty="0">
                <a:solidFill>
                  <a:srgbClr val="CC0000"/>
                </a:solidFill>
              </a:rPr>
              <a:t>store and forward:</a:t>
            </a:r>
            <a:r>
              <a:rPr lang="en-US" altLang="zh-CN" sz="2400" i="1" dirty="0">
                <a:solidFill>
                  <a:srgbClr val="FF0000"/>
                </a:solidFill>
              </a:rPr>
              <a:t> </a:t>
            </a:r>
            <a:r>
              <a:rPr lang="en-US" altLang="zh-CN" sz="2400" dirty="0"/>
              <a:t>entire packet must  arrive at router before it can be transmitted on next link</a:t>
            </a:r>
          </a:p>
        </p:txBody>
      </p:sp>
      <p:sp>
        <p:nvSpPr>
          <p:cNvPr id="72709" name="Rectangle 4"/>
          <p:cNvSpPr>
            <a:spLocks noGrp="1" noChangeArrowheads="1"/>
          </p:cNvSpPr>
          <p:nvPr>
            <p:ph type="body" sz="half" idx="4294967295"/>
          </p:nvPr>
        </p:nvSpPr>
        <p:spPr>
          <a:xfrm>
            <a:off x="7615959" y="3581406"/>
            <a:ext cx="3514725" cy="2232025"/>
          </a:xfrm>
        </p:spPr>
        <p:txBody>
          <a:bodyPr>
            <a:normAutofit lnSpcReduction="10000"/>
          </a:bodyPr>
          <a:lstStyle/>
          <a:p>
            <a:pPr eaLnBrk="1" hangingPunct="1">
              <a:lnSpc>
                <a:spcPct val="90000"/>
              </a:lnSpc>
              <a:buFont typeface="Wingdings" charset="0"/>
              <a:buNone/>
              <a:defRPr/>
            </a:pPr>
            <a:r>
              <a:rPr lang="en-US" sz="2400" i="1" dirty="0">
                <a:ea typeface="ＭＳ Ｐゴシック" charset="0"/>
              </a:rPr>
              <a:t>one-hop numerical example:</a:t>
            </a:r>
          </a:p>
          <a:p>
            <a:pPr marL="231775" indent="-231775">
              <a:lnSpc>
                <a:spcPct val="90000"/>
              </a:lnSpc>
              <a:buFont typeface="Wingdings" charset="0"/>
              <a:buChar char="§"/>
              <a:defRPr/>
            </a:pPr>
            <a:r>
              <a:rPr lang="en-US" sz="2400" i="1" dirty="0">
                <a:ea typeface="ＭＳ Ｐゴシック" charset="0"/>
              </a:rPr>
              <a:t>L</a:t>
            </a:r>
            <a:r>
              <a:rPr lang="en-US" sz="2400" dirty="0">
                <a:ea typeface="ＭＳ Ｐゴシック" charset="0"/>
              </a:rPr>
              <a:t> = 7.5 Mbits</a:t>
            </a:r>
          </a:p>
          <a:p>
            <a:pPr marL="231775" indent="-231775">
              <a:lnSpc>
                <a:spcPct val="90000"/>
              </a:lnSpc>
              <a:buFont typeface="Wingdings" charset="0"/>
              <a:buChar char="§"/>
              <a:defRPr/>
            </a:pPr>
            <a:r>
              <a:rPr lang="en-US" sz="2400" i="1" dirty="0">
                <a:ea typeface="ＭＳ Ｐゴシック" charset="0"/>
              </a:rPr>
              <a:t>R</a:t>
            </a:r>
            <a:r>
              <a:rPr lang="en-US" sz="2400" dirty="0">
                <a:ea typeface="ＭＳ Ｐゴシック" charset="0"/>
              </a:rPr>
              <a:t> = 1.5 Mbps</a:t>
            </a:r>
          </a:p>
          <a:p>
            <a:pPr marL="231775" indent="-231775">
              <a:lnSpc>
                <a:spcPct val="90000"/>
              </a:lnSpc>
              <a:buFont typeface="Wingdings" charset="0"/>
              <a:buChar char="§"/>
              <a:defRPr/>
            </a:pPr>
            <a:r>
              <a:rPr lang="en-US" sz="2400" dirty="0">
                <a:ea typeface="ＭＳ Ｐゴシック" charset="0"/>
              </a:rPr>
              <a:t>one-hop transmission delay = 5 sec</a:t>
            </a:r>
          </a:p>
        </p:txBody>
      </p:sp>
      <p:pic>
        <p:nvPicPr>
          <p:cNvPr id="59394" name="Picture 4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6" y="1011239"/>
            <a:ext cx="8505824" cy="9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AutoShape 42"/>
          <p:cNvSpPr>
            <a:spLocks/>
          </p:cNvSpPr>
          <p:nvPr/>
        </p:nvSpPr>
        <p:spPr bwMode="auto">
          <a:xfrm>
            <a:off x="6499225" y="5695951"/>
            <a:ext cx="152400" cy="728663"/>
          </a:xfrm>
          <a:prstGeom prst="rightBrace">
            <a:avLst>
              <a:gd name="adj1" fmla="val 50115"/>
              <a:gd name="adj2" fmla="val 50000"/>
            </a:avLst>
          </a:prstGeom>
          <a:noFill/>
          <a:ln w="952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59399" name="Text Box 43"/>
          <p:cNvSpPr txBox="1">
            <a:spLocks noChangeArrowheads="1"/>
          </p:cNvSpPr>
          <p:nvPr/>
        </p:nvSpPr>
        <p:spPr bwMode="auto">
          <a:xfrm>
            <a:off x="6722616" y="5860227"/>
            <a:ext cx="30139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99"/>
                </a:solidFill>
                <a:latin typeface="Comic Sans MS" panose="030F0702030302020204" pitchFamily="66" charset="0"/>
              </a:rPr>
              <a:t>more on delay shortly …</a:t>
            </a:r>
          </a:p>
        </p:txBody>
      </p:sp>
      <p:sp>
        <p:nvSpPr>
          <p:cNvPr id="41" name="TextBox 40"/>
          <p:cNvSpPr txBox="1"/>
          <p:nvPr/>
        </p:nvSpPr>
        <p:spPr>
          <a:xfrm>
            <a:off x="2406651" y="2679700"/>
            <a:ext cx="894797" cy="369332"/>
          </a:xfrm>
          <a:prstGeom prst="rect">
            <a:avLst/>
          </a:prstGeom>
          <a:noFill/>
        </p:spPr>
        <p:txBody>
          <a:bodyPr wrap="none">
            <a:spAutoFit/>
          </a:bodyPr>
          <a:lstStyle/>
          <a:p>
            <a:pPr>
              <a:defRPr/>
            </a:pPr>
            <a:r>
              <a:rPr lang="en-US" kern="0" dirty="0">
                <a:solidFill>
                  <a:srgbClr val="000099"/>
                </a:solidFill>
                <a:latin typeface="Comic Sans MS" panose="030F0702030302020204" pitchFamily="66" charset="0"/>
              </a:rPr>
              <a:t>source</a:t>
            </a:r>
          </a:p>
        </p:txBody>
      </p:sp>
      <p:grpSp>
        <p:nvGrpSpPr>
          <p:cNvPr id="59402" name="Group 41"/>
          <p:cNvGrpSpPr>
            <a:grpSpLocks/>
          </p:cNvGrpSpPr>
          <p:nvPr/>
        </p:nvGrpSpPr>
        <p:grpSpPr bwMode="auto">
          <a:xfrm>
            <a:off x="3154364" y="2768600"/>
            <a:ext cx="1057275" cy="420688"/>
            <a:chOff x="1816230" y="6118900"/>
            <a:chExt cx="1843339" cy="739100"/>
          </a:xfrm>
        </p:grpSpPr>
        <p:pic>
          <p:nvPicPr>
            <p:cNvPr id="59463"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000099"/>
                </a:solidFill>
                <a:latin typeface="Comic Sans MS" panose="030F0702030302020204" pitchFamily="66" charset="0"/>
              </a:endParaRPr>
            </a:p>
          </p:txBody>
        </p:sp>
      </p:grpSp>
      <p:cxnSp>
        <p:nvCxnSpPr>
          <p:cNvPr id="59403" name="Straight Connector 42"/>
          <p:cNvCxnSpPr>
            <a:cxnSpLocks noChangeShapeType="1"/>
          </p:cNvCxnSpPr>
          <p:nvPr/>
        </p:nvCxnSpPr>
        <p:spPr bwMode="auto">
          <a:xfrm flipV="1">
            <a:off x="4100513" y="2874963"/>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4" name="Group 43"/>
          <p:cNvGrpSpPr>
            <a:grpSpLocks/>
          </p:cNvGrpSpPr>
          <p:nvPr/>
        </p:nvGrpSpPr>
        <p:grpSpPr bwMode="auto">
          <a:xfrm>
            <a:off x="5446713" y="2687639"/>
            <a:ext cx="1058862" cy="384175"/>
            <a:chOff x="5142253" y="5649029"/>
            <a:chExt cx="1304545" cy="695633"/>
          </a:xfrm>
        </p:grpSpPr>
        <p:grpSp>
          <p:nvGrpSpPr>
            <p:cNvPr id="59456" name="Group 92"/>
            <p:cNvGrpSpPr>
              <a:grpSpLocks/>
            </p:cNvGrpSpPr>
            <p:nvPr/>
          </p:nvGrpSpPr>
          <p:grpSpPr bwMode="auto">
            <a:xfrm>
              <a:off x="5147271" y="5649029"/>
              <a:ext cx="1276350" cy="695633"/>
              <a:chOff x="4981575" y="5851547"/>
              <a:chExt cx="1276350" cy="695633"/>
            </a:xfrm>
          </p:grpSpPr>
          <p:pic>
            <p:nvPicPr>
              <p:cNvPr id="59459" name="Picture 9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60" name="Rectangle 96"/>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61" name="Rectangle 97"/>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62" name="Oval 98"/>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57" name="Rectangle 93"/>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58" name="Rectangle 94"/>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grpSp>
        <p:nvGrpSpPr>
          <p:cNvPr id="59405" name="Group 44"/>
          <p:cNvGrpSpPr>
            <a:grpSpLocks/>
          </p:cNvGrpSpPr>
          <p:nvPr/>
        </p:nvGrpSpPr>
        <p:grpSpPr bwMode="auto">
          <a:xfrm>
            <a:off x="5400675" y="1608138"/>
            <a:ext cx="1092200" cy="303212"/>
            <a:chOff x="5128542" y="4838701"/>
            <a:chExt cx="1300833" cy="530211"/>
          </a:xfrm>
        </p:grpSpPr>
        <p:pic>
          <p:nvPicPr>
            <p:cNvPr id="5945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54" name="Rectangle 90"/>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55" name="Rectangle 91"/>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grpSp>
        <p:nvGrpSpPr>
          <p:cNvPr id="59406" name="Group 45"/>
          <p:cNvGrpSpPr>
            <a:grpSpLocks/>
          </p:cNvGrpSpPr>
          <p:nvPr/>
        </p:nvGrpSpPr>
        <p:grpSpPr bwMode="auto">
          <a:xfrm>
            <a:off x="3259139" y="1196975"/>
            <a:ext cx="1150937" cy="730250"/>
            <a:chOff x="2387973" y="4309243"/>
            <a:chExt cx="1771787" cy="1282262"/>
          </a:xfrm>
        </p:grpSpPr>
        <p:pic>
          <p:nvPicPr>
            <p:cNvPr id="5944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FFFFFF"/>
                </a:solidFill>
                <a:latin typeface="Calibri" charset="0"/>
              </a:endParaRPr>
            </a:p>
          </p:txBody>
        </p:sp>
      </p:grpSp>
      <p:sp>
        <p:nvSpPr>
          <p:cNvPr id="47" name="TextBox 46"/>
          <p:cNvSpPr txBox="1"/>
          <p:nvPr/>
        </p:nvSpPr>
        <p:spPr>
          <a:xfrm>
            <a:off x="4459288" y="2908300"/>
            <a:ext cx="769763" cy="369332"/>
          </a:xfrm>
          <a:prstGeom prst="rect">
            <a:avLst/>
          </a:prstGeom>
          <a:noFill/>
        </p:spPr>
        <p:txBody>
          <a:bodyPr wrap="none">
            <a:spAutoFit/>
          </a:bodyPr>
          <a:lstStyle/>
          <a:p>
            <a:pPr>
              <a:defRPr/>
            </a:pPr>
            <a:r>
              <a:rPr lang="en-US" i="1" kern="0" dirty="0">
                <a:solidFill>
                  <a:srgbClr val="000099"/>
                </a:solidFill>
                <a:latin typeface="Comic Sans MS" panose="030F0702030302020204" pitchFamily="66" charset="0"/>
              </a:rPr>
              <a:t>R</a:t>
            </a:r>
            <a:r>
              <a:rPr lang="en-US" kern="0" dirty="0">
                <a:solidFill>
                  <a:srgbClr val="000099"/>
                </a:solidFill>
                <a:latin typeface="Comic Sans MS" panose="030F0702030302020204" pitchFamily="66" charset="0"/>
              </a:rPr>
              <a:t> bps</a:t>
            </a:r>
          </a:p>
        </p:txBody>
      </p:sp>
      <p:cxnSp>
        <p:nvCxnSpPr>
          <p:cNvPr id="59408" name="Straight Connector 47"/>
          <p:cNvCxnSpPr>
            <a:cxnSpLocks noChangeShapeType="1"/>
          </p:cNvCxnSpPr>
          <p:nvPr/>
        </p:nvCxnSpPr>
        <p:spPr bwMode="auto">
          <a:xfrm flipV="1">
            <a:off x="6491288" y="2879725"/>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9" name="Group 100"/>
          <p:cNvGrpSpPr>
            <a:grpSpLocks/>
          </p:cNvGrpSpPr>
          <p:nvPr/>
        </p:nvGrpSpPr>
        <p:grpSpPr bwMode="auto">
          <a:xfrm>
            <a:off x="7469188" y="2071689"/>
            <a:ext cx="1477962" cy="1284287"/>
            <a:chOff x="-44" y="1473"/>
            <a:chExt cx="981" cy="1105"/>
          </a:xfrm>
        </p:grpSpPr>
        <p:pic>
          <p:nvPicPr>
            <p:cNvPr id="59447" name="Picture 101"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a:defRPr/>
              </a:pPr>
              <a:endParaRPr lang="en-US" kern="0" dirty="0">
                <a:solidFill>
                  <a:prstClr val="black"/>
                </a:solidFill>
                <a:latin typeface="Comic Sans MS" panose="030F0702030302020204" pitchFamily="66" charset="0"/>
              </a:endParaRPr>
            </a:p>
          </p:txBody>
        </p:sp>
      </p:grpSp>
      <p:sp>
        <p:nvSpPr>
          <p:cNvPr id="50" name="TextBox 49"/>
          <p:cNvSpPr txBox="1"/>
          <p:nvPr/>
        </p:nvSpPr>
        <p:spPr>
          <a:xfrm>
            <a:off x="8951914" y="2778125"/>
            <a:ext cx="1386918" cy="369332"/>
          </a:xfrm>
          <a:prstGeom prst="rect">
            <a:avLst/>
          </a:prstGeom>
          <a:noFill/>
        </p:spPr>
        <p:txBody>
          <a:bodyPr wrap="none">
            <a:spAutoFit/>
          </a:bodyPr>
          <a:lstStyle/>
          <a:p>
            <a:pPr>
              <a:defRPr/>
            </a:pPr>
            <a:r>
              <a:rPr lang="en-US" kern="0" dirty="0">
                <a:solidFill>
                  <a:srgbClr val="000099"/>
                </a:solidFill>
                <a:latin typeface="Comic Sans MS" panose="030F0702030302020204" pitchFamily="66" charset="0"/>
              </a:rPr>
              <a:t>destination</a:t>
            </a:r>
          </a:p>
        </p:txBody>
      </p:sp>
      <p:sp>
        <p:nvSpPr>
          <p:cNvPr id="59411" name="TextBox 52"/>
          <p:cNvSpPr txBox="1">
            <a:spLocks noChangeArrowheads="1"/>
          </p:cNvSpPr>
          <p:nvPr/>
        </p:nvSpPr>
        <p:spPr bwMode="auto">
          <a:xfrm>
            <a:off x="3919538" y="2574925"/>
            <a:ext cx="277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1</a:t>
            </a:r>
          </a:p>
        </p:txBody>
      </p:sp>
      <p:sp>
        <p:nvSpPr>
          <p:cNvPr id="59412" name="TextBox 53"/>
          <p:cNvSpPr txBox="1">
            <a:spLocks noChangeArrowheads="1"/>
          </p:cNvSpPr>
          <p:nvPr/>
        </p:nvSpPr>
        <p:spPr bwMode="auto">
          <a:xfrm>
            <a:off x="3722688" y="258127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2</a:t>
            </a:r>
          </a:p>
        </p:txBody>
      </p:sp>
      <p:sp>
        <p:nvSpPr>
          <p:cNvPr id="59413" name="TextBox 54"/>
          <p:cNvSpPr txBox="1">
            <a:spLocks noChangeArrowheads="1"/>
          </p:cNvSpPr>
          <p:nvPr/>
        </p:nvSpPr>
        <p:spPr bwMode="auto">
          <a:xfrm>
            <a:off x="3535363" y="2578100"/>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3</a:t>
            </a:r>
          </a:p>
        </p:txBody>
      </p:sp>
      <p:grpSp>
        <p:nvGrpSpPr>
          <p:cNvPr id="59414" name="Group 55"/>
          <p:cNvGrpSpPr>
            <a:grpSpLocks/>
          </p:cNvGrpSpPr>
          <p:nvPr/>
        </p:nvGrpSpPr>
        <p:grpSpPr bwMode="auto">
          <a:xfrm>
            <a:off x="3268664" y="1873251"/>
            <a:ext cx="2935287" cy="841375"/>
            <a:chOff x="593766" y="5264055"/>
            <a:chExt cx="3597129" cy="1011695"/>
          </a:xfrm>
        </p:grpSpPr>
        <p:grpSp>
          <p:nvGrpSpPr>
            <p:cNvPr id="59418" name="Group 56"/>
            <p:cNvGrpSpPr>
              <a:grpSpLocks/>
            </p:cNvGrpSpPr>
            <p:nvPr/>
          </p:nvGrpSpPr>
          <p:grpSpPr bwMode="auto">
            <a:xfrm>
              <a:off x="3527077" y="5264055"/>
              <a:ext cx="617671" cy="927313"/>
              <a:chOff x="2105936" y="5387204"/>
              <a:chExt cx="617671" cy="927313"/>
            </a:xfrm>
          </p:grpSpPr>
          <p:sp>
            <p:nvSpPr>
              <p:cNvPr id="59439" name="Rectangle 77"/>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Comic Sans MS" panose="030F0702030302020204" pitchFamily="66" charset="0"/>
                </a:endParaRPr>
              </a:p>
            </p:txBody>
          </p:sp>
          <p:cxnSp>
            <p:nvCxnSpPr>
              <p:cNvPr id="59443" name="Straight Connector 81"/>
              <p:cNvCxnSpPr>
                <a:cxnSpLocks noChangeShapeType="1"/>
                <a:stCxn id="81"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4" name="Straight Connector 82"/>
              <p:cNvCxnSpPr>
                <a:cxnSpLocks noChangeShapeType="1"/>
                <a:endCxn id="81"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5" name="Straight Connector 83"/>
              <p:cNvCxnSpPr>
                <a:cxnSpLocks noChangeShapeType="1"/>
                <a:endCxn id="81"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6"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19" name="Group 57"/>
            <p:cNvGrpSpPr>
              <a:grpSpLocks/>
            </p:cNvGrpSpPr>
            <p:nvPr/>
          </p:nvGrpSpPr>
          <p:grpSpPr bwMode="auto">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33" name="Rectangle 71"/>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Comic Sans MS" panose="030F0702030302020204" pitchFamily="66" charset="0"/>
                </a:endParaRPr>
              </a:p>
            </p:txBody>
          </p:sp>
          <p:cxnSp>
            <p:nvCxnSpPr>
              <p:cNvPr id="59435" name="Straight Connector 73"/>
              <p:cNvCxnSpPr>
                <a:cxnSpLocks noChangeShapeType="1"/>
                <a:stCxn id="73"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6" name="Straight Connector 74"/>
              <p:cNvCxnSpPr>
                <a:cxnSpLocks noChangeShapeType="1"/>
                <a:endCxn id="73"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7" name="Straight Connector 75"/>
              <p:cNvCxnSpPr>
                <a:cxnSpLocks noChangeShapeType="1"/>
                <a:endCxn id="73"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8"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20" name="Group 58"/>
            <p:cNvGrpSpPr>
              <a:grpSpLocks/>
            </p:cNvGrpSpPr>
            <p:nvPr/>
          </p:nvGrpSpPr>
          <p:grpSpPr bwMode="auto">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30" name="Rectangle 68"/>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21" name="Rectangle 59"/>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22"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nvGrpSpPr>
            <p:cNvPr id="59423" name="Group 61"/>
            <p:cNvGrpSpPr>
              <a:grpSpLocks/>
            </p:cNvGrpSpPr>
            <p:nvPr/>
          </p:nvGrpSpPr>
          <p:grpSpPr bwMode="auto">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27" name="Rectangle 65"/>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24"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102" name="TextBox 101"/>
          <p:cNvSpPr txBox="1"/>
          <p:nvPr/>
        </p:nvSpPr>
        <p:spPr>
          <a:xfrm>
            <a:off x="2065338" y="1903413"/>
            <a:ext cx="1335622" cy="528350"/>
          </a:xfrm>
          <a:prstGeom prst="rect">
            <a:avLst/>
          </a:prstGeom>
          <a:noFill/>
        </p:spPr>
        <p:txBody>
          <a:bodyPr wrap="none">
            <a:spAutoFit/>
          </a:bodyPr>
          <a:lstStyle/>
          <a:p>
            <a:pPr>
              <a:lnSpc>
                <a:spcPts val="1700"/>
              </a:lnSpc>
              <a:defRPr/>
            </a:pPr>
            <a:r>
              <a:rPr lang="en-US" i="1" kern="0" dirty="0">
                <a:solidFill>
                  <a:srgbClr val="000099"/>
                </a:solidFill>
                <a:latin typeface="Comic Sans MS" panose="030F0702030302020204" pitchFamily="66" charset="0"/>
              </a:rPr>
              <a:t>L</a:t>
            </a:r>
            <a:r>
              <a:rPr lang="en-US" kern="0" dirty="0">
                <a:solidFill>
                  <a:srgbClr val="000099"/>
                </a:solidFill>
                <a:latin typeface="Comic Sans MS" panose="030F0702030302020204" pitchFamily="66" charset="0"/>
              </a:rPr>
              <a:t> bits</a:t>
            </a:r>
          </a:p>
          <a:p>
            <a:pPr>
              <a:lnSpc>
                <a:spcPts val="1700"/>
              </a:lnSpc>
              <a:defRPr/>
            </a:pPr>
            <a:r>
              <a:rPr lang="en-US" kern="0" dirty="0">
                <a:solidFill>
                  <a:srgbClr val="000099"/>
                </a:solidFill>
                <a:latin typeface="Comic Sans MS" panose="030F0702030302020204" pitchFamily="66" charset="0"/>
              </a:rPr>
              <a:t>per packet</a:t>
            </a:r>
          </a:p>
        </p:txBody>
      </p:sp>
      <p:sp>
        <p:nvSpPr>
          <p:cNvPr id="103" name="TextBox 102"/>
          <p:cNvSpPr txBox="1"/>
          <p:nvPr/>
        </p:nvSpPr>
        <p:spPr>
          <a:xfrm>
            <a:off x="6858000" y="2898775"/>
            <a:ext cx="769763" cy="369332"/>
          </a:xfrm>
          <a:prstGeom prst="rect">
            <a:avLst/>
          </a:prstGeom>
          <a:noFill/>
        </p:spPr>
        <p:txBody>
          <a:bodyPr wrap="none">
            <a:spAutoFit/>
          </a:bodyPr>
          <a:lstStyle/>
          <a:p>
            <a:pPr>
              <a:defRPr/>
            </a:pPr>
            <a:r>
              <a:rPr lang="en-US" i="1" kern="0" dirty="0">
                <a:solidFill>
                  <a:srgbClr val="000099"/>
                </a:solidFill>
                <a:latin typeface="Comic Sans MS" panose="030F0702030302020204" pitchFamily="66" charset="0"/>
              </a:rPr>
              <a:t>R</a:t>
            </a:r>
            <a:r>
              <a:rPr lang="en-US" kern="0" dirty="0">
                <a:solidFill>
                  <a:srgbClr val="000099"/>
                </a:solidFill>
                <a:latin typeface="Comic Sans MS" panose="030F0702030302020204" pitchFamily="66" charset="0"/>
              </a:rPr>
              <a:t> bps</a:t>
            </a:r>
          </a:p>
        </p:txBody>
      </p:sp>
      <p:sp>
        <p:nvSpPr>
          <p:cNvPr id="59417" name="Rectangle 3"/>
          <p:cNvSpPr txBox="1">
            <a:spLocks noChangeArrowheads="1"/>
          </p:cNvSpPr>
          <p:nvPr/>
        </p:nvSpPr>
        <p:spPr bwMode="auto">
          <a:xfrm>
            <a:off x="1559496" y="5711826"/>
            <a:ext cx="4958007"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end-end delay = 2</a:t>
            </a:r>
            <a:r>
              <a:rPr lang="en-US" altLang="zh-CN" i="1" dirty="0">
                <a:solidFill>
                  <a:srgbClr val="000099"/>
                </a:solidFill>
                <a:latin typeface="Comic Sans MS" panose="030F0702030302020204" pitchFamily="66" charset="0"/>
              </a:rPr>
              <a:t>L</a:t>
            </a:r>
            <a:r>
              <a:rPr lang="en-US" altLang="zh-CN" dirty="0">
                <a:solidFill>
                  <a:srgbClr val="000099"/>
                </a:solidFill>
                <a:latin typeface="Comic Sans MS" panose="030F0702030302020204" pitchFamily="66" charset="0"/>
              </a:rPr>
              <a:t>/</a:t>
            </a:r>
            <a:r>
              <a:rPr lang="en-US" altLang="zh-CN" i="1" dirty="0">
                <a:solidFill>
                  <a:srgbClr val="000099"/>
                </a:solidFill>
                <a:latin typeface="Comic Sans MS" panose="030F0702030302020204" pitchFamily="66" charset="0"/>
              </a:rPr>
              <a:t>R</a:t>
            </a:r>
            <a:r>
              <a:rPr lang="en-US" altLang="zh-CN" dirty="0">
                <a:solidFill>
                  <a:srgbClr val="000099"/>
                </a:solidFill>
                <a:latin typeface="Comic Sans MS" panose="030F0702030302020204" pitchFamily="66" charset="0"/>
              </a:rPr>
              <a:t> (assuming zero propagation delay)</a:t>
            </a:r>
          </a:p>
        </p:txBody>
      </p:sp>
      <p:sp>
        <p:nvSpPr>
          <p:cNvPr id="7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720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1" name="Group 347"/>
          <p:cNvGrpSpPr>
            <a:grpSpLocks/>
          </p:cNvGrpSpPr>
          <p:nvPr/>
        </p:nvGrpSpPr>
        <p:grpSpPr bwMode="auto">
          <a:xfrm>
            <a:off x="3790951" y="2079625"/>
            <a:ext cx="1173163" cy="534988"/>
            <a:chOff x="1871277" y="1576300"/>
            <a:chExt cx="1128371" cy="437861"/>
          </a:xfrm>
        </p:grpSpPr>
        <p:sp>
          <p:nvSpPr>
            <p:cNvPr id="105" name="Oval 10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6" name="Rectangle 105"/>
            <p:cNvSpPr/>
            <p:nvPr/>
          </p:nvSpPr>
          <p:spPr bwMode="auto">
            <a:xfrm>
              <a:off x="1871277" y="1740010"/>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7" name="Oval 1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8" name="Freeform 107"/>
            <p:cNvSpPr/>
            <p:nvPr/>
          </p:nvSpPr>
          <p:spPr bwMode="auto">
            <a:xfrm>
              <a:off x="2159859" y="1673747"/>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9" name="Freeform 1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0" name="Freeform 1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2" name="Straight Connector 111"/>
            <p:cNvCxnSpPr>
              <a:cxnSpLocks noChangeShapeType="1"/>
              <a:endCxn id="1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3" name="Straight Connector 1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42" name="Group 105"/>
          <p:cNvGrpSpPr>
            <a:grpSpLocks/>
          </p:cNvGrpSpPr>
          <p:nvPr/>
        </p:nvGrpSpPr>
        <p:grpSpPr bwMode="auto">
          <a:xfrm>
            <a:off x="8288338" y="2314575"/>
            <a:ext cx="779462" cy="679450"/>
            <a:chOff x="-44" y="1473"/>
            <a:chExt cx="981" cy="1105"/>
          </a:xfrm>
        </p:grpSpPr>
        <p:pic>
          <p:nvPicPr>
            <p:cNvPr id="61533" name="Picture 10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34" name="Freeform 107"/>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6148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155FE6A-55CD-458C-8495-2A17883CEC0F}" type="slidenum">
              <a:rPr lang="en-US" altLang="zh-CN" sz="1200" smtClean="0">
                <a:solidFill>
                  <a:schemeClr val="accent4"/>
                </a:solidFill>
                <a:latin typeface="Tahoma" panose="020B0604030504040204" pitchFamily="34" charset="0"/>
              </a:rPr>
              <a:pPr/>
              <a:t>31</a:t>
            </a:fld>
            <a:endParaRPr lang="en-US" altLang="zh-CN" sz="1200" dirty="0">
              <a:solidFill>
                <a:schemeClr val="accent4"/>
              </a:solidFill>
              <a:latin typeface="Tahoma" panose="020B0604030504040204" pitchFamily="34" charset="0"/>
            </a:endParaRPr>
          </a:p>
        </p:txBody>
      </p:sp>
      <p:sp>
        <p:nvSpPr>
          <p:cNvPr id="61444" name="Rectangle 2"/>
          <p:cNvSpPr>
            <a:spLocks noGrp="1" noChangeArrowheads="1"/>
          </p:cNvSpPr>
          <p:nvPr>
            <p:ph type="title" idx="4294967295"/>
          </p:nvPr>
        </p:nvSpPr>
        <p:spPr>
          <a:xfrm>
            <a:off x="0" y="130175"/>
            <a:ext cx="8447088" cy="1143000"/>
          </a:xfrm>
        </p:spPr>
        <p:txBody>
          <a:bodyPr>
            <a:normAutofit fontScale="90000"/>
          </a:bodyPr>
          <a:lstStyle/>
          <a:p>
            <a:pPr eaLnBrk="1" hangingPunct="1"/>
            <a:r>
              <a:rPr lang="en-US" altLang="zh-CN" sz="3600"/>
              <a:t>Packet Switching: queueing delay, loss</a:t>
            </a:r>
            <a:endParaRPr lang="en-US" altLang="zh-CN" sz="4000"/>
          </a:p>
        </p:txBody>
      </p:sp>
      <p:sp>
        <p:nvSpPr>
          <p:cNvPr id="61445" name="Line 230"/>
          <p:cNvSpPr>
            <a:spLocks noChangeShapeType="1"/>
          </p:cNvSpPr>
          <p:nvPr/>
        </p:nvSpPr>
        <p:spPr bwMode="auto">
          <a:xfrm>
            <a:off x="4991100" y="230346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latin typeface="Comic Sans MS" panose="030F0702030302020204" pitchFamily="66" charset="0"/>
            </a:endParaRPr>
          </a:p>
        </p:txBody>
      </p:sp>
      <p:sp>
        <p:nvSpPr>
          <p:cNvPr id="61446" name="Line 276"/>
          <p:cNvSpPr>
            <a:spLocks noChangeShapeType="1"/>
          </p:cNvSpPr>
          <p:nvPr/>
        </p:nvSpPr>
        <p:spPr bwMode="auto">
          <a:xfrm>
            <a:off x="3114675" y="1971676"/>
            <a:ext cx="744538" cy="38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7" name="Line 277"/>
          <p:cNvSpPr>
            <a:spLocks noChangeShapeType="1"/>
          </p:cNvSpPr>
          <p:nvPr/>
        </p:nvSpPr>
        <p:spPr bwMode="auto">
          <a:xfrm flipV="1">
            <a:off x="3259138" y="2457451"/>
            <a:ext cx="577850"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8" name="Line 278"/>
          <p:cNvSpPr>
            <a:spLocks noChangeShapeType="1"/>
          </p:cNvSpPr>
          <p:nvPr/>
        </p:nvSpPr>
        <p:spPr bwMode="auto">
          <a:xfrm>
            <a:off x="4956176" y="2398714"/>
            <a:ext cx="20161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9" name="Line 279"/>
          <p:cNvSpPr>
            <a:spLocks noChangeShapeType="1"/>
          </p:cNvSpPr>
          <p:nvPr/>
        </p:nvSpPr>
        <p:spPr bwMode="auto">
          <a:xfrm flipH="1" flipV="1">
            <a:off x="7559676" y="2581275"/>
            <a:ext cx="9525" cy="3635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50" name="Line 280"/>
          <p:cNvSpPr>
            <a:spLocks noChangeShapeType="1"/>
          </p:cNvSpPr>
          <p:nvPr/>
        </p:nvSpPr>
        <p:spPr bwMode="auto">
          <a:xfrm flipV="1">
            <a:off x="8032750" y="2030414"/>
            <a:ext cx="604838" cy="307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51" name="Rectangle 287"/>
          <p:cNvSpPr>
            <a:spLocks noChangeArrowheads="1"/>
          </p:cNvSpPr>
          <p:nvPr/>
        </p:nvSpPr>
        <p:spPr bwMode="auto">
          <a:xfrm>
            <a:off x="515461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2" name="Rectangle 288"/>
          <p:cNvSpPr>
            <a:spLocks noChangeArrowheads="1"/>
          </p:cNvSpPr>
          <p:nvPr/>
        </p:nvSpPr>
        <p:spPr bwMode="auto">
          <a:xfrm>
            <a:off x="531653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3" name="Rectangle 289"/>
          <p:cNvSpPr>
            <a:spLocks noChangeArrowheads="1"/>
          </p:cNvSpPr>
          <p:nvPr/>
        </p:nvSpPr>
        <p:spPr bwMode="auto">
          <a:xfrm>
            <a:off x="547846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4" name="Rectangle 290"/>
          <p:cNvSpPr>
            <a:spLocks noChangeArrowheads="1"/>
          </p:cNvSpPr>
          <p:nvPr/>
        </p:nvSpPr>
        <p:spPr bwMode="auto">
          <a:xfrm>
            <a:off x="5640389"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5" name="Rectangle 291"/>
          <p:cNvSpPr>
            <a:spLocks noChangeArrowheads="1"/>
          </p:cNvSpPr>
          <p:nvPr/>
        </p:nvSpPr>
        <p:spPr bwMode="auto">
          <a:xfrm>
            <a:off x="5802314"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6" name="Rectangle 292"/>
          <p:cNvSpPr>
            <a:spLocks noChangeArrowheads="1"/>
          </p:cNvSpPr>
          <p:nvPr/>
        </p:nvSpPr>
        <p:spPr bwMode="auto">
          <a:xfrm>
            <a:off x="617378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7" name="Rectangle 293"/>
          <p:cNvSpPr>
            <a:spLocks noChangeArrowheads="1"/>
          </p:cNvSpPr>
          <p:nvPr/>
        </p:nvSpPr>
        <p:spPr bwMode="auto">
          <a:xfrm>
            <a:off x="6611939" y="21812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458" name="Group 311"/>
          <p:cNvGrpSpPr>
            <a:grpSpLocks/>
          </p:cNvGrpSpPr>
          <p:nvPr/>
        </p:nvGrpSpPr>
        <p:grpSpPr bwMode="auto">
          <a:xfrm>
            <a:off x="4310063" y="2262189"/>
            <a:ext cx="633412" cy="200025"/>
            <a:chOff x="1800" y="1425"/>
            <a:chExt cx="399" cy="126"/>
          </a:xfrm>
        </p:grpSpPr>
        <p:sp>
          <p:nvSpPr>
            <p:cNvPr id="61529"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0"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1"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2"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61459" name="Rectangle 298"/>
          <p:cNvSpPr>
            <a:spLocks noChangeArrowheads="1"/>
          </p:cNvSpPr>
          <p:nvPr/>
        </p:nvSpPr>
        <p:spPr bwMode="auto">
          <a:xfrm>
            <a:off x="3652839" y="21621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60" name="Rectangle 299"/>
          <p:cNvSpPr>
            <a:spLocks noChangeArrowheads="1"/>
          </p:cNvSpPr>
          <p:nvPr/>
        </p:nvSpPr>
        <p:spPr bwMode="auto">
          <a:xfrm>
            <a:off x="3433764" y="27336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61" name="Line 300"/>
          <p:cNvSpPr>
            <a:spLocks noChangeShapeType="1"/>
          </p:cNvSpPr>
          <p:nvPr/>
        </p:nvSpPr>
        <p:spPr bwMode="auto">
          <a:xfrm>
            <a:off x="3614738" y="2111375"/>
            <a:ext cx="246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2" name="Line 301"/>
          <p:cNvSpPr>
            <a:spLocks noChangeShapeType="1"/>
          </p:cNvSpPr>
          <p:nvPr/>
        </p:nvSpPr>
        <p:spPr bwMode="auto">
          <a:xfrm flipV="1">
            <a:off x="3616326" y="2582864"/>
            <a:ext cx="174625" cy="180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3" name="Line 302"/>
          <p:cNvSpPr>
            <a:spLocks noChangeShapeType="1"/>
          </p:cNvSpPr>
          <p:nvPr/>
        </p:nvSpPr>
        <p:spPr bwMode="auto">
          <a:xfrm>
            <a:off x="5535614" y="2076450"/>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4" name="Text Box 303"/>
          <p:cNvSpPr txBox="1">
            <a:spLocks noChangeArrowheads="1"/>
          </p:cNvSpPr>
          <p:nvPr/>
        </p:nvSpPr>
        <p:spPr bwMode="auto">
          <a:xfrm>
            <a:off x="2273300" y="163353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A</a:t>
            </a:r>
          </a:p>
        </p:txBody>
      </p:sp>
      <p:sp>
        <p:nvSpPr>
          <p:cNvPr id="61465" name="Text Box 304"/>
          <p:cNvSpPr txBox="1">
            <a:spLocks noChangeArrowheads="1"/>
          </p:cNvSpPr>
          <p:nvPr/>
        </p:nvSpPr>
        <p:spPr bwMode="auto">
          <a:xfrm>
            <a:off x="2413000" y="26082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sp>
        <p:nvSpPr>
          <p:cNvPr id="61466" name="Text Box 305"/>
          <p:cNvSpPr txBox="1">
            <a:spLocks noChangeArrowheads="1"/>
          </p:cNvSpPr>
          <p:nvPr/>
        </p:nvSpPr>
        <p:spPr bwMode="auto">
          <a:xfrm>
            <a:off x="8128001" y="1465263"/>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C</a:t>
            </a:r>
          </a:p>
        </p:txBody>
      </p:sp>
      <p:sp>
        <p:nvSpPr>
          <p:cNvPr id="61467" name="Text Box 308"/>
          <p:cNvSpPr txBox="1">
            <a:spLocks noChangeArrowheads="1"/>
          </p:cNvSpPr>
          <p:nvPr/>
        </p:nvSpPr>
        <p:spPr bwMode="auto">
          <a:xfrm>
            <a:off x="3160714" y="1585914"/>
            <a:ext cx="16097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R</a:t>
            </a:r>
            <a:r>
              <a:rPr lang="en-US" altLang="zh-CN" sz="1800">
                <a:solidFill>
                  <a:srgbClr val="000099"/>
                </a:solidFill>
                <a:latin typeface="Comic Sans MS" panose="030F0702030302020204" pitchFamily="66" charset="0"/>
              </a:rPr>
              <a:t> = 100 Mb/s</a:t>
            </a:r>
          </a:p>
        </p:txBody>
      </p:sp>
      <p:sp>
        <p:nvSpPr>
          <p:cNvPr id="61468" name="Text Box 309"/>
          <p:cNvSpPr txBox="1">
            <a:spLocks noChangeArrowheads="1"/>
          </p:cNvSpPr>
          <p:nvPr/>
        </p:nvSpPr>
        <p:spPr bwMode="auto">
          <a:xfrm>
            <a:off x="5149851" y="2438400"/>
            <a:ext cx="16802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rgbClr val="000099"/>
                </a:solidFill>
                <a:latin typeface="Comic Sans MS" panose="030F0702030302020204" pitchFamily="66" charset="0"/>
              </a:rPr>
              <a:t>R</a:t>
            </a:r>
            <a:r>
              <a:rPr lang="en-US" altLang="zh-CN" sz="2000" dirty="0">
                <a:solidFill>
                  <a:srgbClr val="000099"/>
                </a:solidFill>
                <a:latin typeface="Comic Sans MS" panose="030F0702030302020204" pitchFamily="66" charset="0"/>
              </a:rPr>
              <a:t> = 1.5 Mb/s</a:t>
            </a:r>
            <a:endParaRPr lang="en-US" altLang="zh-CN" dirty="0">
              <a:solidFill>
                <a:srgbClr val="000099"/>
              </a:solidFill>
              <a:latin typeface="Comic Sans MS" panose="030F0702030302020204" pitchFamily="66" charset="0"/>
            </a:endParaRPr>
          </a:p>
        </p:txBody>
      </p:sp>
      <p:sp>
        <p:nvSpPr>
          <p:cNvPr id="61469" name="Text Box 310"/>
          <p:cNvSpPr txBox="1">
            <a:spLocks noChangeArrowheads="1"/>
          </p:cNvSpPr>
          <p:nvPr/>
        </p:nvSpPr>
        <p:spPr bwMode="auto">
          <a:xfrm>
            <a:off x="7546975" y="299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1"/>
              </a:solidFill>
              <a:latin typeface="Comic Sans MS" panose="030F0702030302020204" pitchFamily="66" charset="0"/>
            </a:endParaRPr>
          </a:p>
        </p:txBody>
      </p:sp>
      <p:sp>
        <p:nvSpPr>
          <p:cNvPr id="61470" name="Line 281"/>
          <p:cNvSpPr>
            <a:spLocks noChangeShapeType="1"/>
          </p:cNvSpPr>
          <p:nvPr/>
        </p:nvSpPr>
        <p:spPr bwMode="auto">
          <a:xfrm flipV="1">
            <a:off x="8186738" y="3146425"/>
            <a:ext cx="984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71" name="Line 283"/>
          <p:cNvSpPr>
            <a:spLocks noChangeShapeType="1"/>
          </p:cNvSpPr>
          <p:nvPr/>
        </p:nvSpPr>
        <p:spPr bwMode="auto">
          <a:xfrm flipH="1">
            <a:off x="8162926" y="2849564"/>
            <a:ext cx="379413"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72" name="Text Box 306"/>
          <p:cNvSpPr txBox="1">
            <a:spLocks noChangeArrowheads="1"/>
          </p:cNvSpPr>
          <p:nvPr/>
        </p:nvSpPr>
        <p:spPr bwMode="auto">
          <a:xfrm>
            <a:off x="9080501" y="2224088"/>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D</a:t>
            </a:r>
          </a:p>
        </p:txBody>
      </p:sp>
      <p:sp>
        <p:nvSpPr>
          <p:cNvPr id="61473" name="Text Box 307"/>
          <p:cNvSpPr txBox="1">
            <a:spLocks noChangeArrowheads="1"/>
          </p:cNvSpPr>
          <p:nvPr/>
        </p:nvSpPr>
        <p:spPr bwMode="auto">
          <a:xfrm>
            <a:off x="9823450" y="28400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E</a:t>
            </a:r>
          </a:p>
        </p:txBody>
      </p:sp>
      <p:sp>
        <p:nvSpPr>
          <p:cNvPr id="61474" name="Text Box 330"/>
          <p:cNvSpPr txBox="1">
            <a:spLocks noChangeArrowheads="1"/>
          </p:cNvSpPr>
          <p:nvPr/>
        </p:nvSpPr>
        <p:spPr bwMode="auto">
          <a:xfrm>
            <a:off x="3575051" y="2984501"/>
            <a:ext cx="2354263" cy="79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dirty="0">
                <a:solidFill>
                  <a:srgbClr val="000099"/>
                </a:solidFill>
                <a:latin typeface="Comic Sans MS" panose="030F0702030302020204" pitchFamily="66" charset="0"/>
              </a:rPr>
              <a:t>queue of packets</a:t>
            </a:r>
          </a:p>
          <a:p>
            <a:pPr algn="ctr">
              <a:lnSpc>
                <a:spcPct val="85000"/>
              </a:lnSpc>
            </a:pPr>
            <a:r>
              <a:rPr lang="en-US" altLang="zh-CN" sz="1800" dirty="0">
                <a:solidFill>
                  <a:srgbClr val="000099"/>
                </a:solidFill>
                <a:latin typeface="Comic Sans MS" panose="030F0702030302020204" pitchFamily="66" charset="0"/>
              </a:rPr>
              <a:t>waiting for output link</a:t>
            </a:r>
          </a:p>
        </p:txBody>
      </p:sp>
      <p:sp>
        <p:nvSpPr>
          <p:cNvPr id="61475" name="Line 332"/>
          <p:cNvSpPr>
            <a:spLocks noChangeShapeType="1"/>
          </p:cNvSpPr>
          <p:nvPr/>
        </p:nvSpPr>
        <p:spPr bwMode="auto">
          <a:xfrm flipV="1">
            <a:off x="4414839" y="2514601"/>
            <a:ext cx="166687" cy="523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1476" name="Group 96"/>
          <p:cNvGrpSpPr>
            <a:grpSpLocks/>
          </p:cNvGrpSpPr>
          <p:nvPr/>
        </p:nvGrpSpPr>
        <p:grpSpPr bwMode="auto">
          <a:xfrm>
            <a:off x="2422526" y="1651000"/>
            <a:ext cx="779463" cy="679450"/>
            <a:chOff x="-44" y="1473"/>
            <a:chExt cx="981" cy="1105"/>
          </a:xfrm>
        </p:grpSpPr>
        <p:pic>
          <p:nvPicPr>
            <p:cNvPr id="61527"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8" name="Freeform 9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7" name="Group 99"/>
          <p:cNvGrpSpPr>
            <a:grpSpLocks/>
          </p:cNvGrpSpPr>
          <p:nvPr/>
        </p:nvGrpSpPr>
        <p:grpSpPr bwMode="auto">
          <a:xfrm>
            <a:off x="2609851" y="2625725"/>
            <a:ext cx="779463" cy="679450"/>
            <a:chOff x="-44" y="1473"/>
            <a:chExt cx="981" cy="1105"/>
          </a:xfrm>
        </p:grpSpPr>
        <p:pic>
          <p:nvPicPr>
            <p:cNvPr id="61525" name="Picture 10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6" name="Freeform 10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8" name="Group 102"/>
          <p:cNvGrpSpPr>
            <a:grpSpLocks/>
          </p:cNvGrpSpPr>
          <p:nvPr/>
        </p:nvGrpSpPr>
        <p:grpSpPr bwMode="auto">
          <a:xfrm>
            <a:off x="9005888" y="2686050"/>
            <a:ext cx="779462" cy="679450"/>
            <a:chOff x="-44" y="1473"/>
            <a:chExt cx="981" cy="1105"/>
          </a:xfrm>
        </p:grpSpPr>
        <p:pic>
          <p:nvPicPr>
            <p:cNvPr id="61523" name="Picture 10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4" name="Freeform 104"/>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9" name="Group 108"/>
          <p:cNvGrpSpPr>
            <a:grpSpLocks/>
          </p:cNvGrpSpPr>
          <p:nvPr/>
        </p:nvGrpSpPr>
        <p:grpSpPr bwMode="auto">
          <a:xfrm>
            <a:off x="8370888" y="1493838"/>
            <a:ext cx="779462" cy="679450"/>
            <a:chOff x="-44" y="1473"/>
            <a:chExt cx="981" cy="1105"/>
          </a:xfrm>
        </p:grpSpPr>
        <p:pic>
          <p:nvPicPr>
            <p:cNvPr id="61521" name="Picture 10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2" name="Freeform 11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81" name="Group 228"/>
          <p:cNvGrpSpPr>
            <a:grpSpLocks/>
          </p:cNvGrpSpPr>
          <p:nvPr/>
        </p:nvGrpSpPr>
        <p:grpSpPr bwMode="auto">
          <a:xfrm>
            <a:off x="6915151" y="2160589"/>
            <a:ext cx="1128713" cy="439737"/>
            <a:chOff x="4650" y="1129"/>
            <a:chExt cx="246" cy="95"/>
          </a:xfrm>
        </p:grpSpPr>
        <p:sp>
          <p:nvSpPr>
            <p:cNvPr id="6151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1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6151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516" name="Group 232"/>
            <p:cNvGrpSpPr>
              <a:grpSpLocks/>
            </p:cNvGrpSpPr>
            <p:nvPr/>
          </p:nvGrpSpPr>
          <p:grpSpPr bwMode="auto">
            <a:xfrm>
              <a:off x="4699" y="1145"/>
              <a:ext cx="138" cy="29"/>
              <a:chOff x="2468" y="1332"/>
              <a:chExt cx="310" cy="60"/>
            </a:xfrm>
          </p:grpSpPr>
          <p:sp>
            <p:nvSpPr>
              <p:cNvPr id="61519"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61520"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61517"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61518"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74794" name="Rectangle 6"/>
          <p:cNvSpPr>
            <a:spLocks noChangeArrowheads="1"/>
          </p:cNvSpPr>
          <p:nvPr/>
        </p:nvSpPr>
        <p:spPr bwMode="auto">
          <a:xfrm>
            <a:off x="2130426" y="3930651"/>
            <a:ext cx="8131175" cy="2030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chemeClr val="accent2"/>
              </a:buClr>
              <a:buSzPct val="85000"/>
              <a:defRPr/>
            </a:pPr>
            <a:r>
              <a:rPr lang="en-US" sz="2800" dirty="0">
                <a:solidFill>
                  <a:srgbClr val="C00000"/>
                </a:solidFill>
                <a:latin typeface="Comic Sans MS" panose="030F0702030302020204" pitchFamily="66" charset="0"/>
                <a:ea typeface="ＭＳ Ｐゴシック" charset="0"/>
                <a:cs typeface="ＭＳ Ｐゴシック" charset="0"/>
              </a:rPr>
              <a:t>queuing and loss: </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if arrival rate (in bits) to link exceeds transmission rate of link for a period of time:</a:t>
            </a:r>
          </a:p>
          <a:p>
            <a:pPr marL="742950" lvl="1" indent="-285750">
              <a:lnSpc>
                <a:spcPct val="85000"/>
              </a:lnSpc>
              <a:spcBef>
                <a:spcPct val="20000"/>
              </a:spcBef>
              <a:buClr>
                <a:srgbClr val="000099"/>
              </a:buClr>
              <a:buSzPct val="100000"/>
              <a:buFont typeface="Comic Sans MS" panose="030F0702030302020204" pitchFamily="66" charset="0"/>
              <a:buChar char="­"/>
              <a:defRPr/>
            </a:pPr>
            <a:r>
              <a:rPr lang="en-US" dirty="0">
                <a:solidFill>
                  <a:srgbClr val="000099"/>
                </a:solidFill>
                <a:latin typeface="Comic Sans MS" panose="030F0702030302020204" pitchFamily="66" charset="0"/>
                <a:ea typeface="ＭＳ Ｐゴシック" charset="0"/>
                <a:cs typeface="ＭＳ Ｐゴシック" charset="0"/>
              </a:rPr>
              <a:t>packets will queue, wait to be transmitted on link </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99"/>
                </a:solidFill>
                <a:latin typeface="Comic Sans MS" panose="030F0702030302020204" pitchFamily="66" charset="0"/>
                <a:ea typeface="ＭＳ Ｐゴシック" charset="0"/>
                <a:cs typeface="ＭＳ Ｐゴシック" charset="0"/>
              </a:rPr>
              <a:t>packets can be dropped (lost) if memory (buffer) fills up</a:t>
            </a:r>
          </a:p>
        </p:txBody>
      </p:sp>
      <p:pic>
        <p:nvPicPr>
          <p:cNvPr id="61483" name="Picture 16"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8" y="1023143"/>
            <a:ext cx="7807817" cy="11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4" name="Group 228"/>
          <p:cNvGrpSpPr>
            <a:grpSpLocks/>
          </p:cNvGrpSpPr>
          <p:nvPr/>
        </p:nvGrpSpPr>
        <p:grpSpPr bwMode="auto">
          <a:xfrm>
            <a:off x="7054851" y="2930525"/>
            <a:ext cx="1128713" cy="439738"/>
            <a:chOff x="4650" y="1129"/>
            <a:chExt cx="246" cy="95"/>
          </a:xfrm>
        </p:grpSpPr>
        <p:sp>
          <p:nvSpPr>
            <p:cNvPr id="615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6150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508" name="Group 232"/>
            <p:cNvGrpSpPr>
              <a:grpSpLocks/>
            </p:cNvGrpSpPr>
            <p:nvPr/>
          </p:nvGrpSpPr>
          <p:grpSpPr bwMode="auto">
            <a:xfrm>
              <a:off x="4699" y="1145"/>
              <a:ext cx="138" cy="29"/>
              <a:chOff x="2468" y="1332"/>
              <a:chExt cx="310" cy="60"/>
            </a:xfrm>
          </p:grpSpPr>
          <p:sp>
            <p:nvSpPr>
              <p:cNvPr id="61511"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61512"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61509"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61510"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61485" name="Group 347"/>
          <p:cNvGrpSpPr>
            <a:grpSpLocks/>
          </p:cNvGrpSpPr>
          <p:nvPr/>
        </p:nvGrpSpPr>
        <p:grpSpPr bwMode="auto">
          <a:xfrm>
            <a:off x="7040564" y="2897189"/>
            <a:ext cx="1171575" cy="534987"/>
            <a:chOff x="1871277" y="1576300"/>
            <a:chExt cx="1128371" cy="437861"/>
          </a:xfrm>
        </p:grpSpPr>
        <p:sp>
          <p:nvSpPr>
            <p:cNvPr id="85" name="Oval 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6" name="Rectangle 8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7" name="Oval 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8" name="Freeform 87"/>
            <p:cNvSpPr/>
            <p:nvPr/>
          </p:nvSpPr>
          <p:spPr bwMode="auto">
            <a:xfrm>
              <a:off x="2160250" y="1673746"/>
              <a:ext cx="547367"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9" name="Freeform 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0" name="Freeform 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2" name="Straight Connector 91"/>
            <p:cNvCxnSpPr>
              <a:cxnSpLocks noChangeShapeType="1"/>
              <a:endCxn id="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 name="Straight Connector 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86" name="Group 347"/>
          <p:cNvGrpSpPr>
            <a:grpSpLocks/>
          </p:cNvGrpSpPr>
          <p:nvPr/>
        </p:nvGrpSpPr>
        <p:grpSpPr bwMode="auto">
          <a:xfrm>
            <a:off x="6867526" y="2116139"/>
            <a:ext cx="1173163" cy="534987"/>
            <a:chOff x="1871277" y="1576300"/>
            <a:chExt cx="1128371" cy="437861"/>
          </a:xfrm>
        </p:grpSpPr>
        <p:sp>
          <p:nvSpPr>
            <p:cNvPr id="95" name="Oval 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6" name="Rectangle 9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7" name="Oval 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8" name="Freeform 97"/>
            <p:cNvSpPr/>
            <p:nvPr/>
          </p:nvSpPr>
          <p:spPr bwMode="auto">
            <a:xfrm>
              <a:off x="2159859" y="1673746"/>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9" name="Freeform 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0" name="Freeform 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2" name="Straight Connector 101"/>
            <p:cNvCxnSpPr>
              <a:cxnSpLocks noChangeShapeType="1"/>
              <a:endCxn id="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3" name="Straight Connector 1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722429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C5AE9D-47BB-4D28-94FA-A536E25045A0}" type="slidenum">
              <a:rPr lang="en-US" altLang="zh-CN" sz="1200" smtClean="0">
                <a:solidFill>
                  <a:schemeClr val="accent4"/>
                </a:solidFill>
                <a:latin typeface="Tahoma" panose="020B0604030504040204" pitchFamily="34" charset="0"/>
              </a:rPr>
              <a:pPr/>
              <a:t>32</a:t>
            </a:fld>
            <a:endParaRPr lang="en-US" altLang="zh-CN" sz="1200" dirty="0">
              <a:solidFill>
                <a:schemeClr val="accent4"/>
              </a:solidFill>
              <a:latin typeface="Tahoma" panose="020B0604030504040204" pitchFamily="34" charset="0"/>
            </a:endParaRPr>
          </a:p>
        </p:txBody>
      </p:sp>
      <p:sp>
        <p:nvSpPr>
          <p:cNvPr id="63489" name="Rectangle 2"/>
          <p:cNvSpPr>
            <a:spLocks noGrp="1" noChangeArrowheads="1"/>
          </p:cNvSpPr>
          <p:nvPr>
            <p:ph type="title" idx="4294967295"/>
          </p:nvPr>
        </p:nvSpPr>
        <p:spPr>
          <a:xfrm>
            <a:off x="0" y="120650"/>
            <a:ext cx="7772400" cy="1143000"/>
          </a:xfrm>
        </p:spPr>
        <p:txBody>
          <a:bodyPr/>
          <a:lstStyle/>
          <a:p>
            <a:r>
              <a:rPr lang="en-US" altLang="zh-CN"/>
              <a:t>Two key network-core functions</a:t>
            </a:r>
          </a:p>
        </p:txBody>
      </p:sp>
      <p:sp>
        <p:nvSpPr>
          <p:cNvPr id="63490" name="Rectangle 3"/>
          <p:cNvSpPr>
            <a:spLocks noGrp="1" noChangeArrowheads="1"/>
          </p:cNvSpPr>
          <p:nvPr>
            <p:ph idx="4294967295"/>
          </p:nvPr>
        </p:nvSpPr>
        <p:spPr>
          <a:xfrm>
            <a:off x="7999413" y="1728788"/>
            <a:ext cx="4192587" cy="4648200"/>
          </a:xfrm>
        </p:spPr>
        <p:txBody>
          <a:bodyPr/>
          <a:lstStyle/>
          <a:p>
            <a:pPr marL="0" indent="0">
              <a:buNone/>
            </a:pPr>
            <a:r>
              <a:rPr lang="en-US" altLang="zh-CN" i="1" dirty="0">
                <a:solidFill>
                  <a:srgbClr val="C00000"/>
                </a:solidFill>
              </a:rPr>
              <a:t>forwarding</a:t>
            </a:r>
            <a:r>
              <a:rPr lang="en-US" altLang="zh-CN" sz="2400" i="1" dirty="0">
                <a:solidFill>
                  <a:srgbClr val="C00000"/>
                </a:solidFill>
              </a:rPr>
              <a:t>:</a:t>
            </a:r>
            <a:r>
              <a:rPr lang="en-US" altLang="zh-CN" sz="2400" dirty="0">
                <a:solidFill>
                  <a:srgbClr val="C00000"/>
                </a:solidFill>
              </a:rPr>
              <a:t> </a:t>
            </a:r>
            <a:r>
              <a:rPr lang="en-US" altLang="zh-CN" sz="2400" dirty="0"/>
              <a:t>move packets from router’</a:t>
            </a:r>
            <a:r>
              <a:rPr lang="en-US" altLang="ja-JP" sz="2400" dirty="0"/>
              <a:t>s input to appropriate router output</a:t>
            </a:r>
          </a:p>
          <a:p>
            <a:pPr marL="0" indent="0">
              <a:buNone/>
            </a:pPr>
            <a:endParaRPr lang="en-US" altLang="zh-CN" dirty="0"/>
          </a:p>
        </p:txBody>
      </p:sp>
      <p:pic>
        <p:nvPicPr>
          <p:cNvPr id="63493" name="Picture 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59" y="959008"/>
            <a:ext cx="6423594" cy="9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Rectangle 3"/>
          <p:cNvSpPr txBox="1">
            <a:spLocks noChangeArrowheads="1"/>
          </p:cNvSpPr>
          <p:nvPr/>
        </p:nvSpPr>
        <p:spPr bwMode="auto">
          <a:xfrm>
            <a:off x="1908175" y="1385888"/>
            <a:ext cx="4192588"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70000"/>
              </a:spcBef>
              <a:buClr>
                <a:srgbClr val="000099"/>
              </a:buClr>
              <a:buSzPct val="65000"/>
              <a:buFont typeface="Wingdings" panose="05000000000000000000" pitchFamily="2" charset="2"/>
              <a:buNone/>
            </a:pPr>
            <a:r>
              <a:rPr lang="en-US" altLang="zh-CN" sz="2800" i="1" dirty="0">
                <a:solidFill>
                  <a:srgbClr val="C00000"/>
                </a:solidFill>
                <a:latin typeface="Comic Sans MS" panose="030F0702030302020204" pitchFamily="66" charset="0"/>
              </a:rPr>
              <a:t>routing:</a:t>
            </a:r>
            <a:r>
              <a:rPr lang="en-US" altLang="zh-CN" sz="2800" dirty="0">
                <a:solidFill>
                  <a:srgbClr val="C00000"/>
                </a:solidFill>
                <a:latin typeface="Comic Sans MS" panose="030F0702030302020204" pitchFamily="66" charset="0"/>
              </a:rPr>
              <a:t> </a:t>
            </a:r>
            <a:r>
              <a:rPr lang="en-US" altLang="zh-CN" dirty="0">
                <a:solidFill>
                  <a:srgbClr val="000099"/>
                </a:solidFill>
                <a:latin typeface="Comic Sans MS" panose="030F0702030302020204" pitchFamily="66" charset="0"/>
              </a:rPr>
              <a:t>determines source-destination route taken by packets</a:t>
            </a:r>
          </a:p>
          <a:p>
            <a:pPr lvl="1">
              <a:lnSpc>
                <a:spcPct val="85000"/>
              </a:lnSpc>
              <a:buClr>
                <a:srgbClr val="000099"/>
              </a:buClr>
              <a:buFont typeface="Wingdings" panose="05000000000000000000" pitchFamily="2" charset="2"/>
              <a:buChar char="§"/>
            </a:pPr>
            <a:r>
              <a:rPr lang="en-US" altLang="zh-CN" i="1" dirty="0">
                <a:solidFill>
                  <a:srgbClr val="000099"/>
                </a:solidFill>
                <a:latin typeface="Comic Sans MS" panose="030F0702030302020204" pitchFamily="66" charset="0"/>
              </a:rPr>
              <a:t>routing algorithms</a:t>
            </a:r>
            <a:endParaRPr lang="en-US" altLang="zh-CN" dirty="0">
              <a:solidFill>
                <a:srgbClr val="000099"/>
              </a:solidFill>
              <a:latin typeface="Comic Sans MS" panose="030F0702030302020204" pitchFamily="66" charset="0"/>
            </a:endParaRPr>
          </a:p>
          <a:p>
            <a:pPr>
              <a:lnSpc>
                <a:spcPct val="85000"/>
              </a:lnSpc>
              <a:spcBef>
                <a:spcPct val="20000"/>
              </a:spcBef>
              <a:buClr>
                <a:srgbClr val="000099"/>
              </a:buClr>
              <a:buSzPct val="65000"/>
              <a:buFont typeface="Wingdings" panose="05000000000000000000" pitchFamily="2" charset="2"/>
              <a:buNone/>
            </a:pPr>
            <a:endParaRPr lang="en-US" altLang="zh-CN" sz="2800" dirty="0">
              <a:latin typeface="Comic Sans MS" panose="030F0702030302020204" pitchFamily="66" charset="0"/>
            </a:endParaRPr>
          </a:p>
        </p:txBody>
      </p:sp>
      <p:sp>
        <p:nvSpPr>
          <p:cNvPr id="11" name="Freeform 3"/>
          <p:cNvSpPr>
            <a:spLocks/>
          </p:cNvSpPr>
          <p:nvPr/>
        </p:nvSpPr>
        <p:spPr bwMode="auto">
          <a:xfrm rot="16200000">
            <a:off x="4813301" y="3600451"/>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dirty="0">
              <a:solidFill>
                <a:srgbClr val="000099"/>
              </a:solidFill>
              <a:latin typeface="Comic Sans MS" panose="030F0702030302020204" pitchFamily="66" charset="0"/>
            </a:endParaRPr>
          </a:p>
        </p:txBody>
      </p:sp>
      <p:grpSp>
        <p:nvGrpSpPr>
          <p:cNvPr id="63496" name="Group 4"/>
          <p:cNvGrpSpPr>
            <a:grpSpLocks/>
          </p:cNvGrpSpPr>
          <p:nvPr/>
        </p:nvGrpSpPr>
        <p:grpSpPr bwMode="auto">
          <a:xfrm>
            <a:off x="2852738" y="3152776"/>
            <a:ext cx="2317750" cy="2341809"/>
            <a:chOff x="272609" y="3015788"/>
            <a:chExt cx="2317750" cy="2341809"/>
          </a:xfrm>
        </p:grpSpPr>
        <p:sp>
          <p:nvSpPr>
            <p:cNvPr id="63710"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1"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2" name="Text Box 108"/>
            <p:cNvSpPr txBox="1">
              <a:spLocks noChangeArrowheads="1"/>
            </p:cNvSpPr>
            <p:nvPr/>
          </p:nvSpPr>
          <p:spPr bwMode="auto">
            <a:xfrm>
              <a:off x="526609" y="3225338"/>
              <a:ext cx="1863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routing algorithm</a:t>
              </a:r>
            </a:p>
          </p:txBody>
        </p:sp>
        <p:sp>
          <p:nvSpPr>
            <p:cNvPr id="63713"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4" name="Text Box 110"/>
            <p:cNvSpPr txBox="1">
              <a:spLocks noChangeArrowheads="1"/>
            </p:cNvSpPr>
            <p:nvPr/>
          </p:nvSpPr>
          <p:spPr bwMode="auto">
            <a:xfrm>
              <a:off x="532959" y="3925426"/>
              <a:ext cx="20168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a:solidFill>
                    <a:srgbClr val="000099"/>
                  </a:solidFill>
                  <a:latin typeface="Comic Sans MS" panose="030F0702030302020204" pitchFamily="66" charset="0"/>
                </a:rPr>
                <a:t>local forwarding table</a:t>
              </a:r>
            </a:p>
          </p:txBody>
        </p:sp>
        <p:sp>
          <p:nvSpPr>
            <p:cNvPr id="63715" name="Text Box 111"/>
            <p:cNvSpPr txBox="1">
              <a:spLocks noChangeArrowheads="1"/>
            </p:cNvSpPr>
            <p:nvPr/>
          </p:nvSpPr>
          <p:spPr bwMode="auto">
            <a:xfrm>
              <a:off x="415484" y="4173076"/>
              <a:ext cx="1212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header value</a:t>
              </a:r>
            </a:p>
          </p:txBody>
        </p:sp>
        <p:sp>
          <p:nvSpPr>
            <p:cNvPr id="63716" name="Text Box 112"/>
            <p:cNvSpPr txBox="1">
              <a:spLocks noChangeArrowheads="1"/>
            </p:cNvSpPr>
            <p:nvPr/>
          </p:nvSpPr>
          <p:spPr bwMode="auto">
            <a:xfrm>
              <a:off x="1482284" y="4174663"/>
              <a:ext cx="104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output link</a:t>
              </a:r>
            </a:p>
          </p:txBody>
        </p:sp>
        <p:sp>
          <p:nvSpPr>
            <p:cNvPr id="63717" name="Line 113"/>
            <p:cNvSpPr>
              <a:spLocks noChangeShapeType="1"/>
            </p:cNvSpPr>
            <p:nvPr/>
          </p:nvSpPr>
          <p:spPr bwMode="auto">
            <a:xfrm>
              <a:off x="1580709" y="4185776"/>
              <a:ext cx="7937"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18" name="Text Box 114"/>
            <p:cNvSpPr txBox="1">
              <a:spLocks noChangeArrowheads="1"/>
            </p:cNvSpPr>
            <p:nvPr/>
          </p:nvSpPr>
          <p:spPr bwMode="auto">
            <a:xfrm>
              <a:off x="791181" y="4549247"/>
              <a:ext cx="49244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100" dirty="0">
                  <a:solidFill>
                    <a:srgbClr val="000099"/>
                  </a:solidFill>
                  <a:latin typeface="Consolas" panose="020B0609020204030204" pitchFamily="49" charset="0"/>
                </a:rPr>
                <a:t>0100</a:t>
              </a:r>
            </a:p>
            <a:p>
              <a:pPr algn="r" eaLnBrk="1" hangingPunct="1"/>
              <a:r>
                <a:rPr lang="en-US" altLang="zh-CN" sz="1100" dirty="0">
                  <a:solidFill>
                    <a:srgbClr val="000099"/>
                  </a:solidFill>
                  <a:latin typeface="Consolas" panose="020B0609020204030204" pitchFamily="49" charset="0"/>
                </a:rPr>
                <a:t>0101</a:t>
              </a:r>
            </a:p>
            <a:p>
              <a:pPr algn="r" eaLnBrk="1" hangingPunct="1"/>
              <a:r>
                <a:rPr lang="en-US" altLang="zh-CN" sz="1100" dirty="0">
                  <a:solidFill>
                    <a:srgbClr val="000099"/>
                  </a:solidFill>
                  <a:latin typeface="Consolas" panose="020B0609020204030204" pitchFamily="49" charset="0"/>
                </a:rPr>
                <a:t>0111</a:t>
              </a:r>
            </a:p>
            <a:p>
              <a:pPr algn="r" eaLnBrk="1" hangingPunct="1"/>
              <a:r>
                <a:rPr lang="en-US" altLang="zh-CN" sz="1100" dirty="0">
                  <a:solidFill>
                    <a:srgbClr val="000099"/>
                  </a:solidFill>
                  <a:latin typeface="Consolas" panose="020B0609020204030204" pitchFamily="49" charset="0"/>
                </a:rPr>
                <a:t>1001</a:t>
              </a:r>
            </a:p>
          </p:txBody>
        </p:sp>
        <p:sp>
          <p:nvSpPr>
            <p:cNvPr id="63719" name="Text Box 115"/>
            <p:cNvSpPr txBox="1">
              <a:spLocks noChangeArrowheads="1"/>
            </p:cNvSpPr>
            <p:nvPr/>
          </p:nvSpPr>
          <p:spPr bwMode="auto">
            <a:xfrm>
              <a:off x="1868504" y="4588156"/>
              <a:ext cx="26161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100">
                  <a:solidFill>
                    <a:srgbClr val="000099"/>
                  </a:solidFill>
                  <a:latin typeface="Consolas" panose="020B0609020204030204" pitchFamily="49" charset="0"/>
                </a:rPr>
                <a:t>3</a:t>
              </a:r>
            </a:p>
            <a:p>
              <a:pPr algn="ctr" eaLnBrk="1" hangingPunct="1"/>
              <a:r>
                <a:rPr lang="en-US" altLang="zh-CN" sz="1100">
                  <a:solidFill>
                    <a:srgbClr val="000099"/>
                  </a:solidFill>
                  <a:latin typeface="Consolas" panose="020B0609020204030204" pitchFamily="49" charset="0"/>
                </a:rPr>
                <a:t>2</a:t>
              </a:r>
            </a:p>
            <a:p>
              <a:pPr algn="ctr" eaLnBrk="1" hangingPunct="1"/>
              <a:r>
                <a:rPr lang="en-US" altLang="zh-CN" sz="1100">
                  <a:solidFill>
                    <a:srgbClr val="000099"/>
                  </a:solidFill>
                  <a:latin typeface="Consolas" panose="020B0609020204030204" pitchFamily="49" charset="0"/>
                </a:rPr>
                <a:t>2</a:t>
              </a:r>
            </a:p>
            <a:p>
              <a:pPr algn="ctr" eaLnBrk="1" hangingPunct="1"/>
              <a:r>
                <a:rPr lang="en-US" altLang="zh-CN" sz="1100">
                  <a:solidFill>
                    <a:srgbClr val="000099"/>
                  </a:solidFill>
                  <a:latin typeface="Consolas" panose="020B0609020204030204" pitchFamily="49" charset="0"/>
                </a:rPr>
                <a:t>1</a:t>
              </a:r>
            </a:p>
          </p:txBody>
        </p:sp>
        <p:sp>
          <p:nvSpPr>
            <p:cNvPr id="63720" name="Line 116"/>
            <p:cNvSpPr>
              <a:spLocks noChangeShapeType="1"/>
            </p:cNvSpPr>
            <p:nvPr/>
          </p:nvSpPr>
          <p:spPr bwMode="auto">
            <a:xfrm>
              <a:off x="451996" y="444295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21" name="Line 117"/>
            <p:cNvSpPr>
              <a:spLocks noChangeShapeType="1"/>
            </p:cNvSpPr>
            <p:nvPr/>
          </p:nvSpPr>
          <p:spPr bwMode="auto">
            <a:xfrm>
              <a:off x="444059" y="419530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22"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grpSp>
      <p:grpSp>
        <p:nvGrpSpPr>
          <p:cNvPr id="63497" name="Group 3"/>
          <p:cNvGrpSpPr>
            <a:grpSpLocks/>
          </p:cNvGrpSpPr>
          <p:nvPr/>
        </p:nvGrpSpPr>
        <p:grpSpPr bwMode="auto">
          <a:xfrm>
            <a:off x="4079776" y="3632201"/>
            <a:ext cx="5389662" cy="2989375"/>
            <a:chOff x="1444634" y="3641726"/>
            <a:chExt cx="5387966" cy="2989843"/>
          </a:xfrm>
        </p:grpSpPr>
        <p:sp>
          <p:nvSpPr>
            <p:cNvPr id="63560" name="Freeform 2"/>
            <p:cNvSpPr>
              <a:spLocks/>
            </p:cNvSpPr>
            <p:nvPr/>
          </p:nvSpPr>
          <p:spPr bwMode="auto">
            <a:xfrm>
              <a:off x="3894138" y="4260851"/>
              <a:ext cx="2847975" cy="1481138"/>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99"/>
                </a:solidFill>
              </a:endParaRPr>
            </a:p>
          </p:txBody>
        </p:sp>
        <p:sp>
          <p:nvSpPr>
            <p:cNvPr id="63561" name="Freeform 6"/>
            <p:cNvSpPr>
              <a:spLocks/>
            </p:cNvSpPr>
            <p:nvPr/>
          </p:nvSpPr>
          <p:spPr bwMode="auto">
            <a:xfrm>
              <a:off x="4532313" y="4564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grpSp>
          <p:nvGrpSpPr>
            <p:cNvPr id="63562" name="Group 7"/>
            <p:cNvGrpSpPr>
              <a:grpSpLocks/>
            </p:cNvGrpSpPr>
            <p:nvPr/>
          </p:nvGrpSpPr>
          <p:grpSpPr bwMode="auto">
            <a:xfrm>
              <a:off x="4038600" y="4738688"/>
              <a:ext cx="501650" cy="233363"/>
              <a:chOff x="3600" y="219"/>
              <a:chExt cx="360" cy="175"/>
            </a:xfrm>
          </p:grpSpPr>
          <p:sp>
            <p:nvSpPr>
              <p:cNvPr id="63697"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98" name="Line 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9"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0" name="Rectangle 1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701"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702" name="Group 13"/>
              <p:cNvGrpSpPr>
                <a:grpSpLocks/>
              </p:cNvGrpSpPr>
              <p:nvPr/>
            </p:nvGrpSpPr>
            <p:grpSpPr bwMode="auto">
              <a:xfrm>
                <a:off x="3686" y="244"/>
                <a:ext cx="177" cy="66"/>
                <a:chOff x="2848" y="848"/>
                <a:chExt cx="140" cy="98"/>
              </a:xfrm>
            </p:grpSpPr>
            <p:sp>
              <p:nvSpPr>
                <p:cNvPr id="63707"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8" name="Line 1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9"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703" name="Group 17"/>
              <p:cNvGrpSpPr>
                <a:grpSpLocks/>
              </p:cNvGrpSpPr>
              <p:nvPr/>
            </p:nvGrpSpPr>
            <p:grpSpPr bwMode="auto">
              <a:xfrm flipV="1">
                <a:off x="3686" y="243"/>
                <a:ext cx="177" cy="66"/>
                <a:chOff x="2848" y="848"/>
                <a:chExt cx="140" cy="98"/>
              </a:xfrm>
            </p:grpSpPr>
            <p:sp>
              <p:nvSpPr>
                <p:cNvPr id="63704"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5"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6"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3" name="Group 21"/>
            <p:cNvGrpSpPr>
              <a:grpSpLocks/>
            </p:cNvGrpSpPr>
            <p:nvPr/>
          </p:nvGrpSpPr>
          <p:grpSpPr bwMode="auto">
            <a:xfrm>
              <a:off x="4391025" y="5376863"/>
              <a:ext cx="501650" cy="233363"/>
              <a:chOff x="3600" y="219"/>
              <a:chExt cx="360" cy="175"/>
            </a:xfrm>
          </p:grpSpPr>
          <p:sp>
            <p:nvSpPr>
              <p:cNvPr id="63684"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85" name="Line 23"/>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6"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7" name="Rectangle 25"/>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88"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89" name="Group 27"/>
              <p:cNvGrpSpPr>
                <a:grpSpLocks/>
              </p:cNvGrpSpPr>
              <p:nvPr/>
            </p:nvGrpSpPr>
            <p:grpSpPr bwMode="auto">
              <a:xfrm>
                <a:off x="3686" y="244"/>
                <a:ext cx="177" cy="66"/>
                <a:chOff x="2848" y="848"/>
                <a:chExt cx="140" cy="98"/>
              </a:xfrm>
            </p:grpSpPr>
            <p:sp>
              <p:nvSpPr>
                <p:cNvPr id="63694"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5" name="Line 29"/>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6"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90" name="Group 31"/>
              <p:cNvGrpSpPr>
                <a:grpSpLocks/>
              </p:cNvGrpSpPr>
              <p:nvPr/>
            </p:nvGrpSpPr>
            <p:grpSpPr bwMode="auto">
              <a:xfrm flipV="1">
                <a:off x="3686" y="243"/>
                <a:ext cx="177" cy="66"/>
                <a:chOff x="2848" y="848"/>
                <a:chExt cx="140" cy="98"/>
              </a:xfrm>
            </p:grpSpPr>
            <p:sp>
              <p:nvSpPr>
                <p:cNvPr id="63691"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2"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3"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4" name="Group 35"/>
            <p:cNvGrpSpPr>
              <a:grpSpLocks/>
            </p:cNvGrpSpPr>
            <p:nvPr/>
          </p:nvGrpSpPr>
          <p:grpSpPr bwMode="auto">
            <a:xfrm>
              <a:off x="5065713" y="4433888"/>
              <a:ext cx="501650" cy="233363"/>
              <a:chOff x="3600" y="219"/>
              <a:chExt cx="360" cy="175"/>
            </a:xfrm>
          </p:grpSpPr>
          <p:sp>
            <p:nvSpPr>
              <p:cNvPr id="63671"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72" name="Line 37"/>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3"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4" name="Rectangle 39"/>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75"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76" name="Group 41"/>
              <p:cNvGrpSpPr>
                <a:grpSpLocks/>
              </p:cNvGrpSpPr>
              <p:nvPr/>
            </p:nvGrpSpPr>
            <p:grpSpPr bwMode="auto">
              <a:xfrm>
                <a:off x="3686" y="244"/>
                <a:ext cx="177" cy="66"/>
                <a:chOff x="2848" y="848"/>
                <a:chExt cx="140" cy="98"/>
              </a:xfrm>
            </p:grpSpPr>
            <p:sp>
              <p:nvSpPr>
                <p:cNvPr id="63681"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2" name="Line 43"/>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3"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77" name="Group 45"/>
              <p:cNvGrpSpPr>
                <a:grpSpLocks/>
              </p:cNvGrpSpPr>
              <p:nvPr/>
            </p:nvGrpSpPr>
            <p:grpSpPr bwMode="auto">
              <a:xfrm flipV="1">
                <a:off x="3686" y="243"/>
                <a:ext cx="177" cy="66"/>
                <a:chOff x="2848" y="848"/>
                <a:chExt cx="140" cy="98"/>
              </a:xfrm>
            </p:grpSpPr>
            <p:sp>
              <p:nvSpPr>
                <p:cNvPr id="63678"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9"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0"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5" name="Group 49"/>
            <p:cNvGrpSpPr>
              <a:grpSpLocks/>
            </p:cNvGrpSpPr>
            <p:nvPr/>
          </p:nvGrpSpPr>
          <p:grpSpPr bwMode="auto">
            <a:xfrm>
              <a:off x="4987925" y="5099051"/>
              <a:ext cx="500063" cy="233363"/>
              <a:chOff x="3600" y="219"/>
              <a:chExt cx="360" cy="175"/>
            </a:xfrm>
          </p:grpSpPr>
          <p:sp>
            <p:nvSpPr>
              <p:cNvPr id="63658"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59" name="Line 51"/>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0"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1" name="Rectangle 53"/>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62"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63" name="Group 55"/>
              <p:cNvGrpSpPr>
                <a:grpSpLocks/>
              </p:cNvGrpSpPr>
              <p:nvPr/>
            </p:nvGrpSpPr>
            <p:grpSpPr bwMode="auto">
              <a:xfrm>
                <a:off x="3686" y="244"/>
                <a:ext cx="177" cy="66"/>
                <a:chOff x="2848" y="848"/>
                <a:chExt cx="140" cy="98"/>
              </a:xfrm>
            </p:grpSpPr>
            <p:sp>
              <p:nvSpPr>
                <p:cNvPr id="63668"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9" name="Line 57"/>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0" name="Line 58"/>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64" name="Group 59"/>
              <p:cNvGrpSpPr>
                <a:grpSpLocks/>
              </p:cNvGrpSpPr>
              <p:nvPr/>
            </p:nvGrpSpPr>
            <p:grpSpPr bwMode="auto">
              <a:xfrm flipV="1">
                <a:off x="3686" y="243"/>
                <a:ext cx="177" cy="66"/>
                <a:chOff x="2848" y="848"/>
                <a:chExt cx="140" cy="98"/>
              </a:xfrm>
            </p:grpSpPr>
            <p:sp>
              <p:nvSpPr>
                <p:cNvPr id="63665" name="Line 60"/>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6"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7" name="Line 62"/>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6" name="Group 63"/>
            <p:cNvGrpSpPr>
              <a:grpSpLocks/>
            </p:cNvGrpSpPr>
            <p:nvPr/>
          </p:nvGrpSpPr>
          <p:grpSpPr bwMode="auto">
            <a:xfrm>
              <a:off x="5622925" y="5395913"/>
              <a:ext cx="501650" cy="233363"/>
              <a:chOff x="3600" y="219"/>
              <a:chExt cx="360" cy="175"/>
            </a:xfrm>
          </p:grpSpPr>
          <p:sp>
            <p:nvSpPr>
              <p:cNvPr id="63645"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46" name="Line 65"/>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7"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8" name="Rectangle 67"/>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49"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50" name="Group 69"/>
              <p:cNvGrpSpPr>
                <a:grpSpLocks/>
              </p:cNvGrpSpPr>
              <p:nvPr/>
            </p:nvGrpSpPr>
            <p:grpSpPr bwMode="auto">
              <a:xfrm>
                <a:off x="3686" y="244"/>
                <a:ext cx="177" cy="66"/>
                <a:chOff x="2848" y="848"/>
                <a:chExt cx="140" cy="98"/>
              </a:xfrm>
            </p:grpSpPr>
            <p:sp>
              <p:nvSpPr>
                <p:cNvPr id="63655"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6" name="Line 71"/>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7"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51" name="Group 73"/>
              <p:cNvGrpSpPr>
                <a:grpSpLocks/>
              </p:cNvGrpSpPr>
              <p:nvPr/>
            </p:nvGrpSpPr>
            <p:grpSpPr bwMode="auto">
              <a:xfrm flipV="1">
                <a:off x="3686" y="243"/>
                <a:ext cx="177" cy="66"/>
                <a:chOff x="2848" y="848"/>
                <a:chExt cx="140" cy="98"/>
              </a:xfrm>
            </p:grpSpPr>
            <p:sp>
              <p:nvSpPr>
                <p:cNvPr id="63652"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3"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4"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7" name="Group 77"/>
            <p:cNvGrpSpPr>
              <a:grpSpLocks/>
            </p:cNvGrpSpPr>
            <p:nvPr/>
          </p:nvGrpSpPr>
          <p:grpSpPr bwMode="auto">
            <a:xfrm>
              <a:off x="6067425" y="4740276"/>
              <a:ext cx="501650" cy="233363"/>
              <a:chOff x="3600" y="219"/>
              <a:chExt cx="360" cy="175"/>
            </a:xfrm>
          </p:grpSpPr>
          <p:sp>
            <p:nvSpPr>
              <p:cNvPr id="63632"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33" name="Line 7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4"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5" name="Rectangle 8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36"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37" name="Group 83"/>
              <p:cNvGrpSpPr>
                <a:grpSpLocks/>
              </p:cNvGrpSpPr>
              <p:nvPr/>
            </p:nvGrpSpPr>
            <p:grpSpPr bwMode="auto">
              <a:xfrm>
                <a:off x="3686" y="244"/>
                <a:ext cx="177" cy="66"/>
                <a:chOff x="2848" y="848"/>
                <a:chExt cx="140" cy="98"/>
              </a:xfrm>
            </p:grpSpPr>
            <p:sp>
              <p:nvSpPr>
                <p:cNvPr id="63642"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3" name="Line 8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4"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38" name="Group 87"/>
              <p:cNvGrpSpPr>
                <a:grpSpLocks/>
              </p:cNvGrpSpPr>
              <p:nvPr/>
            </p:nvGrpSpPr>
            <p:grpSpPr bwMode="auto">
              <a:xfrm flipV="1">
                <a:off x="3686" y="243"/>
                <a:ext cx="177" cy="66"/>
                <a:chOff x="2848" y="848"/>
                <a:chExt cx="140" cy="98"/>
              </a:xfrm>
            </p:grpSpPr>
            <p:sp>
              <p:nvSpPr>
                <p:cNvPr id="63639"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0"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1"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sp>
          <p:nvSpPr>
            <p:cNvPr id="63568" name="Freeform 91"/>
            <p:cNvSpPr>
              <a:spLocks/>
            </p:cNvSpPr>
            <p:nvPr/>
          </p:nvSpPr>
          <p:spPr bwMode="auto">
            <a:xfrm>
              <a:off x="5573713" y="4557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69" name="Freeform 92"/>
            <p:cNvSpPr>
              <a:spLocks/>
            </p:cNvSpPr>
            <p:nvPr/>
          </p:nvSpPr>
          <p:spPr bwMode="auto">
            <a:xfrm>
              <a:off x="4508500" y="4949826"/>
              <a:ext cx="481013"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0" name="Freeform 93"/>
            <p:cNvSpPr>
              <a:spLocks/>
            </p:cNvSpPr>
            <p:nvPr/>
          </p:nvSpPr>
          <p:spPr bwMode="auto">
            <a:xfrm>
              <a:off x="5456238" y="4926013"/>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1" name="Freeform 94"/>
            <p:cNvSpPr>
              <a:spLocks/>
            </p:cNvSpPr>
            <p:nvPr/>
          </p:nvSpPr>
          <p:spPr bwMode="auto">
            <a:xfrm>
              <a:off x="6122988" y="4979988"/>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2" name="Freeform 95"/>
            <p:cNvSpPr>
              <a:spLocks/>
            </p:cNvSpPr>
            <p:nvPr/>
          </p:nvSpPr>
          <p:spPr bwMode="auto">
            <a:xfrm>
              <a:off x="4887913" y="5513388"/>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3" name="Freeform 96"/>
            <p:cNvSpPr>
              <a:spLocks/>
            </p:cNvSpPr>
            <p:nvPr/>
          </p:nvSpPr>
          <p:spPr bwMode="auto">
            <a:xfrm>
              <a:off x="4351338" y="4973638"/>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4" name="Text Box 100"/>
            <p:cNvSpPr txBox="1">
              <a:spLocks noChangeArrowheads="1"/>
            </p:cNvSpPr>
            <p:nvPr/>
          </p:nvSpPr>
          <p:spPr bwMode="auto">
            <a:xfrm>
              <a:off x="4440876" y="4483071"/>
              <a:ext cx="311067" cy="3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dirty="0">
                  <a:solidFill>
                    <a:schemeClr val="accent4"/>
                  </a:solidFill>
                </a:rPr>
                <a:t>1</a:t>
              </a:r>
            </a:p>
          </p:txBody>
        </p:sp>
        <p:sp>
          <p:nvSpPr>
            <p:cNvPr id="63575" name="Text Box 101"/>
            <p:cNvSpPr txBox="1">
              <a:spLocks noChangeArrowheads="1"/>
            </p:cNvSpPr>
            <p:nvPr/>
          </p:nvSpPr>
          <p:spPr bwMode="auto">
            <a:xfrm>
              <a:off x="4378980" y="4897394"/>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rPr>
                <a:t>2</a:t>
              </a:r>
            </a:p>
          </p:txBody>
        </p:sp>
        <p:sp>
          <p:nvSpPr>
            <p:cNvPr id="63576" name="Text Box 102"/>
            <p:cNvSpPr txBox="1">
              <a:spLocks noChangeArrowheads="1"/>
            </p:cNvSpPr>
            <p:nvPr/>
          </p:nvSpPr>
          <p:spPr bwMode="auto">
            <a:xfrm>
              <a:off x="4128222" y="4970416"/>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rPr>
                <a:t>3</a:t>
              </a:r>
            </a:p>
          </p:txBody>
        </p:sp>
        <p:grpSp>
          <p:nvGrpSpPr>
            <p:cNvPr id="63577" name="Group 1"/>
            <p:cNvGrpSpPr>
              <a:grpSpLocks/>
            </p:cNvGrpSpPr>
            <p:nvPr/>
          </p:nvGrpSpPr>
          <p:grpSpPr bwMode="auto">
            <a:xfrm rot="-2012368">
              <a:off x="2645158" y="5398104"/>
              <a:ext cx="1447800" cy="274638"/>
              <a:chOff x="2436813" y="4587876"/>
              <a:chExt cx="1447800" cy="274638"/>
            </a:xfrm>
          </p:grpSpPr>
          <p:sp>
            <p:nvSpPr>
              <p:cNvPr id="63627" name="Rectangle 97"/>
              <p:cNvSpPr>
                <a:spLocks noChangeArrowheads="1"/>
              </p:cNvSpPr>
              <p:nvPr/>
            </p:nvSpPr>
            <p:spPr bwMode="auto">
              <a:xfrm>
                <a:off x="2461850" y="4583083"/>
                <a:ext cx="1155391" cy="2381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8"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9"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0"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31" name="Text Box 105"/>
              <p:cNvSpPr txBox="1">
                <a:spLocks noChangeArrowheads="1"/>
              </p:cNvSpPr>
              <p:nvPr/>
            </p:nvSpPr>
            <p:spPr bwMode="auto">
              <a:xfrm rot="289934">
                <a:off x="3019653" y="4584228"/>
                <a:ext cx="520561" cy="27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200" dirty="0">
                    <a:solidFill>
                      <a:schemeClr val="accent4"/>
                    </a:solidFill>
                  </a:rPr>
                  <a:t>0111</a:t>
                </a:r>
              </a:p>
            </p:txBody>
          </p:sp>
        </p:grpSp>
        <p:sp>
          <p:nvSpPr>
            <p:cNvPr id="63578" name="Text Box 106"/>
            <p:cNvSpPr txBox="1">
              <a:spLocks noChangeArrowheads="1"/>
            </p:cNvSpPr>
            <p:nvPr/>
          </p:nvSpPr>
          <p:spPr bwMode="auto">
            <a:xfrm>
              <a:off x="1444634" y="6046702"/>
              <a:ext cx="3091540" cy="58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destination address in arriving</a:t>
              </a:r>
            </a:p>
            <a:p>
              <a:pPr eaLnBrk="1" hangingPunct="1"/>
              <a:r>
                <a:rPr lang="en-US" altLang="zh-CN" sz="1600" dirty="0">
                  <a:solidFill>
                    <a:srgbClr val="000099"/>
                  </a:solidFill>
                  <a:latin typeface="Comic Sans MS" panose="030F0702030302020204" pitchFamily="66" charset="0"/>
                </a:rPr>
                <a:t>packet</a:t>
              </a:r>
              <a:r>
                <a:rPr lang="ja-JP" altLang="en-US" sz="1600" dirty="0">
                  <a:solidFill>
                    <a:srgbClr val="000099"/>
                  </a:solidFill>
                  <a:latin typeface="Comic Sans MS" panose="030F0702030302020204" pitchFamily="66" charset="0"/>
                </a:rPr>
                <a:t>’</a:t>
              </a:r>
              <a:r>
                <a:rPr lang="en-US" altLang="ja-JP" sz="1600" dirty="0">
                  <a:solidFill>
                    <a:srgbClr val="000099"/>
                  </a:solidFill>
                  <a:latin typeface="Comic Sans MS" panose="030F0702030302020204" pitchFamily="66" charset="0"/>
                </a:rPr>
                <a:t>s header</a:t>
              </a:r>
              <a:endParaRPr lang="en-US" altLang="zh-CN" sz="1600" dirty="0">
                <a:solidFill>
                  <a:srgbClr val="000099"/>
                </a:solidFill>
                <a:latin typeface="Comic Sans MS" panose="030F0702030302020204" pitchFamily="66" charset="0"/>
              </a:endParaRPr>
            </a:p>
          </p:txBody>
        </p:sp>
        <p:sp>
          <p:nvSpPr>
            <p:cNvPr id="63579"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80" name="Line 119"/>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81" name="Freeform 121"/>
            <p:cNvSpPr>
              <a:spLocks/>
            </p:cNvSpPr>
            <p:nvPr/>
          </p:nvSpPr>
          <p:spPr bwMode="auto">
            <a:xfrm flipH="1">
              <a:off x="6254750" y="4370388"/>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2" name="Freeform 122"/>
            <p:cNvSpPr>
              <a:spLocks/>
            </p:cNvSpPr>
            <p:nvPr/>
          </p:nvSpPr>
          <p:spPr bwMode="auto">
            <a:xfrm flipH="1">
              <a:off x="5243513" y="4086226"/>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3" name="Freeform 123"/>
            <p:cNvSpPr>
              <a:spLocks/>
            </p:cNvSpPr>
            <p:nvPr/>
          </p:nvSpPr>
          <p:spPr bwMode="auto">
            <a:xfrm flipH="1" flipV="1">
              <a:off x="5911850" y="5632451"/>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4" name="Freeform 124"/>
            <p:cNvSpPr>
              <a:spLocks/>
            </p:cNvSpPr>
            <p:nvPr/>
          </p:nvSpPr>
          <p:spPr bwMode="auto">
            <a:xfrm flipH="1" flipV="1">
              <a:off x="4562475" y="5616576"/>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5" name="Freeform 125"/>
            <p:cNvSpPr>
              <a:spLocks/>
            </p:cNvSpPr>
            <p:nvPr/>
          </p:nvSpPr>
          <p:spPr bwMode="auto">
            <a:xfrm flipH="1" flipV="1">
              <a:off x="5202238" y="5324476"/>
              <a:ext cx="542925"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grpSp>
          <p:nvGrpSpPr>
            <p:cNvPr id="63586" name="Group 126"/>
            <p:cNvGrpSpPr>
              <a:grpSpLocks/>
            </p:cNvGrpSpPr>
            <p:nvPr/>
          </p:nvGrpSpPr>
          <p:grpSpPr bwMode="auto">
            <a:xfrm>
              <a:off x="5251450" y="3641726"/>
              <a:ext cx="550863" cy="452438"/>
              <a:chOff x="2886" y="1668"/>
              <a:chExt cx="347" cy="285"/>
            </a:xfrm>
          </p:grpSpPr>
          <p:sp>
            <p:nvSpPr>
              <p:cNvPr id="63620"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1"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2"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3" name="Line 130"/>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4" name="Line 131"/>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5" name="Line 132"/>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6"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7" name="Group 134"/>
            <p:cNvGrpSpPr>
              <a:grpSpLocks/>
            </p:cNvGrpSpPr>
            <p:nvPr/>
          </p:nvGrpSpPr>
          <p:grpSpPr bwMode="auto">
            <a:xfrm>
              <a:off x="6264275" y="3914776"/>
              <a:ext cx="550863" cy="452438"/>
              <a:chOff x="2886" y="1668"/>
              <a:chExt cx="347" cy="285"/>
            </a:xfrm>
          </p:grpSpPr>
          <p:sp>
            <p:nvSpPr>
              <p:cNvPr id="63613"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4"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5"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6" name="Line 138"/>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7" name="Line 139"/>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8" name="Line 140"/>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9"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8" name="Group 142"/>
            <p:cNvGrpSpPr>
              <a:grpSpLocks/>
            </p:cNvGrpSpPr>
            <p:nvPr/>
          </p:nvGrpSpPr>
          <p:grpSpPr bwMode="auto">
            <a:xfrm>
              <a:off x="5894388" y="5991226"/>
              <a:ext cx="550863" cy="452438"/>
              <a:chOff x="2886" y="1668"/>
              <a:chExt cx="347" cy="285"/>
            </a:xfrm>
          </p:grpSpPr>
          <p:sp>
            <p:nvSpPr>
              <p:cNvPr id="63606"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7"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8"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9" name="Line 146"/>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0" name="Line 147"/>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1" name="Line 148"/>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2"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9" name="Group 150"/>
            <p:cNvGrpSpPr>
              <a:grpSpLocks/>
            </p:cNvGrpSpPr>
            <p:nvPr/>
          </p:nvGrpSpPr>
          <p:grpSpPr bwMode="auto">
            <a:xfrm>
              <a:off x="5199063" y="5772151"/>
              <a:ext cx="550863" cy="452438"/>
              <a:chOff x="2886" y="1668"/>
              <a:chExt cx="347" cy="285"/>
            </a:xfrm>
          </p:grpSpPr>
          <p:sp>
            <p:nvSpPr>
              <p:cNvPr id="63599"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0"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1"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2" name="Line 154"/>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3" name="Line 155"/>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4" name="Line 156"/>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5"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90" name="Group 158"/>
            <p:cNvGrpSpPr>
              <a:grpSpLocks/>
            </p:cNvGrpSpPr>
            <p:nvPr/>
          </p:nvGrpSpPr>
          <p:grpSpPr bwMode="auto">
            <a:xfrm>
              <a:off x="4543425" y="5964238"/>
              <a:ext cx="550863" cy="452438"/>
              <a:chOff x="2886" y="1668"/>
              <a:chExt cx="347" cy="285"/>
            </a:xfrm>
          </p:grpSpPr>
          <p:sp>
            <p:nvSpPr>
              <p:cNvPr id="63592"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3"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4"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5" name="Line 162"/>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6" name="Line 163"/>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7" name="Line 164"/>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8"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sp>
          <p:nvSpPr>
            <p:cNvPr id="63591" name="Freeform 120"/>
            <p:cNvSpPr>
              <a:spLocks/>
            </p:cNvSpPr>
            <p:nvPr/>
          </p:nvSpPr>
          <p:spPr bwMode="auto">
            <a:xfrm>
              <a:off x="3757473" y="4834039"/>
              <a:ext cx="1041539" cy="336504"/>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cxnSp>
        <p:nvCxnSpPr>
          <p:cNvPr id="63498" name="Straight Connector 421888"/>
          <p:cNvCxnSpPr>
            <a:cxnSpLocks noChangeShapeType="1"/>
          </p:cNvCxnSpPr>
          <p:nvPr/>
        </p:nvCxnSpPr>
        <p:spPr bwMode="auto">
          <a:xfrm>
            <a:off x="3721100" y="2743201"/>
            <a:ext cx="209550"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499" name="Straight Connector 421894"/>
          <p:cNvCxnSpPr>
            <a:cxnSpLocks noChangeShapeType="1"/>
          </p:cNvCxnSpPr>
          <p:nvPr/>
        </p:nvCxnSpPr>
        <p:spPr bwMode="auto">
          <a:xfrm flipH="1">
            <a:off x="5076825" y="2822576"/>
            <a:ext cx="2393950" cy="132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63500" name="Group 347"/>
          <p:cNvGrpSpPr>
            <a:grpSpLocks/>
          </p:cNvGrpSpPr>
          <p:nvPr/>
        </p:nvGrpSpPr>
        <p:grpSpPr bwMode="auto">
          <a:xfrm>
            <a:off x="7623176" y="5089525"/>
            <a:ext cx="523875" cy="261938"/>
            <a:chOff x="1871277" y="1576300"/>
            <a:chExt cx="1128371" cy="437861"/>
          </a:xfrm>
        </p:grpSpPr>
        <p:sp>
          <p:nvSpPr>
            <p:cNvPr id="177" name="Oval 17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8" name="Rectangle 17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9" name="Oval 1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0" name="Freeform 179"/>
            <p:cNvSpPr/>
            <p:nvPr/>
          </p:nvSpPr>
          <p:spPr bwMode="auto">
            <a:xfrm>
              <a:off x="2158499" y="1674488"/>
              <a:ext cx="550509"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1" name="Freeform 1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2" name="Freeform 1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3" name="Freeform 1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84" name="Straight Connector 183"/>
            <p:cNvCxnSpPr>
              <a:cxnSpLocks noChangeShapeType="1"/>
              <a:endCxn id="1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5" name="Straight Connector 1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1" name="Group 347"/>
          <p:cNvGrpSpPr>
            <a:grpSpLocks/>
          </p:cNvGrpSpPr>
          <p:nvPr/>
        </p:nvGrpSpPr>
        <p:grpSpPr bwMode="auto">
          <a:xfrm>
            <a:off x="7005639" y="5353051"/>
            <a:ext cx="523875" cy="263525"/>
            <a:chOff x="1871277" y="1576300"/>
            <a:chExt cx="1128371" cy="437861"/>
          </a:xfrm>
        </p:grpSpPr>
        <p:sp>
          <p:nvSpPr>
            <p:cNvPr id="187" name="Oval 1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8" name="Rectangle 18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9" name="Oval 1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0" name="Freeform 189"/>
            <p:cNvSpPr/>
            <p:nvPr/>
          </p:nvSpPr>
          <p:spPr bwMode="auto">
            <a:xfrm>
              <a:off x="2158499" y="1673896"/>
              <a:ext cx="550507"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1" name="Freeform 1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92" name="Freeform 1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93" name="Freeform 1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94" name="Straight Connector 193"/>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5" name="Straight Connector 1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2" name="Group 347"/>
          <p:cNvGrpSpPr>
            <a:grpSpLocks/>
          </p:cNvGrpSpPr>
          <p:nvPr/>
        </p:nvGrpSpPr>
        <p:grpSpPr bwMode="auto">
          <a:xfrm>
            <a:off x="8247064" y="5376864"/>
            <a:ext cx="523875" cy="261937"/>
            <a:chOff x="1871277" y="1576300"/>
            <a:chExt cx="1128371" cy="437861"/>
          </a:xfrm>
        </p:grpSpPr>
        <p:sp>
          <p:nvSpPr>
            <p:cNvPr id="197" name="Oval 19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8" name="Rectangle 197"/>
            <p:cNvSpPr/>
            <p:nvPr/>
          </p:nvSpPr>
          <p:spPr bwMode="auto">
            <a:xfrm>
              <a:off x="1871277" y="1740830"/>
              <a:ext cx="1128371" cy="11410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9" name="Oval 1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0" name="Freeform 199"/>
            <p:cNvSpPr/>
            <p:nvPr/>
          </p:nvSpPr>
          <p:spPr bwMode="auto">
            <a:xfrm>
              <a:off x="2158499" y="1674486"/>
              <a:ext cx="550507"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1" name="Freeform 2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2" name="Freeform 2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3" name="Freeform 2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4" name="Straight Connector 203"/>
            <p:cNvCxnSpPr>
              <a:cxnSpLocks noChangeShapeType="1"/>
              <a:endCxn id="1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5" name="Straight Connector 2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3" name="Group 347"/>
          <p:cNvGrpSpPr>
            <a:grpSpLocks/>
          </p:cNvGrpSpPr>
          <p:nvPr/>
        </p:nvGrpSpPr>
        <p:grpSpPr bwMode="auto">
          <a:xfrm>
            <a:off x="8689975" y="4721226"/>
            <a:ext cx="522288" cy="263525"/>
            <a:chOff x="1871277" y="1576300"/>
            <a:chExt cx="1128371" cy="437861"/>
          </a:xfrm>
        </p:grpSpPr>
        <p:sp>
          <p:nvSpPr>
            <p:cNvPr id="207" name="Oval 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8" name="Rectangle 20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9" name="Oval 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0" name="Freeform 209"/>
            <p:cNvSpPr/>
            <p:nvPr/>
          </p:nvSpPr>
          <p:spPr bwMode="auto">
            <a:xfrm>
              <a:off x="2159371" y="1673896"/>
              <a:ext cx="548751"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1" name="Freeform 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2" name="Freeform 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3" name="Freeform 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14" name="Straight Connector 213"/>
            <p:cNvCxnSpPr>
              <a:cxnSpLocks noChangeShapeType="1"/>
              <a:endCxn id="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5" name="Straight Connector 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4" name="Group 347"/>
          <p:cNvGrpSpPr>
            <a:grpSpLocks/>
          </p:cNvGrpSpPr>
          <p:nvPr/>
        </p:nvGrpSpPr>
        <p:grpSpPr bwMode="auto">
          <a:xfrm>
            <a:off x="7693025" y="4416425"/>
            <a:ext cx="522288" cy="261938"/>
            <a:chOff x="1871277" y="1576300"/>
            <a:chExt cx="1128371" cy="437861"/>
          </a:xfrm>
        </p:grpSpPr>
        <p:sp>
          <p:nvSpPr>
            <p:cNvPr id="217" name="Oval 2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8" name="Rectangle 21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9" name="Oval 2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0" name="Freeform 219"/>
            <p:cNvSpPr/>
            <p:nvPr/>
          </p:nvSpPr>
          <p:spPr bwMode="auto">
            <a:xfrm>
              <a:off x="2159371" y="1674488"/>
              <a:ext cx="548751"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1" name="Freeform 2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2" name="Freeform 2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3" name="Freeform 2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24" name="Straight Connector 223"/>
            <p:cNvCxnSpPr>
              <a:cxnSpLocks noChangeShapeType="1"/>
              <a:endCxn id="2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5" name="Straight Connector 2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5" name="Group 347"/>
          <p:cNvGrpSpPr>
            <a:grpSpLocks/>
          </p:cNvGrpSpPr>
          <p:nvPr/>
        </p:nvGrpSpPr>
        <p:grpSpPr bwMode="auto">
          <a:xfrm>
            <a:off x="6673851" y="4714876"/>
            <a:ext cx="523875" cy="263525"/>
            <a:chOff x="1871277" y="1576300"/>
            <a:chExt cx="1128371" cy="437861"/>
          </a:xfrm>
        </p:grpSpPr>
        <p:sp>
          <p:nvSpPr>
            <p:cNvPr id="227" name="Oval 2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8" name="Rectangle 22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9" name="Oval 2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0" name="Freeform 229"/>
            <p:cNvSpPr/>
            <p:nvPr/>
          </p:nvSpPr>
          <p:spPr bwMode="auto">
            <a:xfrm>
              <a:off x="2158499" y="1673896"/>
              <a:ext cx="550509"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1" name="Freeform 2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2" name="Freeform 2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3" name="Freeform 2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34" name="Straight Connector 233"/>
            <p:cNvCxnSpPr>
              <a:cxnSpLocks noChangeShapeType="1"/>
              <a:endCxn id="2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5" name="Straight Connector 2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16622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0" name="Straight Connector 379"/>
          <p:cNvCxnSpPr/>
          <p:nvPr/>
        </p:nvCxnSpPr>
        <p:spPr bwMode="auto">
          <a:xfrm rot="16200000" flipH="1">
            <a:off x="6897688" y="2093913"/>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bwMode="auto">
          <a:xfrm rot="5400000">
            <a:off x="7292182" y="1988345"/>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bwMode="auto">
          <a:xfrm>
            <a:off x="6567488" y="2374900"/>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16" name="Group 347"/>
          <p:cNvGrpSpPr>
            <a:grpSpLocks/>
          </p:cNvGrpSpPr>
          <p:nvPr/>
        </p:nvGrpSpPr>
        <p:grpSpPr bwMode="auto">
          <a:xfrm>
            <a:off x="6967539" y="2192338"/>
            <a:ext cx="815975" cy="449262"/>
            <a:chOff x="1871277" y="1576300"/>
            <a:chExt cx="1128371" cy="437861"/>
          </a:xfrm>
        </p:grpSpPr>
        <p:sp>
          <p:nvSpPr>
            <p:cNvPr id="129" name="Oval 1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0" name="Rectangle 12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1" name="Oval 1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2" name="Freeform 13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1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4" name="Freeform 13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5" name="Freeform 1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36" name="Straight Connector 135"/>
            <p:cNvCxnSpPr>
              <a:cxnSpLocks noChangeShapeType="1"/>
              <a:endCxn id="1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7" name="Straight Connector 1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4517" name="Group 347"/>
          <p:cNvGrpSpPr>
            <a:grpSpLocks/>
          </p:cNvGrpSpPr>
          <p:nvPr/>
        </p:nvGrpSpPr>
        <p:grpSpPr bwMode="auto">
          <a:xfrm>
            <a:off x="9142414" y="2201863"/>
            <a:ext cx="815975" cy="449262"/>
            <a:chOff x="1871277" y="1576300"/>
            <a:chExt cx="1128371" cy="437861"/>
          </a:xfrm>
        </p:grpSpPr>
        <p:sp>
          <p:nvSpPr>
            <p:cNvPr id="119" name="Oval 11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0" name="Rectangle 11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1" name="Oval 12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2" name="Freeform 12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12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4" name="Freeform 12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5" name="Freeform 12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6" name="Straight Connector 125"/>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 name="Straight Connector 12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388" name="Straight Connector 387"/>
          <p:cNvCxnSpPr/>
          <p:nvPr/>
        </p:nvCxnSpPr>
        <p:spPr bwMode="auto">
          <a:xfrm rot="16200000" flipV="1">
            <a:off x="9377363" y="4473575"/>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bwMode="auto">
          <a:xfrm rot="5400000" flipH="1" flipV="1">
            <a:off x="9128126" y="4460876"/>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20" name="Group 347"/>
          <p:cNvGrpSpPr>
            <a:grpSpLocks/>
          </p:cNvGrpSpPr>
          <p:nvPr/>
        </p:nvGrpSpPr>
        <p:grpSpPr bwMode="auto">
          <a:xfrm>
            <a:off x="9191626" y="3878263"/>
            <a:ext cx="815975" cy="449262"/>
            <a:chOff x="1871277" y="1576300"/>
            <a:chExt cx="1128371" cy="437861"/>
          </a:xfrm>
        </p:grpSpPr>
        <p:sp>
          <p:nvSpPr>
            <p:cNvPr id="109" name="Oval 10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0" name="Rectangle 10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1" name="Oval 11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2" name="Freeform 111"/>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3" name="Freeform 11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4" name="Freeform 11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5" name="Freeform 11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6" name="Straight Connector 115"/>
            <p:cNvCxnSpPr>
              <a:cxnSpLocks noChangeShapeType="1"/>
              <a:endCxn id="11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 name="Straight Connector 11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452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A0FE85F-9C42-41D4-AE6A-4BA95D3569C1}" type="slidenum">
              <a:rPr lang="en-US" altLang="zh-CN" sz="1200" smtClean="0">
                <a:solidFill>
                  <a:schemeClr val="accent4"/>
                </a:solidFill>
                <a:latin typeface="Tahoma" panose="020B0604030504040204" pitchFamily="34" charset="0"/>
              </a:rPr>
              <a:pPr/>
              <a:t>33</a:t>
            </a:fld>
            <a:endParaRPr lang="en-US" altLang="zh-CN" sz="1200" dirty="0">
              <a:solidFill>
                <a:schemeClr val="accent4"/>
              </a:solidFill>
              <a:latin typeface="Tahoma" panose="020B0604030504040204" pitchFamily="34" charset="0"/>
            </a:endParaRPr>
          </a:p>
        </p:txBody>
      </p:sp>
      <p:sp>
        <p:nvSpPr>
          <p:cNvPr id="64522" name="Rectangle 1026"/>
          <p:cNvSpPr>
            <a:spLocks noGrp="1" noChangeArrowheads="1"/>
          </p:cNvSpPr>
          <p:nvPr>
            <p:ph type="title" idx="4294967295"/>
          </p:nvPr>
        </p:nvSpPr>
        <p:spPr>
          <a:xfrm>
            <a:off x="0" y="274638"/>
            <a:ext cx="8210550" cy="719137"/>
          </a:xfrm>
        </p:spPr>
        <p:txBody>
          <a:bodyPr>
            <a:normAutofit fontScale="90000"/>
          </a:bodyPr>
          <a:lstStyle/>
          <a:p>
            <a:pPr eaLnBrk="1" hangingPunct="1"/>
            <a:r>
              <a:rPr lang="en-US" altLang="zh-CN" sz="4000" dirty="0"/>
              <a:t>Alternative core: circuit switching</a:t>
            </a:r>
            <a:endParaRPr lang="en-US" altLang="zh-CN" dirty="0"/>
          </a:p>
        </p:txBody>
      </p:sp>
      <p:sp>
        <p:nvSpPr>
          <p:cNvPr id="77827" name="Rectangle 1027"/>
          <p:cNvSpPr>
            <a:spLocks noGrp="1" noChangeArrowheads="1"/>
          </p:cNvSpPr>
          <p:nvPr>
            <p:ph type="body" sz="half" idx="4294967295"/>
          </p:nvPr>
        </p:nvSpPr>
        <p:spPr>
          <a:xfrm>
            <a:off x="674688" y="1419874"/>
            <a:ext cx="4465638" cy="4648200"/>
          </a:xfrm>
        </p:spPr>
        <p:txBody>
          <a:bodyPr>
            <a:normAutofit fontScale="85000" lnSpcReduction="10000"/>
          </a:bodyPr>
          <a:lstStyle/>
          <a:p>
            <a:pPr eaLnBrk="1" hangingPunct="1">
              <a:buFont typeface="Wingdings" panose="05000000000000000000" pitchFamily="2" charset="2"/>
              <a:buNone/>
            </a:pPr>
            <a:r>
              <a:rPr lang="en-US" altLang="zh-CN" dirty="0">
                <a:solidFill>
                  <a:srgbClr val="CC0000"/>
                </a:solidFill>
              </a:rPr>
              <a:t>end-end resources allocated to, reserved for </a:t>
            </a:r>
            <a:r>
              <a:rPr lang="en-US" altLang="ja-JP" dirty="0">
                <a:solidFill>
                  <a:srgbClr val="CC0000"/>
                </a:solidFill>
              </a:rPr>
              <a:t>"call" between source &amp; </a:t>
            </a:r>
            <a:r>
              <a:rPr lang="en-US" altLang="ja-JP" dirty="0" err="1">
                <a:solidFill>
                  <a:srgbClr val="CC0000"/>
                </a:solidFill>
              </a:rPr>
              <a:t>dest</a:t>
            </a:r>
            <a:r>
              <a:rPr lang="en-US" altLang="ja-JP" dirty="0">
                <a:solidFill>
                  <a:srgbClr val="CC0000"/>
                </a:solidFill>
              </a:rPr>
              <a:t>:</a:t>
            </a:r>
          </a:p>
          <a:p>
            <a:pPr eaLnBrk="1" hangingPunct="1">
              <a:buFont typeface="Wingdings" panose="05000000000000000000" pitchFamily="2" charset="2"/>
              <a:buChar char="n"/>
            </a:pPr>
            <a:r>
              <a:rPr lang="en-US" altLang="zh-CN" sz="2400" dirty="0"/>
              <a:t>in diagram, each link has four circuits. </a:t>
            </a:r>
          </a:p>
          <a:p>
            <a:pPr marL="682625" lvl="1" indent="-225425"/>
            <a:r>
              <a:rPr lang="en-US" altLang="zh-CN" dirty="0">
                <a:ea typeface="MS PGothic" panose="020B0600070205080204" pitchFamily="34" charset="-128"/>
              </a:rPr>
              <a:t>call gets 2</a:t>
            </a:r>
            <a:r>
              <a:rPr lang="en-US" altLang="zh-CN" baseline="30000" dirty="0">
                <a:ea typeface="MS PGothic" panose="020B0600070205080204" pitchFamily="34" charset="-128"/>
              </a:rPr>
              <a:t>nd</a:t>
            </a:r>
            <a:r>
              <a:rPr lang="en-US" altLang="zh-CN" dirty="0">
                <a:ea typeface="MS PGothic" panose="020B0600070205080204" pitchFamily="34" charset="-128"/>
              </a:rPr>
              <a:t> circuit in top link and 1</a:t>
            </a:r>
            <a:r>
              <a:rPr lang="en-US" altLang="zh-CN" baseline="30000" dirty="0">
                <a:ea typeface="MS PGothic" panose="020B0600070205080204" pitchFamily="34" charset="-128"/>
              </a:rPr>
              <a:t>st</a:t>
            </a:r>
            <a:r>
              <a:rPr lang="en-US" altLang="zh-CN" dirty="0">
                <a:ea typeface="MS PGothic" panose="020B0600070205080204" pitchFamily="34" charset="-128"/>
              </a:rPr>
              <a:t> circuit in right link.</a:t>
            </a:r>
          </a:p>
          <a:p>
            <a:pPr eaLnBrk="1" hangingPunct="1">
              <a:buFont typeface="Wingdings" panose="05000000000000000000" pitchFamily="2" charset="2"/>
              <a:buChar char="n"/>
            </a:pPr>
            <a:r>
              <a:rPr lang="en-US" altLang="zh-CN" sz="2400" dirty="0"/>
              <a:t>dedicated resources: no sharing</a:t>
            </a:r>
          </a:p>
          <a:p>
            <a:pPr marL="682625" lvl="1" indent="-225425"/>
            <a:r>
              <a:rPr lang="en-US" altLang="zh-CN" dirty="0">
                <a:ea typeface="宋体" panose="02010600030101010101" pitchFamily="2" charset="-122"/>
              </a:rPr>
              <a:t>circuit-like (guaranteed) performance</a:t>
            </a:r>
          </a:p>
          <a:p>
            <a:pPr eaLnBrk="1" hangingPunct="1">
              <a:buFont typeface="Wingdings" panose="05000000000000000000" pitchFamily="2" charset="2"/>
              <a:buChar char="n"/>
            </a:pPr>
            <a:r>
              <a:rPr lang="en-US" altLang="zh-CN" sz="2400" dirty="0"/>
              <a:t>circuit segment idle if not used by call </a:t>
            </a:r>
            <a:r>
              <a:rPr lang="en-US" altLang="zh-CN" sz="2400" i="1" dirty="0"/>
              <a:t>(no sharing)</a:t>
            </a:r>
          </a:p>
          <a:p>
            <a:pPr eaLnBrk="1" hangingPunct="1">
              <a:buFont typeface="Wingdings" panose="05000000000000000000" pitchFamily="2" charset="2"/>
              <a:buChar char="n"/>
            </a:pPr>
            <a:r>
              <a:rPr lang="en-US" altLang="zh-CN" sz="2400" dirty="0"/>
              <a:t>commonly used in traditional telephone networks</a:t>
            </a:r>
          </a:p>
        </p:txBody>
      </p:sp>
      <p:pic>
        <p:nvPicPr>
          <p:cNvPr id="64524" name="Picture 69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 y="918350"/>
            <a:ext cx="7709694" cy="11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26" name="Group 100"/>
          <p:cNvGrpSpPr>
            <a:grpSpLocks/>
          </p:cNvGrpSpPr>
          <p:nvPr/>
        </p:nvGrpSpPr>
        <p:grpSpPr bwMode="auto">
          <a:xfrm>
            <a:off x="6273801" y="1371600"/>
            <a:ext cx="631825" cy="503238"/>
            <a:chOff x="-44" y="1473"/>
            <a:chExt cx="981" cy="1105"/>
          </a:xfrm>
        </p:grpSpPr>
        <p:pic>
          <p:nvPicPr>
            <p:cNvPr id="6458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4527" name="Group 100"/>
          <p:cNvGrpSpPr>
            <a:grpSpLocks/>
          </p:cNvGrpSpPr>
          <p:nvPr/>
        </p:nvGrpSpPr>
        <p:grpSpPr bwMode="auto">
          <a:xfrm>
            <a:off x="10023476" y="4603750"/>
            <a:ext cx="631825" cy="503238"/>
            <a:chOff x="-44" y="1473"/>
            <a:chExt cx="981" cy="1105"/>
          </a:xfrm>
        </p:grpSpPr>
        <p:pic>
          <p:nvPicPr>
            <p:cNvPr id="64580"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1"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365" name="Rectangle 364"/>
          <p:cNvSpPr/>
          <p:nvPr/>
        </p:nvSpPr>
        <p:spPr bwMode="auto">
          <a:xfrm>
            <a:off x="7797800" y="2319338"/>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6" name="Rectangle 365"/>
          <p:cNvSpPr/>
          <p:nvPr/>
        </p:nvSpPr>
        <p:spPr bwMode="auto">
          <a:xfrm>
            <a:off x="7797800" y="2374901"/>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7" name="Rectangle 366"/>
          <p:cNvSpPr/>
          <p:nvPr/>
        </p:nvSpPr>
        <p:spPr bwMode="auto">
          <a:xfrm>
            <a:off x="7797800" y="2430463"/>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8" name="Rectangle 367"/>
          <p:cNvSpPr/>
          <p:nvPr/>
        </p:nvSpPr>
        <p:spPr bwMode="auto">
          <a:xfrm>
            <a:off x="7797800" y="2486026"/>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32" name="Group 142"/>
          <p:cNvGrpSpPr>
            <a:grpSpLocks/>
          </p:cNvGrpSpPr>
          <p:nvPr/>
        </p:nvGrpSpPr>
        <p:grpSpPr bwMode="auto">
          <a:xfrm>
            <a:off x="7094538" y="3878264"/>
            <a:ext cx="760412" cy="390525"/>
            <a:chOff x="2356" y="1300"/>
            <a:chExt cx="555" cy="194"/>
          </a:xfrm>
        </p:grpSpPr>
        <p:sp>
          <p:nvSpPr>
            <p:cNvPr id="645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45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45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4575" name="Group 146"/>
            <p:cNvGrpSpPr>
              <a:grpSpLocks/>
            </p:cNvGrpSpPr>
            <p:nvPr/>
          </p:nvGrpSpPr>
          <p:grpSpPr bwMode="auto">
            <a:xfrm>
              <a:off x="2468" y="1332"/>
              <a:ext cx="310" cy="60"/>
              <a:chOff x="2468" y="1332"/>
              <a:chExt cx="310" cy="60"/>
            </a:xfrm>
          </p:grpSpPr>
          <p:sp>
            <p:nvSpPr>
              <p:cNvPr id="64578"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79"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576"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7"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33" name="Group 75"/>
          <p:cNvGrpSpPr>
            <a:grpSpLocks/>
          </p:cNvGrpSpPr>
          <p:nvPr/>
        </p:nvGrpSpPr>
        <p:grpSpPr bwMode="auto">
          <a:xfrm rot="5400000">
            <a:off x="6804819" y="3120232"/>
            <a:ext cx="1281113" cy="234950"/>
            <a:chOff x="4876800" y="1143000"/>
            <a:chExt cx="1752600" cy="304800"/>
          </a:xfrm>
        </p:grpSpPr>
        <p:sp>
          <p:nvSpPr>
            <p:cNvPr id="402" name="Rectangle 401"/>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3" name="Rectangle 402"/>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4" name="Rectangle 403"/>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5" name="Rectangle 404"/>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nvGrpSpPr>
          <p:cNvPr id="64534" name="Group 80"/>
          <p:cNvGrpSpPr>
            <a:grpSpLocks/>
          </p:cNvGrpSpPr>
          <p:nvPr/>
        </p:nvGrpSpPr>
        <p:grpSpPr bwMode="auto">
          <a:xfrm>
            <a:off x="7874000" y="3990975"/>
            <a:ext cx="1328738" cy="222250"/>
            <a:chOff x="4876800" y="1143000"/>
            <a:chExt cx="1752600" cy="304800"/>
          </a:xfrm>
        </p:grpSpPr>
        <p:sp>
          <p:nvSpPr>
            <p:cNvPr id="398" name="Rectangle 397"/>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9" name="Rectangle 398"/>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0" name="Rectangle 399"/>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1" name="Rectangle 400"/>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sp>
        <p:nvSpPr>
          <p:cNvPr id="374" name="Rectangle 373"/>
          <p:cNvSpPr/>
          <p:nvPr/>
        </p:nvSpPr>
        <p:spPr bwMode="auto">
          <a:xfrm rot="5400000">
            <a:off x="9002713"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5" name="Rectangle 374"/>
          <p:cNvSpPr/>
          <p:nvPr/>
        </p:nvSpPr>
        <p:spPr bwMode="auto">
          <a:xfrm rot="5400000">
            <a:off x="8943976" y="3208339"/>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6" name="Rectangle 375"/>
          <p:cNvSpPr/>
          <p:nvPr/>
        </p:nvSpPr>
        <p:spPr bwMode="auto">
          <a:xfrm rot="5400000">
            <a:off x="8885238"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7" name="Rectangle 376"/>
          <p:cNvSpPr/>
          <p:nvPr/>
        </p:nvSpPr>
        <p:spPr bwMode="auto">
          <a:xfrm rot="5400000">
            <a:off x="8826501" y="3208339"/>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8" name="Rectangle 377"/>
          <p:cNvSpPr/>
          <p:nvPr/>
        </p:nvSpPr>
        <p:spPr bwMode="auto">
          <a:xfrm rot="3198033">
            <a:off x="6703219" y="1955006"/>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9" name="Rectangle 378"/>
          <p:cNvSpPr/>
          <p:nvPr/>
        </p:nvSpPr>
        <p:spPr bwMode="auto">
          <a:xfrm rot="3198033">
            <a:off x="9750426" y="4462464"/>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cxnSp>
        <p:nvCxnSpPr>
          <p:cNvPr id="383" name="Straight Connector 382"/>
          <p:cNvCxnSpPr>
            <a:endCxn id="64576" idx="0"/>
          </p:cNvCxnSpPr>
          <p:nvPr/>
        </p:nvCxnSpPr>
        <p:spPr bwMode="auto">
          <a:xfrm>
            <a:off x="6567489" y="3990976"/>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64574" idx="1"/>
          </p:cNvCxnSpPr>
          <p:nvPr/>
        </p:nvCxnSpPr>
        <p:spPr bwMode="auto">
          <a:xfrm>
            <a:off x="6742113" y="3600451"/>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64572" idx="3"/>
          </p:cNvCxnSpPr>
          <p:nvPr/>
        </p:nvCxnSpPr>
        <p:spPr bwMode="auto">
          <a:xfrm flipV="1">
            <a:off x="6683375" y="4237038"/>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bwMode="auto">
          <a:xfrm rot="5400000" flipH="1" flipV="1">
            <a:off x="7019132" y="4461670"/>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bwMode="auto">
          <a:xfrm rot="10800000">
            <a:off x="9964738" y="4102100"/>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bwMode="auto">
          <a:xfrm rot="16200000" flipH="1">
            <a:off x="9231313" y="1914525"/>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47" name="Group 100"/>
          <p:cNvGrpSpPr>
            <a:grpSpLocks/>
          </p:cNvGrpSpPr>
          <p:nvPr/>
        </p:nvGrpSpPr>
        <p:grpSpPr bwMode="auto">
          <a:xfrm>
            <a:off x="9496425" y="1371600"/>
            <a:ext cx="630238" cy="503238"/>
            <a:chOff x="-44" y="1473"/>
            <a:chExt cx="981" cy="1105"/>
          </a:xfrm>
        </p:grpSpPr>
        <p:pic>
          <p:nvPicPr>
            <p:cNvPr id="6456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392" name="Straight Connector 391"/>
          <p:cNvCxnSpPr/>
          <p:nvPr/>
        </p:nvCxnSpPr>
        <p:spPr bwMode="auto">
          <a:xfrm rot="5400000">
            <a:off x="9685338" y="1751013"/>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bwMode="auto">
          <a:xfrm rot="1015003">
            <a:off x="7189788" y="2289175"/>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4" name="Rectangle 393"/>
          <p:cNvSpPr/>
          <p:nvPr/>
        </p:nvSpPr>
        <p:spPr bwMode="auto">
          <a:xfrm rot="2465437" flipV="1">
            <a:off x="9404350" y="4048125"/>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5" name="Rectangle 394"/>
          <p:cNvSpPr/>
          <p:nvPr/>
        </p:nvSpPr>
        <p:spPr bwMode="auto">
          <a:xfrm rot="2177866" flipV="1">
            <a:off x="9129714" y="2474913"/>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52" name="Group 347"/>
          <p:cNvGrpSpPr>
            <a:grpSpLocks/>
          </p:cNvGrpSpPr>
          <p:nvPr/>
        </p:nvGrpSpPr>
        <p:grpSpPr bwMode="auto">
          <a:xfrm>
            <a:off x="7053264" y="3871913"/>
            <a:ext cx="815975" cy="449262"/>
            <a:chOff x="1871277" y="1576300"/>
            <a:chExt cx="1128371" cy="437861"/>
          </a:xfrm>
        </p:grpSpPr>
        <p:sp>
          <p:nvSpPr>
            <p:cNvPr id="89" name="Oval 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0" name="Rectangle 8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 name="Oval 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2" name="Freeform 9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4" name="Freeform 9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5" name="Freeform 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6" name="Straight Connector 95"/>
            <p:cNvCxnSpPr>
              <a:cxnSpLocks noChangeShapeType="1"/>
              <a:endCxn id="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 name="Straight Connector 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0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118883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BDC05BA-55F1-489B-9793-2CC818E6EF37}" type="slidenum">
              <a:rPr lang="en-US" altLang="zh-CN" sz="1200" smtClean="0">
                <a:solidFill>
                  <a:schemeClr val="accent4"/>
                </a:solidFill>
                <a:latin typeface="Tahoma" panose="020B0604030504040204" pitchFamily="34" charset="0"/>
              </a:rPr>
              <a:pPr/>
              <a:t>34</a:t>
            </a:fld>
            <a:endParaRPr lang="en-US" altLang="zh-CN" sz="1200" dirty="0">
              <a:solidFill>
                <a:schemeClr val="accent4"/>
              </a:solidFill>
              <a:latin typeface="Tahoma" panose="020B0604030504040204" pitchFamily="34" charset="0"/>
            </a:endParaRPr>
          </a:p>
        </p:txBody>
      </p:sp>
      <p:sp>
        <p:nvSpPr>
          <p:cNvPr id="66563" name="Rectangle 2"/>
          <p:cNvSpPr>
            <a:spLocks noGrp="1" noChangeArrowheads="1"/>
          </p:cNvSpPr>
          <p:nvPr>
            <p:ph type="title" idx="4294967295"/>
          </p:nvPr>
        </p:nvSpPr>
        <p:spPr>
          <a:xfrm>
            <a:off x="0" y="71438"/>
            <a:ext cx="8462963" cy="947737"/>
          </a:xfrm>
        </p:spPr>
        <p:txBody>
          <a:bodyPr>
            <a:normAutofit fontScale="90000"/>
          </a:bodyPr>
          <a:lstStyle/>
          <a:p>
            <a:pPr eaLnBrk="1" hangingPunct="1"/>
            <a:r>
              <a:rPr lang="en-US" altLang="zh-CN" sz="4000"/>
              <a:t>Circuit switching: FDM </a:t>
            </a:r>
            <a:r>
              <a:rPr lang="en-US" altLang="zh-CN" sz="3600"/>
              <a:t>versus</a:t>
            </a:r>
            <a:r>
              <a:rPr lang="en-US" altLang="zh-CN" sz="4000"/>
              <a:t> TDM</a:t>
            </a:r>
            <a:endParaRPr lang="fr-FR" altLang="zh-CN" sz="4000"/>
          </a:p>
        </p:txBody>
      </p:sp>
      <p:pic>
        <p:nvPicPr>
          <p:cNvPr id="66562" name="Picture 10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2" y="824490"/>
            <a:ext cx="8025357" cy="12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1917700" y="1585913"/>
            <a:ext cx="7239000" cy="2443163"/>
            <a:chOff x="288" y="1007"/>
            <a:chExt cx="4560" cy="1539"/>
          </a:xfrm>
        </p:grpSpPr>
        <p:sp>
          <p:nvSpPr>
            <p:cNvPr id="66659" name="Text Box 4"/>
            <p:cNvSpPr txBox="1">
              <a:spLocks noChangeArrowheads="1"/>
            </p:cNvSpPr>
            <p:nvPr/>
          </p:nvSpPr>
          <p:spPr bwMode="auto">
            <a:xfrm>
              <a:off x="288" y="1007"/>
              <a:ext cx="5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FDM</a:t>
              </a:r>
              <a:endParaRPr lang="fr-FR" altLang="zh-CN">
                <a:solidFill>
                  <a:srgbClr val="000099"/>
                </a:solidFill>
                <a:latin typeface="Comic Sans MS" panose="030F0702030302020204" pitchFamily="66" charset="0"/>
              </a:endParaRPr>
            </a:p>
          </p:txBody>
        </p:sp>
        <p:grpSp>
          <p:nvGrpSpPr>
            <p:cNvPr id="66660" name="Group 5"/>
            <p:cNvGrpSpPr>
              <a:grpSpLocks/>
            </p:cNvGrpSpPr>
            <p:nvPr/>
          </p:nvGrpSpPr>
          <p:grpSpPr bwMode="auto">
            <a:xfrm>
              <a:off x="720" y="1392"/>
              <a:ext cx="4128" cy="1154"/>
              <a:chOff x="720" y="1392"/>
              <a:chExt cx="4128" cy="1154"/>
            </a:xfrm>
          </p:grpSpPr>
          <p:sp>
            <p:nvSpPr>
              <p:cNvPr id="66661"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62" name="Text Box 7"/>
              <p:cNvSpPr txBox="1">
                <a:spLocks noChangeArrowheads="1"/>
              </p:cNvSpPr>
              <p:nvPr/>
            </p:nvSpPr>
            <p:spPr bwMode="auto">
              <a:xfrm>
                <a:off x="720" y="1680"/>
                <a:ext cx="10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frequency</a:t>
                </a:r>
                <a:endParaRPr lang="fr-FR" altLang="zh-CN">
                  <a:solidFill>
                    <a:srgbClr val="000099"/>
                  </a:solidFill>
                  <a:latin typeface="Comic Sans MS" panose="030F0702030302020204" pitchFamily="66" charset="0"/>
                </a:endParaRPr>
              </a:p>
            </p:txBody>
          </p:sp>
          <p:sp>
            <p:nvSpPr>
              <p:cNvPr id="66663"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64" name="Text Box 9"/>
              <p:cNvSpPr txBox="1">
                <a:spLocks noChangeArrowheads="1"/>
              </p:cNvSpPr>
              <p:nvPr/>
            </p:nvSpPr>
            <p:spPr bwMode="auto">
              <a:xfrm>
                <a:off x="3048" y="2255"/>
                <a:ext cx="5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time</a:t>
                </a:r>
                <a:endParaRPr lang="fr-FR" altLang="zh-CN">
                  <a:solidFill>
                    <a:srgbClr val="000099"/>
                  </a:solidFill>
                  <a:latin typeface="Comic Sans MS" panose="030F0702030302020204" pitchFamily="66" charset="0"/>
                </a:endParaRPr>
              </a:p>
            </p:txBody>
          </p:sp>
          <p:sp>
            <p:nvSpPr>
              <p:cNvPr id="66665"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sp>
        <p:nvSpPr>
          <p:cNvPr id="55307" name="Rectangle 11"/>
          <p:cNvSpPr>
            <a:spLocks noChangeArrowheads="1"/>
          </p:cNvSpPr>
          <p:nvPr/>
        </p:nvSpPr>
        <p:spPr bwMode="auto">
          <a:xfrm>
            <a:off x="4267200" y="2514600"/>
            <a:ext cx="4572000" cy="228600"/>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08" name="Rectangle 12"/>
          <p:cNvSpPr>
            <a:spLocks noChangeArrowheads="1"/>
          </p:cNvSpPr>
          <p:nvPr/>
        </p:nvSpPr>
        <p:spPr bwMode="auto">
          <a:xfrm>
            <a:off x="4267200" y="2743200"/>
            <a:ext cx="4572000" cy="228600"/>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09" name="Rectangle 13"/>
          <p:cNvSpPr>
            <a:spLocks noChangeArrowheads="1"/>
          </p:cNvSpPr>
          <p:nvPr/>
        </p:nvSpPr>
        <p:spPr bwMode="auto">
          <a:xfrm>
            <a:off x="4267200" y="2971800"/>
            <a:ext cx="4572000" cy="228600"/>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10" name="Rectangle 14"/>
          <p:cNvSpPr>
            <a:spLocks noChangeArrowheads="1"/>
          </p:cNvSpPr>
          <p:nvPr/>
        </p:nvSpPr>
        <p:spPr bwMode="auto">
          <a:xfrm>
            <a:off x="4267200" y="3200400"/>
            <a:ext cx="4572000" cy="228600"/>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 name="Group 15"/>
          <p:cNvGrpSpPr>
            <a:grpSpLocks/>
          </p:cNvGrpSpPr>
          <p:nvPr/>
        </p:nvGrpSpPr>
        <p:grpSpPr bwMode="auto">
          <a:xfrm>
            <a:off x="1905000" y="3748088"/>
            <a:ext cx="7239000" cy="2520949"/>
            <a:chOff x="288" y="2543"/>
            <a:chExt cx="4560" cy="1588"/>
          </a:xfrm>
        </p:grpSpPr>
        <p:sp>
          <p:nvSpPr>
            <p:cNvPr id="66653" name="Text Box 16"/>
            <p:cNvSpPr txBox="1">
              <a:spLocks noChangeArrowheads="1"/>
            </p:cNvSpPr>
            <p:nvPr/>
          </p:nvSpPr>
          <p:spPr bwMode="auto">
            <a:xfrm>
              <a:off x="288" y="2543"/>
              <a:ext cx="56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TDM</a:t>
              </a:r>
              <a:endParaRPr lang="fr-FR" altLang="zh-CN">
                <a:solidFill>
                  <a:srgbClr val="000099"/>
                </a:solidFill>
                <a:latin typeface="Comic Sans MS" panose="030F0702030302020204" pitchFamily="66" charset="0"/>
              </a:endParaRPr>
            </a:p>
          </p:txBody>
        </p:sp>
        <p:sp>
          <p:nvSpPr>
            <p:cNvPr id="66654"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55" name="Text Box 18"/>
            <p:cNvSpPr txBox="1">
              <a:spLocks noChangeArrowheads="1"/>
            </p:cNvSpPr>
            <p:nvPr/>
          </p:nvSpPr>
          <p:spPr bwMode="auto">
            <a:xfrm>
              <a:off x="720" y="3265"/>
              <a:ext cx="10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frequency</a:t>
              </a:r>
              <a:endParaRPr lang="fr-FR" altLang="zh-CN">
                <a:solidFill>
                  <a:srgbClr val="000099"/>
                </a:solidFill>
                <a:latin typeface="Comic Sans MS" panose="030F0702030302020204" pitchFamily="66" charset="0"/>
              </a:endParaRPr>
            </a:p>
          </p:txBody>
        </p:sp>
        <p:sp>
          <p:nvSpPr>
            <p:cNvPr id="66656"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57" name="Text Box 20"/>
            <p:cNvSpPr txBox="1">
              <a:spLocks noChangeArrowheads="1"/>
            </p:cNvSpPr>
            <p:nvPr/>
          </p:nvSpPr>
          <p:spPr bwMode="auto">
            <a:xfrm>
              <a:off x="3048" y="3840"/>
              <a:ext cx="5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time</a:t>
              </a:r>
              <a:endParaRPr lang="fr-FR" altLang="zh-CN">
                <a:solidFill>
                  <a:srgbClr val="000099"/>
                </a:solidFill>
                <a:latin typeface="Comic Sans MS" panose="030F0702030302020204" pitchFamily="66" charset="0"/>
              </a:endParaRPr>
            </a:p>
          </p:txBody>
        </p:sp>
        <p:sp>
          <p:nvSpPr>
            <p:cNvPr id="66658"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5" name="Group 22"/>
          <p:cNvGrpSpPr>
            <a:grpSpLocks/>
          </p:cNvGrpSpPr>
          <p:nvPr/>
        </p:nvGrpSpPr>
        <p:grpSpPr bwMode="auto">
          <a:xfrm>
            <a:off x="4267200" y="4740275"/>
            <a:ext cx="3886200" cy="914400"/>
            <a:chOff x="1776" y="3168"/>
            <a:chExt cx="2448" cy="576"/>
          </a:xfrm>
        </p:grpSpPr>
        <p:sp>
          <p:nvSpPr>
            <p:cNvPr id="66648"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9"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0"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1"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2"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6" name="Group 28"/>
          <p:cNvGrpSpPr>
            <a:grpSpLocks/>
          </p:cNvGrpSpPr>
          <p:nvPr/>
        </p:nvGrpSpPr>
        <p:grpSpPr bwMode="auto">
          <a:xfrm>
            <a:off x="4495800" y="4740275"/>
            <a:ext cx="3886200" cy="914400"/>
            <a:chOff x="1920" y="3168"/>
            <a:chExt cx="2448" cy="576"/>
          </a:xfrm>
        </p:grpSpPr>
        <p:sp>
          <p:nvSpPr>
            <p:cNvPr id="66643"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4"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5"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6"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7"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7" name="Group 34"/>
          <p:cNvGrpSpPr>
            <a:grpSpLocks/>
          </p:cNvGrpSpPr>
          <p:nvPr/>
        </p:nvGrpSpPr>
        <p:grpSpPr bwMode="auto">
          <a:xfrm>
            <a:off x="4724400" y="4740275"/>
            <a:ext cx="3886200" cy="914400"/>
            <a:chOff x="2064" y="3168"/>
            <a:chExt cx="2448" cy="576"/>
          </a:xfrm>
        </p:grpSpPr>
        <p:sp>
          <p:nvSpPr>
            <p:cNvPr id="66638"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9"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0"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1"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2"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8" name="Group 40"/>
          <p:cNvGrpSpPr>
            <a:grpSpLocks/>
          </p:cNvGrpSpPr>
          <p:nvPr/>
        </p:nvGrpSpPr>
        <p:grpSpPr bwMode="auto">
          <a:xfrm>
            <a:off x="4953000" y="4740275"/>
            <a:ext cx="3886200" cy="914400"/>
            <a:chOff x="2208" y="3168"/>
            <a:chExt cx="2448" cy="576"/>
          </a:xfrm>
        </p:grpSpPr>
        <p:sp>
          <p:nvSpPr>
            <p:cNvPr id="66633"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4"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5"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6"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7"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9" name="Group 46"/>
          <p:cNvGrpSpPr>
            <a:grpSpLocks/>
          </p:cNvGrpSpPr>
          <p:nvPr/>
        </p:nvGrpSpPr>
        <p:grpSpPr bwMode="auto">
          <a:xfrm>
            <a:off x="4267200" y="2743200"/>
            <a:ext cx="4572000" cy="457200"/>
            <a:chOff x="1776" y="1728"/>
            <a:chExt cx="2880" cy="288"/>
          </a:xfrm>
        </p:grpSpPr>
        <p:sp>
          <p:nvSpPr>
            <p:cNvPr id="66630" name="Line 47"/>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31" name="Line 48"/>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32" name="Line 49"/>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0" name="Group 50"/>
          <p:cNvGrpSpPr>
            <a:grpSpLocks/>
          </p:cNvGrpSpPr>
          <p:nvPr/>
        </p:nvGrpSpPr>
        <p:grpSpPr bwMode="auto">
          <a:xfrm>
            <a:off x="4495800" y="4740275"/>
            <a:ext cx="4114800" cy="914400"/>
            <a:chOff x="1920" y="3168"/>
            <a:chExt cx="2592" cy="576"/>
          </a:xfrm>
        </p:grpSpPr>
        <p:sp>
          <p:nvSpPr>
            <p:cNvPr id="66611" name="Line 51"/>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2" name="Line 52"/>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3" name="Line 53"/>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4" name="Line 54"/>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5" name="Line 55"/>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6" name="Line 56"/>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7" name="Line 57"/>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8" name="Line 58"/>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9" name="Line 59"/>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0" name="Line 60"/>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1" name="Line 61"/>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2" name="Line 62"/>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3" name="Line 63"/>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4" name="Line 64"/>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5" name="Line 65"/>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6" name="Line 66"/>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7" name="Line 67"/>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8" name="Line 68"/>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9" name="Line 69"/>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1" name="Group 70"/>
          <p:cNvGrpSpPr>
            <a:grpSpLocks/>
          </p:cNvGrpSpPr>
          <p:nvPr/>
        </p:nvGrpSpPr>
        <p:grpSpPr bwMode="auto">
          <a:xfrm>
            <a:off x="4267200" y="2628900"/>
            <a:ext cx="4572000" cy="685800"/>
            <a:chOff x="1776" y="1656"/>
            <a:chExt cx="2880" cy="432"/>
          </a:xfrm>
        </p:grpSpPr>
        <p:sp>
          <p:nvSpPr>
            <p:cNvPr id="66607" name="Line 71"/>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8" name="Line 72"/>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9" name="Line 73"/>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0" name="Line 74"/>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2" name="Group 75"/>
          <p:cNvGrpSpPr>
            <a:grpSpLocks/>
          </p:cNvGrpSpPr>
          <p:nvPr/>
        </p:nvGrpSpPr>
        <p:grpSpPr bwMode="auto">
          <a:xfrm>
            <a:off x="4381500" y="4740275"/>
            <a:ext cx="4343400" cy="914400"/>
            <a:chOff x="1848" y="3168"/>
            <a:chExt cx="2736" cy="576"/>
          </a:xfrm>
        </p:grpSpPr>
        <p:sp>
          <p:nvSpPr>
            <p:cNvPr id="66587" name="Line 76"/>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88" name="Line 77"/>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89" name="Line 78"/>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0" name="Line 79"/>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1" name="Line 80"/>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2" name="Line 81"/>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3" name="Line 82"/>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4" name="Line 83"/>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5" name="Line 84"/>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6" name="Line 85"/>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7" name="Line 86"/>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8" name="Line 87"/>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9" name="Line 88"/>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0" name="Line 89"/>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1" name="Line 90"/>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2" name="Line 91"/>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3" name="Line 92"/>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4" name="Line 93"/>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5" name="Line 94"/>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6" name="Line 95"/>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3" name="Group 99"/>
          <p:cNvGrpSpPr>
            <a:grpSpLocks/>
          </p:cNvGrpSpPr>
          <p:nvPr/>
        </p:nvGrpSpPr>
        <p:grpSpPr bwMode="auto">
          <a:xfrm>
            <a:off x="6892926" y="1257300"/>
            <a:ext cx="2709863" cy="957263"/>
            <a:chOff x="3477" y="216"/>
            <a:chExt cx="1707" cy="603"/>
          </a:xfrm>
        </p:grpSpPr>
        <p:grpSp>
          <p:nvGrpSpPr>
            <p:cNvPr id="66580" name="Group 100"/>
            <p:cNvGrpSpPr>
              <a:grpSpLocks/>
            </p:cNvGrpSpPr>
            <p:nvPr/>
          </p:nvGrpSpPr>
          <p:grpSpPr bwMode="auto">
            <a:xfrm>
              <a:off x="3477" y="528"/>
              <a:ext cx="1707" cy="291"/>
              <a:chOff x="3477" y="288"/>
              <a:chExt cx="1707" cy="291"/>
            </a:xfrm>
          </p:grpSpPr>
          <p:sp>
            <p:nvSpPr>
              <p:cNvPr id="66582" name="Text Box 101"/>
              <p:cNvSpPr txBox="1">
                <a:spLocks noChangeArrowheads="1"/>
              </p:cNvSpPr>
              <p:nvPr/>
            </p:nvSpPr>
            <p:spPr bwMode="auto">
              <a:xfrm>
                <a:off x="3477" y="288"/>
                <a:ext cx="78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4 users</a:t>
                </a:r>
                <a:endParaRPr lang="fr-FR" altLang="zh-CN">
                  <a:solidFill>
                    <a:srgbClr val="000099"/>
                  </a:solidFill>
                  <a:latin typeface="Comic Sans MS" panose="030F0702030302020204" pitchFamily="66" charset="0"/>
                </a:endParaRPr>
              </a:p>
            </p:txBody>
          </p:sp>
          <p:sp>
            <p:nvSpPr>
              <p:cNvPr id="66583"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4"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5"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6"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66581" name="Text Box 106"/>
            <p:cNvSpPr txBox="1">
              <a:spLocks noChangeArrowheads="1"/>
            </p:cNvSpPr>
            <p:nvPr/>
          </p:nvSpPr>
          <p:spPr bwMode="auto">
            <a:xfrm>
              <a:off x="3480" y="216"/>
              <a:ext cx="9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Example:</a:t>
              </a:r>
              <a:endParaRPr lang="fr-FR" altLang="zh-CN">
                <a:solidFill>
                  <a:srgbClr val="000099"/>
                </a:solidFill>
                <a:latin typeface="Comic Sans MS" panose="030F0702030302020204" pitchFamily="66" charset="0"/>
              </a:endParaRPr>
            </a:p>
          </p:txBody>
        </p:sp>
      </p:grpSp>
      <p:sp>
        <p:nvSpPr>
          <p:cNvPr id="10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72304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par>
                          <p:cTn id="34" fill="hold" nodeType="withGroup">
                            <p:stCondLst>
                              <p:cond delay="2000"/>
                            </p:stCondLst>
                            <p:childTnLst>
                              <p:par>
                                <p:cTn id="35" presetID="22" presetClass="entr" presetSubtype="8"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up)">
                                      <p:cBhvr>
                                        <p:cTn id="55" dur="500"/>
                                        <p:tgtEl>
                                          <p:spTgt spid="6"/>
                                        </p:tgtEl>
                                      </p:cBhvr>
                                    </p:animEffec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up)">
                                      <p:cBhvr>
                                        <p:cTn id="59" dur="500"/>
                                        <p:tgtEl>
                                          <p:spTgt spid="7"/>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childTnLst>
                          </p:cTn>
                        </p:par>
                        <p:par>
                          <p:cTn id="64" fill="hold" nodeType="withGroup">
                            <p:stCondLst>
                              <p:cond delay="2000"/>
                            </p:stCondLst>
                            <p:childTnLst>
                              <p:par>
                                <p:cTn id="65" presetID="22" presetClass="entr" presetSubtype="1" fill="hold"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up)">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09" name="Group 347"/>
          <p:cNvGrpSpPr>
            <a:grpSpLocks/>
          </p:cNvGrpSpPr>
          <p:nvPr/>
        </p:nvGrpSpPr>
        <p:grpSpPr bwMode="auto">
          <a:xfrm>
            <a:off x="7851775" y="2809876"/>
            <a:ext cx="1162050" cy="714375"/>
            <a:chOff x="1871277" y="1576300"/>
            <a:chExt cx="1128371" cy="437861"/>
          </a:xfrm>
        </p:grpSpPr>
        <p:sp>
          <p:nvSpPr>
            <p:cNvPr id="42" name="Oval 4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3" name="Rectangle 42"/>
            <p:cNvSpPr/>
            <p:nvPr/>
          </p:nvSpPr>
          <p:spPr bwMode="auto">
            <a:xfrm>
              <a:off x="1871277" y="1739768"/>
              <a:ext cx="1128371" cy="11579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4" name="Oval 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5" name="Freeform 44"/>
            <p:cNvSpPr/>
            <p:nvPr/>
          </p:nvSpPr>
          <p:spPr bwMode="auto">
            <a:xfrm>
              <a:off x="2159536" y="1673602"/>
              <a:ext cx="548771" cy="160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6" name="Freeform 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7" name="Freeform 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8" name="Freeform 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49" name="Straight Connector 48"/>
            <p:cNvCxnSpPr>
              <a:cxnSpLocks noChangeShapeType="1"/>
              <a:endCxn id="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 name="Straight Connector 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862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5FBB91A-C401-45AF-9007-5C2CB4673A30}" type="slidenum">
              <a:rPr lang="en-US" altLang="zh-CN" sz="1200" smtClean="0">
                <a:solidFill>
                  <a:schemeClr val="accent4"/>
                </a:solidFill>
                <a:latin typeface="Tahoma" panose="020B0604030504040204" pitchFamily="34" charset="0"/>
              </a:rPr>
              <a:pPr/>
              <a:t>35</a:t>
            </a:fld>
            <a:endParaRPr lang="en-US" altLang="zh-CN" sz="1200" dirty="0">
              <a:solidFill>
                <a:schemeClr val="accent4"/>
              </a:solidFill>
              <a:latin typeface="Tahoma" panose="020B0604030504040204" pitchFamily="34" charset="0"/>
            </a:endParaRPr>
          </a:p>
        </p:txBody>
      </p:sp>
      <p:sp>
        <p:nvSpPr>
          <p:cNvPr id="68612" name="Rectangle 2"/>
          <p:cNvSpPr>
            <a:spLocks noGrp="1" noChangeArrowheads="1"/>
          </p:cNvSpPr>
          <p:nvPr>
            <p:ph type="title" idx="4294967295"/>
          </p:nvPr>
        </p:nvSpPr>
        <p:spPr>
          <a:xfrm>
            <a:off x="0" y="177800"/>
            <a:ext cx="8207375" cy="768350"/>
          </a:xfrm>
        </p:spPr>
        <p:txBody>
          <a:bodyPr>
            <a:normAutofit fontScale="90000"/>
          </a:bodyPr>
          <a:lstStyle/>
          <a:p>
            <a:pPr eaLnBrk="1" hangingPunct="1"/>
            <a:r>
              <a:rPr lang="en-US" altLang="zh-CN" sz="3600" dirty="0"/>
              <a:t>Packet switching versus circuit switching</a:t>
            </a:r>
            <a:endParaRPr lang="en-US" altLang="zh-CN" dirty="0"/>
          </a:p>
        </p:txBody>
      </p:sp>
      <p:sp>
        <p:nvSpPr>
          <p:cNvPr id="68613" name="Rectangle 3"/>
          <p:cNvSpPr>
            <a:spLocks noGrp="1" noChangeArrowheads="1"/>
          </p:cNvSpPr>
          <p:nvPr>
            <p:ph type="body" sz="half" idx="4294967295"/>
          </p:nvPr>
        </p:nvSpPr>
        <p:spPr>
          <a:xfrm>
            <a:off x="1666876" y="1787526"/>
            <a:ext cx="3810000" cy="4648200"/>
          </a:xfrm>
        </p:spPr>
        <p:txBody>
          <a:bodyPr>
            <a:normAutofit lnSpcReduction="10000"/>
          </a:bodyPr>
          <a:lstStyle/>
          <a:p>
            <a:pPr marL="231775" indent="-231775">
              <a:buSzPct val="75000"/>
              <a:buNone/>
              <a:tabLst>
                <a:tab pos="566738" algn="l"/>
              </a:tabLst>
            </a:pPr>
            <a:r>
              <a:rPr lang="en-US" altLang="zh-CN" sz="2400" dirty="0"/>
              <a:t>example:</a:t>
            </a:r>
          </a:p>
          <a:p>
            <a:pPr>
              <a:buFont typeface="Wingdings" panose="05000000000000000000" pitchFamily="2" charset="2"/>
              <a:buChar char="n"/>
              <a:tabLst>
                <a:tab pos="566738" algn="l"/>
              </a:tabLst>
            </a:pPr>
            <a:r>
              <a:rPr lang="en-US" altLang="zh-CN" sz="2400" dirty="0"/>
              <a:t>1 Mb/s link</a:t>
            </a:r>
          </a:p>
          <a:p>
            <a:pPr>
              <a:buFont typeface="Wingdings" panose="05000000000000000000" pitchFamily="2" charset="2"/>
              <a:buChar char="n"/>
              <a:tabLst>
                <a:tab pos="566738" algn="l"/>
              </a:tabLst>
            </a:pPr>
            <a:r>
              <a:rPr lang="en-US" altLang="zh-CN" sz="2400" dirty="0"/>
              <a:t>each user: </a:t>
            </a:r>
          </a:p>
          <a:p>
            <a:pPr marL="566738" lvl="1" indent="-219075">
              <a:buClr>
                <a:schemeClr val="tx1"/>
              </a:buClr>
              <a:buFontTx/>
              <a:buChar char="•"/>
              <a:tabLst>
                <a:tab pos="566738" algn="l"/>
              </a:tabLst>
            </a:pPr>
            <a:r>
              <a:rPr lang="en-US" altLang="zh-CN" sz="2000" dirty="0">
                <a:ea typeface="宋体" panose="02010600030101010101" pitchFamily="2" charset="-122"/>
              </a:rPr>
              <a:t>100 kb/s when </a:t>
            </a:r>
            <a:r>
              <a:rPr lang="en-US" altLang="ja-JP" sz="2000" dirty="0">
                <a:ea typeface="MS PGothic" panose="020B0600070205080204" pitchFamily="34" charset="-128"/>
              </a:rPr>
              <a:t>"active"</a:t>
            </a:r>
          </a:p>
          <a:p>
            <a:pPr marL="566738" lvl="1" indent="-219075">
              <a:buClr>
                <a:schemeClr val="tx1"/>
              </a:buClr>
              <a:buFontTx/>
              <a:buChar char="•"/>
              <a:tabLst>
                <a:tab pos="566738" algn="l"/>
              </a:tabLst>
            </a:pPr>
            <a:r>
              <a:rPr lang="en-US" altLang="zh-CN" sz="2000" dirty="0">
                <a:ea typeface="宋体" panose="02010600030101010101" pitchFamily="2" charset="-122"/>
              </a:rPr>
              <a:t>active 10% of time</a:t>
            </a:r>
          </a:p>
          <a:p>
            <a:pPr marL="566738" lvl="1" indent="-219075">
              <a:tabLst>
                <a:tab pos="566738" algn="l"/>
              </a:tabLst>
            </a:pPr>
            <a:endParaRPr lang="en-US" altLang="zh-CN" sz="2000" dirty="0">
              <a:ea typeface="宋体" panose="02010600030101010101" pitchFamily="2" charset="-122"/>
            </a:endParaRPr>
          </a:p>
          <a:p>
            <a:pPr>
              <a:buFont typeface="Wingdings" panose="05000000000000000000" pitchFamily="2" charset="2"/>
              <a:buChar char="n"/>
              <a:tabLst>
                <a:tab pos="566738" algn="l"/>
              </a:tabLst>
            </a:pPr>
            <a:r>
              <a:rPr lang="en-US" altLang="zh-CN" sz="2400" i="1" dirty="0">
                <a:solidFill>
                  <a:srgbClr val="CC0000"/>
                </a:solidFill>
              </a:rPr>
              <a:t>circuit-switching:</a:t>
            </a:r>
            <a:r>
              <a:rPr lang="en-US" altLang="zh-CN" sz="2400" dirty="0"/>
              <a:t> </a:t>
            </a:r>
          </a:p>
          <a:p>
            <a:pPr marL="566738" lvl="1" indent="-219075">
              <a:tabLst>
                <a:tab pos="566738" algn="l"/>
              </a:tabLst>
            </a:pPr>
            <a:r>
              <a:rPr lang="en-US" altLang="zh-CN" sz="2000" dirty="0">
                <a:ea typeface="宋体" panose="02010600030101010101" pitchFamily="2" charset="-122"/>
              </a:rPr>
              <a:t>10 users</a:t>
            </a:r>
          </a:p>
          <a:p>
            <a:pPr>
              <a:buFont typeface="Wingdings" panose="05000000000000000000" pitchFamily="2" charset="2"/>
              <a:buChar char="n"/>
              <a:tabLst>
                <a:tab pos="566738" algn="l"/>
              </a:tabLst>
            </a:pPr>
            <a:r>
              <a:rPr lang="en-US" altLang="zh-CN" sz="2400" i="1" dirty="0">
                <a:solidFill>
                  <a:srgbClr val="CC0000"/>
                </a:solidFill>
              </a:rPr>
              <a:t>packet switching:</a:t>
            </a:r>
            <a:r>
              <a:rPr lang="en-US" altLang="zh-CN" sz="2400" dirty="0"/>
              <a:t> </a:t>
            </a:r>
          </a:p>
          <a:p>
            <a:pPr marL="566738" lvl="1" indent="-219075">
              <a:tabLst>
                <a:tab pos="566738" algn="l"/>
              </a:tabLst>
            </a:pPr>
            <a:r>
              <a:rPr lang="en-US" altLang="zh-CN" sz="2000" dirty="0">
                <a:ea typeface="宋体" panose="02010600030101010101" pitchFamily="2" charset="-122"/>
              </a:rPr>
              <a:t>with 35 users, probability &gt; 10 active at same time is less than .0004 </a:t>
            </a:r>
            <a:r>
              <a:rPr lang="en-US" altLang="zh-CN" sz="2000" dirty="0">
                <a:solidFill>
                  <a:schemeClr val="accent4"/>
                </a:solidFill>
                <a:ea typeface="宋体" panose="02010600030101010101" pitchFamily="2" charset="-122"/>
              </a:rPr>
              <a:t>*</a:t>
            </a:r>
          </a:p>
          <a:p>
            <a:pPr marL="231775" indent="-231775">
              <a:tabLst>
                <a:tab pos="566738" algn="l"/>
              </a:tabLst>
            </a:pPr>
            <a:endParaRPr lang="en-US" altLang="zh-CN" sz="2400" dirty="0"/>
          </a:p>
        </p:txBody>
      </p:sp>
      <p:sp>
        <p:nvSpPr>
          <p:cNvPr id="68614" name="Rectangle 4"/>
          <p:cNvSpPr>
            <a:spLocks noGrp="1" noChangeArrowheads="1"/>
          </p:cNvSpPr>
          <p:nvPr>
            <p:ph type="body" sz="half" idx="4294967295"/>
          </p:nvPr>
        </p:nvSpPr>
        <p:spPr>
          <a:xfrm>
            <a:off x="2524055" y="1121897"/>
            <a:ext cx="8715375" cy="609600"/>
          </a:xfrm>
        </p:spPr>
        <p:txBody>
          <a:bodyPr/>
          <a:lstStyle/>
          <a:p>
            <a:pPr eaLnBrk="1" hangingPunct="1">
              <a:buFont typeface="Wingdings" panose="05000000000000000000" pitchFamily="2" charset="2"/>
              <a:buNone/>
            </a:pPr>
            <a:r>
              <a:rPr lang="en-US" altLang="zh-CN" i="1" dirty="0">
                <a:solidFill>
                  <a:srgbClr val="CC0000"/>
                </a:solidFill>
              </a:rPr>
              <a:t>packet switching allows more users to use network!</a:t>
            </a:r>
          </a:p>
        </p:txBody>
      </p:sp>
      <p:pic>
        <p:nvPicPr>
          <p:cNvPr id="68611"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404"/>
            <a:ext cx="8207375" cy="13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Line 15"/>
          <p:cNvSpPr>
            <a:spLocks noChangeShapeType="1"/>
          </p:cNvSpPr>
          <p:nvPr/>
        </p:nvSpPr>
        <p:spPr bwMode="auto">
          <a:xfrm>
            <a:off x="6904038" y="2562225"/>
            <a:ext cx="838200" cy="4572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6" name="Line 16"/>
          <p:cNvSpPr>
            <a:spLocks noChangeShapeType="1"/>
          </p:cNvSpPr>
          <p:nvPr/>
        </p:nvSpPr>
        <p:spPr bwMode="auto">
          <a:xfrm>
            <a:off x="7742238" y="3019425"/>
            <a:ext cx="2038350"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7" name="Line 17"/>
          <p:cNvSpPr>
            <a:spLocks noChangeShapeType="1"/>
          </p:cNvSpPr>
          <p:nvPr/>
        </p:nvSpPr>
        <p:spPr bwMode="auto">
          <a:xfrm>
            <a:off x="7742238" y="3171825"/>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8" name="Line 18"/>
          <p:cNvSpPr>
            <a:spLocks noChangeShapeType="1"/>
          </p:cNvSpPr>
          <p:nvPr/>
        </p:nvSpPr>
        <p:spPr bwMode="auto">
          <a:xfrm flipV="1">
            <a:off x="6980238" y="3171825"/>
            <a:ext cx="762000" cy="6096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9" name="Text Box 19"/>
          <p:cNvSpPr txBox="1">
            <a:spLocks noChangeArrowheads="1"/>
          </p:cNvSpPr>
          <p:nvPr/>
        </p:nvSpPr>
        <p:spPr bwMode="auto">
          <a:xfrm>
            <a:off x="6618074" y="2740026"/>
            <a:ext cx="8322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2000" i="1">
                <a:solidFill>
                  <a:srgbClr val="000099"/>
                </a:solidFill>
                <a:latin typeface="Comic Sans MS" panose="030F0702030302020204" pitchFamily="66" charset="0"/>
              </a:rPr>
              <a:t>N</a:t>
            </a:r>
            <a:r>
              <a:rPr lang="en-US" altLang="zh-CN" sz="2000">
                <a:solidFill>
                  <a:srgbClr val="000099"/>
                </a:solidFill>
                <a:latin typeface="Comic Sans MS" panose="030F0702030302020204" pitchFamily="66" charset="0"/>
              </a:rPr>
              <a:t> </a:t>
            </a:r>
          </a:p>
          <a:p>
            <a:pPr algn="ctr">
              <a:lnSpc>
                <a:spcPct val="80000"/>
              </a:lnSpc>
            </a:pPr>
            <a:r>
              <a:rPr lang="en-US" altLang="zh-CN" sz="2000">
                <a:solidFill>
                  <a:srgbClr val="000099"/>
                </a:solidFill>
                <a:latin typeface="Comic Sans MS" panose="030F0702030302020204" pitchFamily="66" charset="0"/>
              </a:rPr>
              <a:t>users</a:t>
            </a:r>
          </a:p>
        </p:txBody>
      </p:sp>
      <p:sp>
        <p:nvSpPr>
          <p:cNvPr id="68620" name="Text Box 20"/>
          <p:cNvSpPr txBox="1">
            <a:spLocks noChangeArrowheads="1"/>
          </p:cNvSpPr>
          <p:nvPr/>
        </p:nvSpPr>
        <p:spPr bwMode="auto">
          <a:xfrm>
            <a:off x="9066214" y="3303589"/>
            <a:ext cx="1510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1 Mbps link</a:t>
            </a:r>
          </a:p>
        </p:txBody>
      </p:sp>
      <p:sp>
        <p:nvSpPr>
          <p:cNvPr id="68621" name="Line 47"/>
          <p:cNvSpPr>
            <a:spLocks noChangeShapeType="1"/>
          </p:cNvSpPr>
          <p:nvPr/>
        </p:nvSpPr>
        <p:spPr bwMode="auto">
          <a:xfrm>
            <a:off x="9015413" y="3100388"/>
            <a:ext cx="1409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8622" name="Group 35"/>
          <p:cNvGrpSpPr>
            <a:grpSpLocks/>
          </p:cNvGrpSpPr>
          <p:nvPr/>
        </p:nvGrpSpPr>
        <p:grpSpPr bwMode="auto">
          <a:xfrm>
            <a:off x="6243639" y="4767262"/>
            <a:ext cx="4843463" cy="990599"/>
            <a:chOff x="3016" y="3097"/>
            <a:chExt cx="3051" cy="624"/>
          </a:xfrm>
        </p:grpSpPr>
        <p:sp>
          <p:nvSpPr>
            <p:cNvPr id="68632" name="Text Box 48"/>
            <p:cNvSpPr txBox="1">
              <a:spLocks noChangeArrowheads="1"/>
            </p:cNvSpPr>
            <p:nvPr/>
          </p:nvSpPr>
          <p:spPr bwMode="auto">
            <a:xfrm>
              <a:off x="3016" y="3097"/>
              <a:ext cx="305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Q:</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how did we get value 0.0004?</a:t>
              </a:r>
            </a:p>
          </p:txBody>
        </p:sp>
        <p:sp>
          <p:nvSpPr>
            <p:cNvPr id="68633" name="Text Box 48"/>
            <p:cNvSpPr txBox="1">
              <a:spLocks noChangeArrowheads="1"/>
            </p:cNvSpPr>
            <p:nvPr/>
          </p:nvSpPr>
          <p:spPr bwMode="auto">
            <a:xfrm>
              <a:off x="3031" y="3430"/>
              <a:ext cx="295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Q:</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what happens if &gt; 35 users ?</a:t>
              </a:r>
            </a:p>
          </p:txBody>
        </p:sp>
      </p:grpSp>
      <p:sp>
        <p:nvSpPr>
          <p:cNvPr id="68623" name="Text Box 34"/>
          <p:cNvSpPr txBox="1">
            <a:spLocks noChangeArrowheads="1"/>
          </p:cNvSpPr>
          <p:nvPr/>
        </p:nvSpPr>
        <p:spPr bwMode="auto">
          <a:xfrm rot="5273514">
            <a:off x="6315869" y="2780507"/>
            <a:ext cx="73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b="1">
                <a:latin typeface="Comic Sans MS" panose="030F0702030302020204" pitchFamily="66" charset="0"/>
              </a:rPr>
              <a:t>…..</a:t>
            </a:r>
          </a:p>
        </p:txBody>
      </p:sp>
      <p:grpSp>
        <p:nvGrpSpPr>
          <p:cNvPr id="68624" name="Group 37"/>
          <p:cNvGrpSpPr>
            <a:grpSpLocks/>
          </p:cNvGrpSpPr>
          <p:nvPr/>
        </p:nvGrpSpPr>
        <p:grpSpPr bwMode="auto">
          <a:xfrm>
            <a:off x="6170613" y="2066925"/>
            <a:ext cx="779462" cy="679450"/>
            <a:chOff x="-44" y="1473"/>
            <a:chExt cx="981" cy="1105"/>
          </a:xfrm>
        </p:grpSpPr>
        <p:pic>
          <p:nvPicPr>
            <p:cNvPr id="68630" name="Picture 3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1" name="Freeform 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8625" name="Group 40"/>
          <p:cNvGrpSpPr>
            <a:grpSpLocks/>
          </p:cNvGrpSpPr>
          <p:nvPr/>
        </p:nvGrpSpPr>
        <p:grpSpPr bwMode="auto">
          <a:xfrm>
            <a:off x="6175376" y="3392488"/>
            <a:ext cx="779463" cy="679450"/>
            <a:chOff x="-44" y="1473"/>
            <a:chExt cx="981" cy="1105"/>
          </a:xfrm>
        </p:grpSpPr>
        <p:pic>
          <p:nvPicPr>
            <p:cNvPr id="68628" name="Picture 4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9" name="Freeform 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68627" name="TextBox 1"/>
          <p:cNvSpPr txBox="1">
            <a:spLocks noChangeArrowheads="1"/>
          </p:cNvSpPr>
          <p:nvPr/>
        </p:nvSpPr>
        <p:spPr bwMode="auto">
          <a:xfrm>
            <a:off x="1415480" y="6127751"/>
            <a:ext cx="96779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1773330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7492B8F-C425-4F67-9C57-E13BFD167320}" type="slidenum">
              <a:rPr lang="en-US" altLang="zh-CN" sz="1200" smtClean="0">
                <a:solidFill>
                  <a:schemeClr val="accent4"/>
                </a:solidFill>
                <a:latin typeface="Tahoma" panose="020B0604030504040204" pitchFamily="34" charset="0"/>
              </a:rPr>
              <a:pPr/>
              <a:t>36</a:t>
            </a:fld>
            <a:endParaRPr lang="en-US" altLang="zh-CN" sz="1200" dirty="0">
              <a:solidFill>
                <a:schemeClr val="accent4"/>
              </a:solidFill>
              <a:latin typeface="Tahoma" panose="020B0604030504040204" pitchFamily="34" charset="0"/>
            </a:endParaRPr>
          </a:p>
        </p:txBody>
      </p:sp>
      <p:sp>
        <p:nvSpPr>
          <p:cNvPr id="70658" name="Rectangle 3"/>
          <p:cNvSpPr>
            <a:spLocks noGrp="1" noChangeArrowheads="1"/>
          </p:cNvSpPr>
          <p:nvPr>
            <p:ph type="body" sz="half" idx="4294967295"/>
          </p:nvPr>
        </p:nvSpPr>
        <p:spPr>
          <a:xfrm>
            <a:off x="2639616" y="1720850"/>
            <a:ext cx="8196263" cy="4648200"/>
          </a:xfrm>
        </p:spPr>
        <p:txBody>
          <a:bodyPr/>
          <a:lstStyle/>
          <a:p>
            <a:pPr>
              <a:buFont typeface="Wingdings" panose="05000000000000000000" pitchFamily="2" charset="2"/>
              <a:buChar char="n"/>
            </a:pPr>
            <a:r>
              <a:rPr lang="en-US" altLang="zh-CN" sz="2400" dirty="0"/>
              <a:t>great for </a:t>
            </a:r>
            <a:r>
              <a:rPr lang="en-US" altLang="zh-CN" sz="2400" dirty="0" err="1"/>
              <a:t>bursty</a:t>
            </a:r>
            <a:r>
              <a:rPr lang="en-US" altLang="zh-CN" sz="2400" dirty="0"/>
              <a:t> data</a:t>
            </a:r>
          </a:p>
          <a:p>
            <a:pPr marL="682625" lvl="1" indent="-225425"/>
            <a:r>
              <a:rPr lang="en-US" altLang="zh-CN" dirty="0">
                <a:ea typeface="宋体" panose="02010600030101010101" pitchFamily="2" charset="-122"/>
              </a:rPr>
              <a:t>resource sharing</a:t>
            </a:r>
          </a:p>
          <a:p>
            <a:pPr marL="682625" lvl="1" indent="-225425"/>
            <a:r>
              <a:rPr lang="en-US" altLang="zh-CN" dirty="0">
                <a:ea typeface="宋体" panose="02010600030101010101" pitchFamily="2" charset="-122"/>
              </a:rPr>
              <a:t>simpler, no call setup</a:t>
            </a:r>
            <a:endParaRPr lang="en-US" altLang="zh-CN" sz="2000" dirty="0">
              <a:ea typeface="宋体" panose="02010600030101010101" pitchFamily="2" charset="-122"/>
            </a:endParaRPr>
          </a:p>
          <a:p>
            <a:pPr>
              <a:buFont typeface="Wingdings" panose="05000000000000000000" pitchFamily="2" charset="2"/>
              <a:buChar char="n"/>
            </a:pPr>
            <a:r>
              <a:rPr lang="en-US" altLang="zh-CN" sz="2400" dirty="0">
                <a:solidFill>
                  <a:srgbClr val="CC0000"/>
                </a:solidFill>
              </a:rPr>
              <a:t>excessive congestion possible:</a:t>
            </a:r>
            <a:r>
              <a:rPr lang="en-US" altLang="zh-CN" sz="2400" dirty="0"/>
              <a:t> packet delay and loss</a:t>
            </a:r>
          </a:p>
          <a:p>
            <a:pPr marL="682625" lvl="1" indent="-225425"/>
            <a:r>
              <a:rPr lang="en-US" altLang="zh-CN" dirty="0">
                <a:ea typeface="宋体" panose="02010600030101010101" pitchFamily="2" charset="-122"/>
              </a:rPr>
              <a:t>protocols needed for reliable data transfer, congestion control</a:t>
            </a:r>
            <a:endParaRPr lang="en-US" altLang="zh-CN" sz="2000" dirty="0">
              <a:ea typeface="宋体" panose="02010600030101010101" pitchFamily="2" charset="-122"/>
            </a:endParaRPr>
          </a:p>
          <a:p>
            <a:pPr>
              <a:buFont typeface="Wingdings" panose="05000000000000000000" pitchFamily="2" charset="2"/>
              <a:buChar char="n"/>
            </a:pPr>
            <a:r>
              <a:rPr lang="en-US" altLang="zh-CN" sz="2400" i="1" dirty="0">
                <a:solidFill>
                  <a:srgbClr val="CC0000"/>
                </a:solidFill>
              </a:rPr>
              <a:t>Q:</a:t>
            </a:r>
            <a:r>
              <a:rPr lang="en-US" altLang="zh-CN" sz="2400" dirty="0">
                <a:solidFill>
                  <a:srgbClr val="CC0000"/>
                </a:solidFill>
              </a:rPr>
              <a:t> How to provide circuit-like behavior?</a:t>
            </a:r>
          </a:p>
          <a:p>
            <a:pPr marL="682625" lvl="1" indent="-225425"/>
            <a:r>
              <a:rPr lang="en-US" altLang="zh-CN" dirty="0">
                <a:ea typeface="宋体" panose="02010600030101010101" pitchFamily="2" charset="-122"/>
              </a:rPr>
              <a:t>bandwidth guarantees needed for audio/video apps</a:t>
            </a:r>
          </a:p>
          <a:p>
            <a:pPr marL="682625" lvl="1" indent="-225425"/>
            <a:r>
              <a:rPr lang="en-US" altLang="zh-CN" dirty="0">
                <a:ea typeface="宋体" panose="02010600030101010101" pitchFamily="2" charset="-122"/>
              </a:rPr>
              <a:t>still an unsolved problem (chapter 7)</a:t>
            </a:r>
            <a:endParaRPr lang="en-US" altLang="zh-CN" sz="2000" dirty="0">
              <a:ea typeface="宋体" panose="02010600030101010101" pitchFamily="2" charset="-122"/>
            </a:endParaRPr>
          </a:p>
        </p:txBody>
      </p:sp>
      <p:sp>
        <p:nvSpPr>
          <p:cNvPr id="70659" name="Rectangle 4"/>
          <p:cNvSpPr>
            <a:spLocks noGrp="1" noChangeArrowheads="1"/>
          </p:cNvSpPr>
          <p:nvPr>
            <p:ph type="body" sz="half" idx="4294967295"/>
          </p:nvPr>
        </p:nvSpPr>
        <p:spPr>
          <a:xfrm>
            <a:off x="1924050" y="1111250"/>
            <a:ext cx="7620000" cy="609600"/>
          </a:xfrm>
        </p:spPr>
        <p:txBody>
          <a:bodyPr/>
          <a:lstStyle/>
          <a:p>
            <a:pPr eaLnBrk="1" hangingPunct="1">
              <a:buFont typeface="Wingdings" panose="05000000000000000000" pitchFamily="2" charset="2"/>
              <a:buNone/>
            </a:pPr>
            <a:r>
              <a:rPr lang="en-US" altLang="zh-CN" dirty="0">
                <a:solidFill>
                  <a:srgbClr val="CC0000"/>
                </a:solidFill>
              </a:rPr>
              <a:t>is packet switching a </a:t>
            </a:r>
            <a:r>
              <a:rPr lang="en-US" altLang="ja-JP" dirty="0">
                <a:solidFill>
                  <a:srgbClr val="CC0000"/>
                </a:solidFill>
              </a:rPr>
              <a:t>"slam dunk winner?"</a:t>
            </a:r>
            <a:endParaRPr lang="en-US" altLang="zh-CN" dirty="0">
              <a:solidFill>
                <a:srgbClr val="CC0000"/>
              </a:solidFill>
            </a:endParaRPr>
          </a:p>
        </p:txBody>
      </p:sp>
      <p:sp>
        <p:nvSpPr>
          <p:cNvPr id="70660" name="Text Box 20"/>
          <p:cNvSpPr txBox="1">
            <a:spLocks noChangeArrowheads="1"/>
          </p:cNvSpPr>
          <p:nvPr/>
        </p:nvSpPr>
        <p:spPr bwMode="auto">
          <a:xfrm>
            <a:off x="1922201" y="5688208"/>
            <a:ext cx="85662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bg1"/>
                </a:solidFill>
                <a:latin typeface="Comic Sans MS" panose="030F0702030302020204" pitchFamily="66" charset="0"/>
              </a:rPr>
              <a:t>Q:</a:t>
            </a:r>
            <a:r>
              <a:rPr lang="en-US" altLang="zh-CN" dirty="0">
                <a:solidFill>
                  <a:schemeClr val="bg1"/>
                </a:solidFill>
                <a:latin typeface="Comic Sans MS" panose="030F0702030302020204" pitchFamily="66" charset="0"/>
              </a:rPr>
              <a:t>  human analogies of reserved resources (circuit switching) versus on-demand allocation (packet-switching)?</a:t>
            </a:r>
          </a:p>
        </p:txBody>
      </p:sp>
      <p:pic>
        <p:nvPicPr>
          <p:cNvPr id="70661" name="Picture 1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904176"/>
            <a:ext cx="8986441" cy="14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Rectangle 2"/>
          <p:cNvSpPr>
            <a:spLocks noChangeArrowheads="1"/>
          </p:cNvSpPr>
          <p:nvPr/>
        </p:nvSpPr>
        <p:spPr bwMode="auto">
          <a:xfrm>
            <a:off x="1849438" y="177800"/>
            <a:ext cx="9215114"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Packet switching versus circuit switching</a:t>
            </a:r>
            <a:endParaRPr lang="en-US" altLang="zh-CN" sz="4400" dirty="0">
              <a:solidFill>
                <a:srgbClr val="000099"/>
              </a:solidFill>
              <a:latin typeface="Comic Sans MS" panose="030F0702030302020204" pitchFamily="66" charset="0"/>
            </a:endParaRPr>
          </a:p>
        </p:txBody>
      </p:sp>
      <p:sp>
        <p:nvSpPr>
          <p:cNvPr id="9"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99403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C68A2F-146D-4792-B746-069E358B9E2F}" type="slidenum">
              <a:rPr lang="en-US" altLang="zh-CN" sz="1200" smtClean="0">
                <a:solidFill>
                  <a:schemeClr val="accent4"/>
                </a:solidFill>
                <a:latin typeface="Tahoma" panose="020B0604030504040204" pitchFamily="34" charset="0"/>
              </a:rPr>
              <a:pPr/>
              <a:t>37</a:t>
            </a:fld>
            <a:endParaRPr lang="en-US" altLang="zh-CN" sz="1200" dirty="0">
              <a:solidFill>
                <a:schemeClr val="accent4"/>
              </a:solidFill>
              <a:latin typeface="Tahoma" panose="020B0604030504040204" pitchFamily="34" charset="0"/>
            </a:endParaRPr>
          </a:p>
        </p:txBody>
      </p:sp>
      <p:sp>
        <p:nvSpPr>
          <p:cNvPr id="72705"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a:t>Internet structure: network of networks</a:t>
            </a:r>
            <a:endParaRPr lang="en-US" altLang="zh-CN"/>
          </a:p>
        </p:txBody>
      </p:sp>
      <p:pic>
        <p:nvPicPr>
          <p:cNvPr id="72706"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7902"/>
            <a:ext cx="8256240" cy="9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Rectangle 3"/>
          <p:cNvSpPr txBox="1">
            <a:spLocks noChangeArrowheads="1"/>
          </p:cNvSpPr>
          <p:nvPr/>
        </p:nvSpPr>
        <p:spPr bwMode="auto">
          <a:xfrm>
            <a:off x="2005013" y="1263650"/>
            <a:ext cx="819626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End systems connect to Internet via </a:t>
            </a:r>
            <a:r>
              <a:rPr lang="en-US" altLang="zh-CN" dirty="0">
                <a:solidFill>
                  <a:srgbClr val="C00000"/>
                </a:solidFill>
                <a:latin typeface="Comic Sans MS" panose="030F0702030302020204" pitchFamily="66" charset="0"/>
              </a:rPr>
              <a:t>access ISPs </a:t>
            </a:r>
            <a:r>
              <a:rPr lang="en-US" altLang="zh-CN" dirty="0">
                <a:solidFill>
                  <a:srgbClr val="000099"/>
                </a:solidFill>
                <a:latin typeface="Comic Sans MS" panose="030F0702030302020204" pitchFamily="66" charset="0"/>
              </a:rPr>
              <a:t>(Internet Service Providers)</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residential, company and university ISPs</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Access ISPs in turn must be interconnected. </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so that any two hosts can send packets to each other</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Resulting network of networks is very complex</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evolution was driven by </a:t>
            </a:r>
            <a:r>
              <a:rPr lang="en-US" altLang="zh-CN" dirty="0">
                <a:solidFill>
                  <a:srgbClr val="C00000"/>
                </a:solidFill>
                <a:latin typeface="Comic Sans MS" panose="030F0702030302020204" pitchFamily="66" charset="0"/>
              </a:rPr>
              <a:t>economics</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and </a:t>
            </a:r>
            <a:r>
              <a:rPr lang="en-US" altLang="zh-CN" dirty="0">
                <a:solidFill>
                  <a:srgbClr val="C00000"/>
                </a:solidFill>
                <a:latin typeface="Comic Sans MS" panose="030F0702030302020204" pitchFamily="66" charset="0"/>
              </a:rPr>
              <a:t>national policies</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Let</a:t>
            </a:r>
            <a:r>
              <a:rPr lang="ja-JP" altLang="en-US" dirty="0">
                <a:solidFill>
                  <a:srgbClr val="000099"/>
                </a:solidFill>
                <a:latin typeface="Comic Sans MS" panose="030F0702030302020204" pitchFamily="66" charset="0"/>
              </a:rPr>
              <a:t>’</a:t>
            </a:r>
            <a:r>
              <a:rPr lang="en-US" altLang="ja-JP" dirty="0">
                <a:solidFill>
                  <a:srgbClr val="000099"/>
                </a:solidFill>
                <a:latin typeface="Comic Sans MS" panose="030F0702030302020204" pitchFamily="66" charset="0"/>
              </a:rPr>
              <a:t>s take a stepwise approach to describe current Internet structure</a:t>
            </a:r>
            <a:endParaRPr lang="en-US" altLang="zh-CN" dirty="0">
              <a:solidFill>
                <a:srgbClr val="000099"/>
              </a:solidFill>
              <a:latin typeface="Comic Sans MS" panose="030F0702030302020204" pitchFamily="66" charset="0"/>
            </a:endParaRPr>
          </a:p>
        </p:txBody>
      </p:sp>
      <p:sp>
        <p:nvSpPr>
          <p:cNvPr id="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046607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BE4EF66-4041-4962-AA17-2054C84024F0}" type="slidenum">
              <a:rPr lang="en-US" altLang="zh-CN" sz="1200" smtClean="0">
                <a:solidFill>
                  <a:schemeClr val="accent4"/>
                </a:solidFill>
                <a:latin typeface="Tahoma" panose="020B0604030504040204" pitchFamily="34" charset="0"/>
              </a:rPr>
              <a:pPr/>
              <a:t>38</a:t>
            </a:fld>
            <a:endParaRPr lang="en-US" altLang="zh-CN" sz="1200" dirty="0">
              <a:solidFill>
                <a:schemeClr val="accent4"/>
              </a:solidFill>
              <a:latin typeface="Tahoma" panose="020B0604030504040204" pitchFamily="34" charset="0"/>
            </a:endParaRPr>
          </a:p>
        </p:txBody>
      </p:sp>
      <p:sp>
        <p:nvSpPr>
          <p:cNvPr id="74753" name="Rectangle 2"/>
          <p:cNvSpPr>
            <a:spLocks noGrp="1" noChangeArrowheads="1"/>
          </p:cNvSpPr>
          <p:nvPr>
            <p:ph type="title" idx="4294967295"/>
          </p:nvPr>
        </p:nvSpPr>
        <p:spPr>
          <a:xfrm>
            <a:off x="0" y="165100"/>
            <a:ext cx="83534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74754" name="Rectangle 3"/>
          <p:cNvSpPr>
            <a:spLocks noGrp="1" noChangeArrowheads="1"/>
          </p:cNvSpPr>
          <p:nvPr>
            <p:ph type="body" sz="half" idx="4294967295"/>
          </p:nvPr>
        </p:nvSpPr>
        <p:spPr>
          <a:xfrm>
            <a:off x="479376" y="1088194"/>
            <a:ext cx="10377551" cy="906463"/>
          </a:xfrm>
        </p:spPr>
        <p:txBody>
          <a:bodyPr/>
          <a:lstStyle/>
          <a:p>
            <a:pPr marL="0" indent="0">
              <a:buSzPct val="75000"/>
              <a:buNone/>
            </a:pPr>
            <a:r>
              <a:rPr lang="en-US" altLang="zh-CN" sz="2400" i="1" dirty="0">
                <a:solidFill>
                  <a:srgbClr val="CC0000"/>
                </a:solidFill>
              </a:rPr>
              <a:t>Question: </a:t>
            </a:r>
            <a:r>
              <a:rPr lang="en-US" altLang="zh-CN" sz="2400" dirty="0"/>
              <a:t>given </a:t>
            </a:r>
            <a:r>
              <a:rPr lang="en-US" altLang="zh-CN" sz="2400" i="1" dirty="0"/>
              <a:t>millions</a:t>
            </a:r>
            <a:r>
              <a:rPr lang="en-US" altLang="zh-CN" sz="2400" dirty="0"/>
              <a:t> of access ISPs, how to connect them together?</a:t>
            </a:r>
          </a:p>
        </p:txBody>
      </p:sp>
      <p:pic>
        <p:nvPicPr>
          <p:cNvPr id="74755"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7" y="699135"/>
            <a:ext cx="8313238" cy="11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756" name="Group 5"/>
          <p:cNvGrpSpPr>
            <a:grpSpLocks/>
          </p:cNvGrpSpPr>
          <p:nvPr/>
        </p:nvGrpSpPr>
        <p:grpSpPr bwMode="auto">
          <a:xfrm>
            <a:off x="1974885" y="1849418"/>
            <a:ext cx="8437529" cy="4559340"/>
            <a:chOff x="154925" y="1905661"/>
            <a:chExt cx="8436393" cy="4559691"/>
          </a:xfrm>
        </p:grpSpPr>
        <p:grpSp>
          <p:nvGrpSpPr>
            <p:cNvPr id="74759" name="Group 2"/>
            <p:cNvGrpSpPr>
              <a:grpSpLocks/>
            </p:cNvGrpSpPr>
            <p:nvPr/>
          </p:nvGrpSpPr>
          <p:grpSpPr bwMode="auto">
            <a:xfrm>
              <a:off x="1529396" y="2297655"/>
              <a:ext cx="648422" cy="418253"/>
              <a:chOff x="3053396" y="4304255"/>
              <a:chExt cx="648422" cy="418253"/>
            </a:xfrm>
          </p:grpSpPr>
          <p:sp>
            <p:nvSpPr>
              <p:cNvPr id="748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12"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0" name="Group 131"/>
            <p:cNvGrpSpPr>
              <a:grpSpLocks/>
            </p:cNvGrpSpPr>
            <p:nvPr/>
          </p:nvGrpSpPr>
          <p:grpSpPr bwMode="auto">
            <a:xfrm>
              <a:off x="373696" y="3097755"/>
              <a:ext cx="648422" cy="418253"/>
              <a:chOff x="3053396" y="4304255"/>
              <a:chExt cx="648422" cy="418253"/>
            </a:xfrm>
          </p:grpSpPr>
          <p:sp>
            <p:nvSpPr>
              <p:cNvPr id="748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10"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1" name="Group 135"/>
            <p:cNvGrpSpPr>
              <a:grpSpLocks/>
            </p:cNvGrpSpPr>
            <p:nvPr/>
          </p:nvGrpSpPr>
          <p:grpSpPr bwMode="auto">
            <a:xfrm>
              <a:off x="6037896" y="2551655"/>
              <a:ext cx="648422" cy="418253"/>
              <a:chOff x="3053396" y="4304255"/>
              <a:chExt cx="648422" cy="418253"/>
            </a:xfrm>
          </p:grpSpPr>
          <p:sp>
            <p:nvSpPr>
              <p:cNvPr id="748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8"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2" name="Group 138"/>
            <p:cNvGrpSpPr>
              <a:grpSpLocks/>
            </p:cNvGrpSpPr>
            <p:nvPr/>
          </p:nvGrpSpPr>
          <p:grpSpPr bwMode="auto">
            <a:xfrm>
              <a:off x="945196" y="5409155"/>
              <a:ext cx="648422" cy="418253"/>
              <a:chOff x="3053396" y="4304255"/>
              <a:chExt cx="648422" cy="418253"/>
            </a:xfrm>
          </p:grpSpPr>
          <p:sp>
            <p:nvSpPr>
              <p:cNvPr id="748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6"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3" name="Group 141"/>
            <p:cNvGrpSpPr>
              <a:grpSpLocks/>
            </p:cNvGrpSpPr>
            <p:nvPr/>
          </p:nvGrpSpPr>
          <p:grpSpPr bwMode="auto">
            <a:xfrm>
              <a:off x="526096" y="4786855"/>
              <a:ext cx="648422" cy="418253"/>
              <a:chOff x="3053396" y="4304255"/>
              <a:chExt cx="648422" cy="418253"/>
            </a:xfrm>
          </p:grpSpPr>
          <p:sp>
            <p:nvSpPr>
              <p:cNvPr id="748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4"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4" name="Group 144"/>
            <p:cNvGrpSpPr>
              <a:grpSpLocks/>
            </p:cNvGrpSpPr>
            <p:nvPr/>
          </p:nvGrpSpPr>
          <p:grpSpPr bwMode="auto">
            <a:xfrm>
              <a:off x="297496" y="4126455"/>
              <a:ext cx="648422" cy="418253"/>
              <a:chOff x="3053396" y="4304255"/>
              <a:chExt cx="648422" cy="418253"/>
            </a:xfrm>
          </p:grpSpPr>
          <p:sp>
            <p:nvSpPr>
              <p:cNvPr id="748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2"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5" name="Group 147"/>
            <p:cNvGrpSpPr>
              <a:grpSpLocks/>
            </p:cNvGrpSpPr>
            <p:nvPr/>
          </p:nvGrpSpPr>
          <p:grpSpPr bwMode="auto">
            <a:xfrm>
              <a:off x="6787196" y="2983455"/>
              <a:ext cx="648422" cy="418253"/>
              <a:chOff x="3053396" y="4304255"/>
              <a:chExt cx="648422" cy="418253"/>
            </a:xfrm>
          </p:grpSpPr>
          <p:sp>
            <p:nvSpPr>
              <p:cNvPr id="747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0"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6" name="Group 150"/>
            <p:cNvGrpSpPr>
              <a:grpSpLocks/>
            </p:cNvGrpSpPr>
            <p:nvPr/>
          </p:nvGrpSpPr>
          <p:grpSpPr bwMode="auto">
            <a:xfrm>
              <a:off x="3129596" y="2056355"/>
              <a:ext cx="648422" cy="418253"/>
              <a:chOff x="3053396" y="4304255"/>
              <a:chExt cx="648422" cy="418253"/>
            </a:xfrm>
          </p:grpSpPr>
          <p:sp>
            <p:nvSpPr>
              <p:cNvPr id="747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8"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7" name="Group 153"/>
            <p:cNvGrpSpPr>
              <a:grpSpLocks/>
            </p:cNvGrpSpPr>
            <p:nvPr/>
          </p:nvGrpSpPr>
          <p:grpSpPr bwMode="auto">
            <a:xfrm>
              <a:off x="754696" y="2704055"/>
              <a:ext cx="648422" cy="418253"/>
              <a:chOff x="3053396" y="4304255"/>
              <a:chExt cx="648422" cy="418253"/>
            </a:xfrm>
          </p:grpSpPr>
          <p:sp>
            <p:nvSpPr>
              <p:cNvPr id="747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6"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8" name="Group 156"/>
            <p:cNvGrpSpPr>
              <a:grpSpLocks/>
            </p:cNvGrpSpPr>
            <p:nvPr/>
          </p:nvGrpSpPr>
          <p:grpSpPr bwMode="auto">
            <a:xfrm>
              <a:off x="4043996" y="2030955"/>
              <a:ext cx="648422" cy="418253"/>
              <a:chOff x="3053396" y="4304255"/>
              <a:chExt cx="648422" cy="418253"/>
            </a:xfrm>
          </p:grpSpPr>
          <p:sp>
            <p:nvSpPr>
              <p:cNvPr id="747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9" name="Group 160"/>
            <p:cNvGrpSpPr>
              <a:grpSpLocks/>
            </p:cNvGrpSpPr>
            <p:nvPr/>
          </p:nvGrpSpPr>
          <p:grpSpPr bwMode="auto">
            <a:xfrm>
              <a:off x="7104696" y="5663155"/>
              <a:ext cx="648422" cy="418253"/>
              <a:chOff x="3053396" y="4304255"/>
              <a:chExt cx="648422" cy="418253"/>
            </a:xfrm>
          </p:grpSpPr>
          <p:sp>
            <p:nvSpPr>
              <p:cNvPr id="747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0" name="Group 163"/>
            <p:cNvGrpSpPr>
              <a:grpSpLocks/>
            </p:cNvGrpSpPr>
            <p:nvPr/>
          </p:nvGrpSpPr>
          <p:grpSpPr bwMode="auto">
            <a:xfrm>
              <a:off x="7942896" y="5015455"/>
              <a:ext cx="648422" cy="418253"/>
              <a:chOff x="3053396" y="4304255"/>
              <a:chExt cx="648422" cy="418253"/>
            </a:xfrm>
          </p:grpSpPr>
          <p:sp>
            <p:nvSpPr>
              <p:cNvPr id="747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1" name="Group 166"/>
            <p:cNvGrpSpPr>
              <a:grpSpLocks/>
            </p:cNvGrpSpPr>
            <p:nvPr/>
          </p:nvGrpSpPr>
          <p:grpSpPr bwMode="auto">
            <a:xfrm>
              <a:off x="7714296" y="4101055"/>
              <a:ext cx="648422" cy="418253"/>
              <a:chOff x="3053396" y="4304255"/>
              <a:chExt cx="648422" cy="418253"/>
            </a:xfrm>
          </p:grpSpPr>
          <p:sp>
            <p:nvSpPr>
              <p:cNvPr id="747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2" name="Group 169"/>
            <p:cNvGrpSpPr>
              <a:grpSpLocks/>
            </p:cNvGrpSpPr>
            <p:nvPr/>
          </p:nvGrpSpPr>
          <p:grpSpPr bwMode="auto">
            <a:xfrm>
              <a:off x="4869496" y="5904455"/>
              <a:ext cx="648422" cy="418253"/>
              <a:chOff x="3053396" y="4304255"/>
              <a:chExt cx="648422" cy="418253"/>
            </a:xfrm>
          </p:grpSpPr>
          <p:sp>
            <p:nvSpPr>
              <p:cNvPr id="747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6"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3" name="Group 172"/>
            <p:cNvGrpSpPr>
              <a:grpSpLocks/>
            </p:cNvGrpSpPr>
            <p:nvPr/>
          </p:nvGrpSpPr>
          <p:grpSpPr bwMode="auto">
            <a:xfrm>
              <a:off x="3955096" y="6044155"/>
              <a:ext cx="648422" cy="418253"/>
              <a:chOff x="3053396" y="4304255"/>
              <a:chExt cx="648422" cy="418253"/>
            </a:xfrm>
          </p:grpSpPr>
          <p:sp>
            <p:nvSpPr>
              <p:cNvPr id="747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4"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4" name="Group 175"/>
            <p:cNvGrpSpPr>
              <a:grpSpLocks/>
            </p:cNvGrpSpPr>
            <p:nvPr/>
          </p:nvGrpSpPr>
          <p:grpSpPr bwMode="auto">
            <a:xfrm>
              <a:off x="2735896" y="5891755"/>
              <a:ext cx="648422" cy="418253"/>
              <a:chOff x="3053396" y="4304255"/>
              <a:chExt cx="648422" cy="418253"/>
            </a:xfrm>
          </p:grpSpPr>
          <p:sp>
            <p:nvSpPr>
              <p:cNvPr id="747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2"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74775" name="TextBox 4"/>
            <p:cNvSpPr txBox="1">
              <a:spLocks noChangeArrowheads="1"/>
            </p:cNvSpPr>
            <p:nvPr/>
          </p:nvSpPr>
          <p:spPr bwMode="auto">
            <a:xfrm rot="1053502">
              <a:off x="5202038" y="1955780"/>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6" name="TextBox 179"/>
            <p:cNvSpPr txBox="1">
              <a:spLocks noChangeArrowheads="1"/>
            </p:cNvSpPr>
            <p:nvPr/>
          </p:nvSpPr>
          <p:spPr bwMode="auto">
            <a:xfrm rot="2829263">
              <a:off x="7487992" y="3429035"/>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7" name="TextBox 180"/>
            <p:cNvSpPr txBox="1">
              <a:spLocks noChangeArrowheads="1"/>
            </p:cNvSpPr>
            <p:nvPr/>
          </p:nvSpPr>
          <p:spPr bwMode="auto">
            <a:xfrm rot="9845918">
              <a:off x="6156779" y="5942092"/>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8" name="TextBox 181"/>
            <p:cNvSpPr txBox="1">
              <a:spLocks noChangeArrowheads="1"/>
            </p:cNvSpPr>
            <p:nvPr/>
          </p:nvSpPr>
          <p:spPr bwMode="auto">
            <a:xfrm rot="11651262">
              <a:off x="1789324" y="5845449"/>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9" name="TextBox 182"/>
            <p:cNvSpPr txBox="1">
              <a:spLocks noChangeArrowheads="1"/>
            </p:cNvSpPr>
            <p:nvPr/>
          </p:nvSpPr>
          <p:spPr bwMode="auto">
            <a:xfrm rot="16607303">
              <a:off x="203123" y="3539060"/>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80" name="TextBox 183"/>
            <p:cNvSpPr txBox="1">
              <a:spLocks noChangeArrowheads="1"/>
            </p:cNvSpPr>
            <p:nvPr/>
          </p:nvSpPr>
          <p:spPr bwMode="auto">
            <a:xfrm rot="20582737">
              <a:off x="2388914" y="1905661"/>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grpSp>
      <p:sp>
        <p:nvSpPr>
          <p:cNvPr id="6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028386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1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12191F3-25BE-4705-97D2-0B11789DFF20}" type="slidenum">
              <a:rPr lang="en-US" altLang="zh-CN" sz="1200" smtClean="0">
                <a:solidFill>
                  <a:schemeClr val="accent4"/>
                </a:solidFill>
                <a:latin typeface="Tahoma" panose="020B0604030504040204" pitchFamily="34" charset="0"/>
              </a:rPr>
              <a:pPr/>
              <a:t>39</a:t>
            </a:fld>
            <a:endParaRPr lang="en-US" altLang="zh-CN" sz="1200" dirty="0">
              <a:solidFill>
                <a:schemeClr val="accent4"/>
              </a:solidFill>
              <a:latin typeface="Tahoma" panose="020B0604030504040204" pitchFamily="34" charset="0"/>
            </a:endParaRPr>
          </a:p>
        </p:txBody>
      </p:sp>
      <p:sp>
        <p:nvSpPr>
          <p:cNvPr id="76801" name="Rectangle 2"/>
          <p:cNvSpPr>
            <a:spLocks noGrp="1" noChangeArrowheads="1"/>
          </p:cNvSpPr>
          <p:nvPr>
            <p:ph type="title" idx="4294967295"/>
          </p:nvPr>
        </p:nvSpPr>
        <p:spPr>
          <a:xfrm>
            <a:off x="1827654" y="124620"/>
            <a:ext cx="84931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76802" name="Rectangle 3"/>
          <p:cNvSpPr>
            <a:spLocks noGrp="1" noChangeArrowheads="1"/>
          </p:cNvSpPr>
          <p:nvPr>
            <p:ph type="body" sz="half" idx="4294967295"/>
          </p:nvPr>
        </p:nvSpPr>
        <p:spPr>
          <a:xfrm>
            <a:off x="1993401" y="1016191"/>
            <a:ext cx="8204200" cy="673100"/>
          </a:xfrm>
        </p:spPr>
        <p:txBody>
          <a:bodyPr>
            <a:normAutofit fontScale="92500"/>
          </a:bodyPr>
          <a:lstStyle/>
          <a:p>
            <a:pPr marL="0" indent="0">
              <a:buSzPct val="75000"/>
              <a:buNone/>
            </a:pPr>
            <a:r>
              <a:rPr lang="en-US" altLang="zh-CN" sz="2400" i="1" dirty="0">
                <a:solidFill>
                  <a:srgbClr val="CC0000"/>
                </a:solidFill>
              </a:rPr>
              <a:t>Option: </a:t>
            </a:r>
            <a:r>
              <a:rPr lang="en-US" altLang="zh-CN" sz="2400" i="1" dirty="0"/>
              <a:t>connect each access ISP to every other access ISP? </a:t>
            </a:r>
          </a:p>
          <a:p>
            <a:pPr marL="0" indent="0">
              <a:buSzPct val="75000"/>
              <a:buNone/>
            </a:pPr>
            <a:endParaRPr lang="en-US" altLang="zh-CN" sz="2400" dirty="0"/>
          </a:p>
        </p:txBody>
      </p:sp>
      <p:pic>
        <p:nvPicPr>
          <p:cNvPr id="7680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026" y="674689"/>
            <a:ext cx="8281284" cy="150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804" name="Group 141"/>
          <p:cNvGrpSpPr>
            <a:grpSpLocks/>
          </p:cNvGrpSpPr>
          <p:nvPr/>
        </p:nvGrpSpPr>
        <p:grpSpPr bwMode="auto">
          <a:xfrm>
            <a:off x="2346325" y="4730751"/>
            <a:ext cx="647700" cy="417513"/>
            <a:chOff x="3053396" y="4304255"/>
            <a:chExt cx="648422" cy="418253"/>
          </a:xfrm>
        </p:grpSpPr>
        <p:sp>
          <p:nvSpPr>
            <p:cNvPr id="769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913"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05" name="Group 144"/>
          <p:cNvGrpSpPr>
            <a:grpSpLocks/>
          </p:cNvGrpSpPr>
          <p:nvPr/>
        </p:nvGrpSpPr>
        <p:grpSpPr bwMode="auto">
          <a:xfrm>
            <a:off x="2117725" y="4070351"/>
            <a:ext cx="647700" cy="417513"/>
            <a:chOff x="3053396" y="4304255"/>
            <a:chExt cx="648422" cy="418253"/>
          </a:xfrm>
        </p:grpSpPr>
        <p:sp>
          <p:nvSpPr>
            <p:cNvPr id="769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911"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06"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76807"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76808" name="TextBox 183"/>
          <p:cNvSpPr txBox="1">
            <a:spLocks noChangeArrowheads="1"/>
          </p:cNvSpPr>
          <p:nvPr/>
        </p:nvSpPr>
        <p:spPr bwMode="auto">
          <a:xfrm rot="20582737">
            <a:off x="4151314" y="1849439"/>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nvGrpSpPr>
          <p:cNvPr id="19" name="Group 25"/>
          <p:cNvGrpSpPr>
            <a:grpSpLocks/>
          </p:cNvGrpSpPr>
          <p:nvPr/>
        </p:nvGrpSpPr>
        <p:grpSpPr bwMode="auto">
          <a:xfrm>
            <a:off x="2432038" y="2281239"/>
            <a:ext cx="7361250" cy="3766575"/>
            <a:chOff x="888113" y="2295063"/>
            <a:chExt cx="7361783" cy="3767538"/>
          </a:xfrm>
        </p:grpSpPr>
        <p:cxnSp>
          <p:nvCxnSpPr>
            <p:cNvPr id="76890" name="Straight Connector 7"/>
            <p:cNvCxnSpPr>
              <a:cxnSpLocks noChangeShapeType="1"/>
              <a:stCxn id="76852"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1" name="Straight Connector 188"/>
            <p:cNvCxnSpPr>
              <a:cxnSpLocks noChangeShapeType="1"/>
              <a:stCxn id="76852"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2" name="Straight Connector 190"/>
            <p:cNvCxnSpPr>
              <a:cxnSpLocks noChangeShapeType="1"/>
              <a:stCxn id="76852"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3" name="Straight Connector 192"/>
            <p:cNvCxnSpPr>
              <a:cxnSpLocks noChangeShapeType="1"/>
              <a:stCxn id="76852"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4" name="Straight Connector 195"/>
            <p:cNvCxnSpPr>
              <a:cxnSpLocks noChangeShapeType="1"/>
              <a:stCxn id="76852"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5" name="Straight Connector 197"/>
            <p:cNvCxnSpPr>
              <a:cxnSpLocks noChangeShapeType="1"/>
              <a:endCxn id="76852"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6" name="Straight Connector 199"/>
            <p:cNvCxnSpPr>
              <a:cxnSpLocks noChangeShapeType="1"/>
              <a:endCxn id="76852"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7" name="Straight Connector 201"/>
            <p:cNvCxnSpPr>
              <a:cxnSpLocks noChangeShapeType="1"/>
              <a:endCxn id="76852"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8" name="Straight Connector 203"/>
            <p:cNvCxnSpPr>
              <a:cxnSpLocks noChangeShapeType="1"/>
              <a:endCxn id="76852"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9" name="Straight Connector 204"/>
            <p:cNvCxnSpPr>
              <a:cxnSpLocks noChangeShapeType="1"/>
              <a:endCxn id="76852"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0" name="Straight Connector 207"/>
            <p:cNvCxnSpPr>
              <a:cxnSpLocks noChangeShapeType="1"/>
              <a:endCxn id="76852"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1" name="Straight Connector 209"/>
            <p:cNvCxnSpPr>
              <a:cxnSpLocks noChangeShapeType="1"/>
              <a:endCxn id="76852"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2" name="Straight Connector 211"/>
            <p:cNvCxnSpPr>
              <a:cxnSpLocks noChangeShapeType="1"/>
              <a:endCxn id="76852"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3" name="Straight Connector 213"/>
            <p:cNvCxnSpPr>
              <a:cxnSpLocks noChangeShapeType="1"/>
              <a:endCxn id="76852"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4" name="Straight Connector 215"/>
            <p:cNvCxnSpPr>
              <a:cxnSpLocks noChangeShapeType="1"/>
              <a:endCxn id="76852"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6905" name="TextBox 24"/>
            <p:cNvSpPr txBox="1">
              <a:spLocks noChangeArrowheads="1"/>
            </p:cNvSpPr>
            <p:nvPr/>
          </p:nvSpPr>
          <p:spPr bwMode="auto">
            <a:xfrm rot="5710989">
              <a:off x="888727" y="4114457"/>
              <a:ext cx="306572"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t>
              </a:r>
            </a:p>
          </p:txBody>
        </p:sp>
        <p:sp>
          <p:nvSpPr>
            <p:cNvPr id="76906" name="TextBox 218"/>
            <p:cNvSpPr txBox="1">
              <a:spLocks noChangeArrowheads="1"/>
            </p:cNvSpPr>
            <p:nvPr/>
          </p:nvSpPr>
          <p:spPr bwMode="auto">
            <a:xfrm rot="7515077">
              <a:off x="4540305" y="5728751"/>
              <a:ext cx="306572"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t>
              </a:r>
            </a:p>
          </p:txBody>
        </p:sp>
        <p:sp>
          <p:nvSpPr>
            <p:cNvPr id="76907" name="TextBox 219"/>
            <p:cNvSpPr txBox="1">
              <a:spLocks noChangeArrowheads="1"/>
            </p:cNvSpPr>
            <p:nvPr/>
          </p:nvSpPr>
          <p:spPr bwMode="auto">
            <a:xfrm rot="3940343">
              <a:off x="6441997" y="3846195"/>
              <a:ext cx="393156" cy="46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sp>
          <p:nvSpPr>
            <p:cNvPr id="76908" name="TextBox 220"/>
            <p:cNvSpPr txBox="1">
              <a:spLocks noChangeArrowheads="1"/>
            </p:cNvSpPr>
            <p:nvPr/>
          </p:nvSpPr>
          <p:spPr bwMode="auto">
            <a:xfrm rot="2048420">
              <a:off x="4532672" y="2684626"/>
              <a:ext cx="393084"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sp>
          <p:nvSpPr>
            <p:cNvPr id="76909" name="TextBox 221"/>
            <p:cNvSpPr txBox="1">
              <a:spLocks noChangeArrowheads="1"/>
            </p:cNvSpPr>
            <p:nvPr/>
          </p:nvSpPr>
          <p:spPr bwMode="auto">
            <a:xfrm rot="21283864">
              <a:off x="2239659" y="2687322"/>
              <a:ext cx="393084"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grpSp>
      <p:grpSp>
        <p:nvGrpSpPr>
          <p:cNvPr id="20" name="Group 223"/>
          <p:cNvGrpSpPr>
            <a:grpSpLocks/>
          </p:cNvGrpSpPr>
          <p:nvPr/>
        </p:nvGrpSpPr>
        <p:grpSpPr bwMode="auto">
          <a:xfrm>
            <a:off x="2682875" y="2305050"/>
            <a:ext cx="7094538" cy="3695700"/>
            <a:chOff x="862570" y="2361120"/>
            <a:chExt cx="7094553" cy="3695520"/>
          </a:xfrm>
        </p:grpSpPr>
        <p:cxnSp>
          <p:nvCxnSpPr>
            <p:cNvPr id="76875"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6"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7"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8"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9"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0"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1"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2"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3"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4"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5"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6"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7"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8"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9"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1" name="Group 239"/>
          <p:cNvGrpSpPr>
            <a:grpSpLocks/>
          </p:cNvGrpSpPr>
          <p:nvPr/>
        </p:nvGrpSpPr>
        <p:grpSpPr bwMode="auto">
          <a:xfrm>
            <a:off x="2619375" y="2195514"/>
            <a:ext cx="7158038" cy="3798887"/>
            <a:chOff x="799176" y="2251902"/>
            <a:chExt cx="7158126" cy="3799069"/>
          </a:xfrm>
        </p:grpSpPr>
        <p:cxnSp>
          <p:nvCxnSpPr>
            <p:cNvPr id="76860"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1"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2"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3"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4"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5"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6"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7"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8"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9"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0"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1"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2"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3"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4"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p:cNvSpPr txBox="1">
            <a:spLocks noChangeArrowheads="1"/>
          </p:cNvSpPr>
          <p:nvPr/>
        </p:nvSpPr>
        <p:spPr bwMode="auto">
          <a:xfrm>
            <a:off x="4021139" y="3403600"/>
            <a:ext cx="4268787" cy="15696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connecting each access ISP to each other directly </a:t>
            </a:r>
            <a:r>
              <a:rPr lang="en-US" altLang="zh-CN" i="1" dirty="0">
                <a:solidFill>
                  <a:schemeClr val="accent2"/>
                </a:solidFill>
                <a:latin typeface="Comic Sans MS" panose="030F0702030302020204" pitchFamily="66" charset="0"/>
              </a:rPr>
              <a:t>doesn</a:t>
            </a:r>
            <a:r>
              <a:rPr lang="en-US" altLang="en-US" i="1" dirty="0">
                <a:solidFill>
                  <a:schemeClr val="accent2"/>
                </a:solidFill>
                <a:latin typeface="Comic Sans MS" panose="030F0702030302020204" pitchFamily="66" charset="0"/>
              </a:rPr>
              <a:t>’</a:t>
            </a:r>
            <a:r>
              <a:rPr lang="en-US" altLang="zh-CN" i="1" dirty="0">
                <a:solidFill>
                  <a:schemeClr val="accent2"/>
                </a:solidFill>
                <a:latin typeface="Comic Sans MS" panose="030F0702030302020204" pitchFamily="66" charset="0"/>
              </a:rPr>
              <a:t>t scale</a:t>
            </a:r>
            <a:r>
              <a:rPr lang="en-US" altLang="zh-CN" i="1" dirty="0">
                <a:solidFill>
                  <a:srgbClr val="0000FF"/>
                </a:solidFill>
                <a:latin typeface="Comic Sans MS" panose="030F0702030302020204" pitchFamily="66" charset="0"/>
              </a:rPr>
              <a:t>: </a:t>
            </a:r>
            <a:r>
              <a:rPr lang="en-US" altLang="zh-CN" dirty="0">
                <a:solidFill>
                  <a:srgbClr val="0000FF"/>
                </a:solidFill>
                <a:latin typeface="Comic Sans MS" panose="030F0702030302020204" pitchFamily="66" charset="0"/>
              </a:rPr>
              <a:t>O(</a:t>
            </a:r>
            <a:r>
              <a:rPr lang="en-US" altLang="zh-CN" i="1" dirty="0">
                <a:solidFill>
                  <a:srgbClr val="0000FF"/>
                </a:solidFill>
                <a:latin typeface="Comic Sans MS" panose="030F0702030302020204" pitchFamily="66" charset="0"/>
              </a:rPr>
              <a:t>N</a:t>
            </a:r>
            <a:r>
              <a:rPr lang="en-US" altLang="zh-CN" baseline="30000" dirty="0">
                <a:solidFill>
                  <a:srgbClr val="0000FF"/>
                </a:solidFill>
                <a:latin typeface="Comic Sans MS" panose="030F0702030302020204" pitchFamily="66" charset="0"/>
              </a:rPr>
              <a:t>2</a:t>
            </a:r>
            <a:r>
              <a:rPr lang="en-US" altLang="zh-CN" dirty="0">
                <a:solidFill>
                  <a:srgbClr val="0000FF"/>
                </a:solidFill>
                <a:latin typeface="Comic Sans MS" panose="030F0702030302020204" pitchFamily="66" charset="0"/>
              </a:rPr>
              <a:t>) connections.</a:t>
            </a:r>
          </a:p>
        </p:txBody>
      </p:sp>
      <p:grpSp>
        <p:nvGrpSpPr>
          <p:cNvPr id="76815" name="Group 2"/>
          <p:cNvGrpSpPr>
            <a:grpSpLocks/>
          </p:cNvGrpSpPr>
          <p:nvPr/>
        </p:nvGrpSpPr>
        <p:grpSpPr bwMode="auto">
          <a:xfrm>
            <a:off x="3349625" y="2241551"/>
            <a:ext cx="647700" cy="417513"/>
            <a:chOff x="3053396" y="4304255"/>
            <a:chExt cx="648422" cy="418253"/>
          </a:xfrm>
        </p:grpSpPr>
        <p:sp>
          <p:nvSpPr>
            <p:cNvPr id="7685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9"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6" name="Group 131"/>
          <p:cNvGrpSpPr>
            <a:grpSpLocks/>
          </p:cNvGrpSpPr>
          <p:nvPr/>
        </p:nvGrpSpPr>
        <p:grpSpPr bwMode="auto">
          <a:xfrm>
            <a:off x="2193925" y="3041651"/>
            <a:ext cx="647700" cy="417513"/>
            <a:chOff x="3053396" y="4304255"/>
            <a:chExt cx="648422" cy="418253"/>
          </a:xfrm>
        </p:grpSpPr>
        <p:sp>
          <p:nvSpPr>
            <p:cNvPr id="7685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7"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7" name="Group 153"/>
          <p:cNvGrpSpPr>
            <a:grpSpLocks/>
          </p:cNvGrpSpPr>
          <p:nvPr/>
        </p:nvGrpSpPr>
        <p:grpSpPr bwMode="auto">
          <a:xfrm>
            <a:off x="2574925" y="2647951"/>
            <a:ext cx="647700" cy="417513"/>
            <a:chOff x="3053396" y="4304255"/>
            <a:chExt cx="648422" cy="418253"/>
          </a:xfrm>
        </p:grpSpPr>
        <p:sp>
          <p:nvSpPr>
            <p:cNvPr id="7685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5"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8" name="Group 138"/>
          <p:cNvGrpSpPr>
            <a:grpSpLocks/>
          </p:cNvGrpSpPr>
          <p:nvPr/>
        </p:nvGrpSpPr>
        <p:grpSpPr bwMode="auto">
          <a:xfrm>
            <a:off x="2765425" y="5353051"/>
            <a:ext cx="647700" cy="417513"/>
            <a:chOff x="3053396" y="4304255"/>
            <a:chExt cx="648422" cy="418253"/>
          </a:xfrm>
        </p:grpSpPr>
        <p:sp>
          <p:nvSpPr>
            <p:cNvPr id="7685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3"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9" name="Group 150"/>
          <p:cNvGrpSpPr>
            <a:grpSpLocks/>
          </p:cNvGrpSpPr>
          <p:nvPr/>
        </p:nvGrpSpPr>
        <p:grpSpPr bwMode="auto">
          <a:xfrm>
            <a:off x="4949825" y="2000251"/>
            <a:ext cx="649288" cy="417513"/>
            <a:chOff x="3053396" y="4304255"/>
            <a:chExt cx="648422" cy="418253"/>
          </a:xfrm>
        </p:grpSpPr>
        <p:sp>
          <p:nvSpPr>
            <p:cNvPr id="7685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1"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0" name="Group 156"/>
          <p:cNvGrpSpPr>
            <a:grpSpLocks/>
          </p:cNvGrpSpPr>
          <p:nvPr/>
        </p:nvGrpSpPr>
        <p:grpSpPr bwMode="auto">
          <a:xfrm>
            <a:off x="5864225" y="1974851"/>
            <a:ext cx="649288" cy="417513"/>
            <a:chOff x="3053396" y="4304255"/>
            <a:chExt cx="648422" cy="418253"/>
          </a:xfrm>
        </p:grpSpPr>
        <p:sp>
          <p:nvSpPr>
            <p:cNvPr id="7684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9"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21" name="TextBox 4"/>
          <p:cNvSpPr txBox="1">
            <a:spLocks noChangeArrowheads="1"/>
          </p:cNvSpPr>
          <p:nvPr/>
        </p:nvSpPr>
        <p:spPr bwMode="auto">
          <a:xfrm rot="1053502">
            <a:off x="6964364" y="1900239"/>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nvGrpSpPr>
          <p:cNvPr id="76822" name="Group 147"/>
          <p:cNvGrpSpPr>
            <a:grpSpLocks/>
          </p:cNvGrpSpPr>
          <p:nvPr/>
        </p:nvGrpSpPr>
        <p:grpSpPr bwMode="auto">
          <a:xfrm>
            <a:off x="8607425" y="2927351"/>
            <a:ext cx="649288" cy="417513"/>
            <a:chOff x="3053396" y="4304255"/>
            <a:chExt cx="648422" cy="418253"/>
          </a:xfrm>
        </p:grpSpPr>
        <p:sp>
          <p:nvSpPr>
            <p:cNvPr id="768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7"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3" name="Group 160"/>
          <p:cNvGrpSpPr>
            <a:grpSpLocks/>
          </p:cNvGrpSpPr>
          <p:nvPr/>
        </p:nvGrpSpPr>
        <p:grpSpPr bwMode="auto">
          <a:xfrm>
            <a:off x="8924925" y="5607051"/>
            <a:ext cx="649288" cy="417513"/>
            <a:chOff x="3053396" y="4304255"/>
            <a:chExt cx="648422" cy="418253"/>
          </a:xfrm>
        </p:grpSpPr>
        <p:sp>
          <p:nvSpPr>
            <p:cNvPr id="7684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5"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4" name="Group 163"/>
          <p:cNvGrpSpPr>
            <a:grpSpLocks/>
          </p:cNvGrpSpPr>
          <p:nvPr/>
        </p:nvGrpSpPr>
        <p:grpSpPr bwMode="auto">
          <a:xfrm>
            <a:off x="9763125" y="4959351"/>
            <a:ext cx="649288" cy="417513"/>
            <a:chOff x="3053396" y="4304255"/>
            <a:chExt cx="648422" cy="418253"/>
          </a:xfrm>
        </p:grpSpPr>
        <p:sp>
          <p:nvSpPr>
            <p:cNvPr id="7684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3"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5" name="Group 166"/>
          <p:cNvGrpSpPr>
            <a:grpSpLocks/>
          </p:cNvGrpSpPr>
          <p:nvPr/>
        </p:nvGrpSpPr>
        <p:grpSpPr bwMode="auto">
          <a:xfrm>
            <a:off x="9534525" y="4044951"/>
            <a:ext cx="649288" cy="417513"/>
            <a:chOff x="3053396" y="4304255"/>
            <a:chExt cx="648422" cy="418253"/>
          </a:xfrm>
        </p:grpSpPr>
        <p:sp>
          <p:nvSpPr>
            <p:cNvPr id="7684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1"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26"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grpSp>
        <p:nvGrpSpPr>
          <p:cNvPr id="76827" name="Group 135"/>
          <p:cNvGrpSpPr>
            <a:grpSpLocks/>
          </p:cNvGrpSpPr>
          <p:nvPr/>
        </p:nvGrpSpPr>
        <p:grpSpPr bwMode="auto">
          <a:xfrm>
            <a:off x="7858125" y="2495551"/>
            <a:ext cx="649288" cy="417513"/>
            <a:chOff x="3053396" y="4304255"/>
            <a:chExt cx="648422" cy="418253"/>
          </a:xfrm>
        </p:grpSpPr>
        <p:sp>
          <p:nvSpPr>
            <p:cNvPr id="7683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9"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8" name="Group 169"/>
          <p:cNvGrpSpPr>
            <a:grpSpLocks/>
          </p:cNvGrpSpPr>
          <p:nvPr/>
        </p:nvGrpSpPr>
        <p:grpSpPr bwMode="auto">
          <a:xfrm>
            <a:off x="6689725" y="5848351"/>
            <a:ext cx="649288" cy="417513"/>
            <a:chOff x="3053396" y="4304255"/>
            <a:chExt cx="648422" cy="418253"/>
          </a:xfrm>
        </p:grpSpPr>
        <p:sp>
          <p:nvSpPr>
            <p:cNvPr id="7683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7"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9" name="Group 172"/>
          <p:cNvGrpSpPr>
            <a:grpSpLocks/>
          </p:cNvGrpSpPr>
          <p:nvPr/>
        </p:nvGrpSpPr>
        <p:grpSpPr bwMode="auto">
          <a:xfrm>
            <a:off x="5775325" y="5988051"/>
            <a:ext cx="649288" cy="417513"/>
            <a:chOff x="3053396" y="4304255"/>
            <a:chExt cx="648422" cy="418253"/>
          </a:xfrm>
        </p:grpSpPr>
        <p:sp>
          <p:nvSpPr>
            <p:cNvPr id="7683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5"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30" name="Group 175"/>
          <p:cNvGrpSpPr>
            <a:grpSpLocks/>
          </p:cNvGrpSpPr>
          <p:nvPr/>
        </p:nvGrpSpPr>
        <p:grpSpPr bwMode="auto">
          <a:xfrm>
            <a:off x="4556125" y="5835651"/>
            <a:ext cx="649288" cy="417513"/>
            <a:chOff x="3053396" y="4304255"/>
            <a:chExt cx="648422" cy="418253"/>
          </a:xfrm>
        </p:grpSpPr>
        <p:sp>
          <p:nvSpPr>
            <p:cNvPr id="7683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3"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31"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11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527146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a:xfrm>
            <a:off x="479376" y="597097"/>
            <a:ext cx="5928988" cy="720724"/>
          </a:xfrm>
        </p:spPr>
        <p:txBody>
          <a:bodyPr anchor="ctr">
            <a:noAutofit/>
          </a:bodyPr>
          <a:lstStyle/>
          <a:p>
            <a:r>
              <a:rPr lang="en-US" altLang="zh-CN" sz="4000" dirty="0">
                <a:latin typeface="Comic Sans MS" panose="030F0702030302020204" pitchFamily="66" charset="0"/>
              </a:rPr>
              <a:t>Some Ground Rules</a:t>
            </a:r>
          </a:p>
        </p:txBody>
      </p:sp>
      <p:sp>
        <p:nvSpPr>
          <p:cNvPr id="8195" name="文本占位符 8194"/>
          <p:cNvSpPr>
            <a:spLocks noGrp="1"/>
          </p:cNvSpPr>
          <p:nvPr>
            <p:ph idx="1"/>
          </p:nvPr>
        </p:nvSpPr>
        <p:spPr>
          <a:xfrm>
            <a:off x="702945" y="1999334"/>
            <a:ext cx="11137899" cy="4093962"/>
          </a:xfrm>
        </p:spPr>
        <p:txBody>
          <a:bodyPr>
            <a:noAutofit/>
          </a:bodyPr>
          <a:lstStyle/>
          <a:p>
            <a:pPr marL="457200" indent="-457200">
              <a:buClr>
                <a:srgbClr val="000099"/>
              </a:buClr>
              <a:buSzPct val="75000"/>
              <a:buFont typeface="Wingdings" panose="05000000000000000000" pitchFamily="2" charset="2"/>
              <a:buChar char="v"/>
            </a:pPr>
            <a:r>
              <a:rPr lang="en-US" altLang="zh-CN" dirty="0"/>
              <a:t>To make sure that things do not get out of hand, please…</a:t>
            </a:r>
          </a:p>
          <a:p>
            <a:pPr lvl="1">
              <a:buClr>
                <a:srgbClr val="000099"/>
              </a:buClr>
              <a:buSzPct val="75000"/>
              <a:buFont typeface="Wingdings" panose="05000000000000000000" pitchFamily="2" charset="2"/>
              <a:buChar char="n"/>
            </a:pPr>
            <a:r>
              <a:rPr lang="en-US" altLang="zh-CN" sz="2800" dirty="0">
                <a:solidFill>
                  <a:srgbClr val="000099"/>
                </a:solidFill>
              </a:rPr>
              <a:t>Keep quiet in class</a:t>
            </a:r>
          </a:p>
          <a:p>
            <a:pPr lvl="1">
              <a:buClr>
                <a:srgbClr val="000099"/>
              </a:buClr>
              <a:buSzPct val="75000"/>
              <a:buFont typeface="Wingdings" panose="05000000000000000000" pitchFamily="2" charset="2"/>
              <a:buChar char="n"/>
            </a:pPr>
            <a:r>
              <a:rPr lang="en-US" altLang="zh-CN" sz="2800" dirty="0">
                <a:solidFill>
                  <a:srgbClr val="000099"/>
                </a:solidFill>
              </a:rPr>
              <a:t>Practice (via Wireshark) and coding (via VS2019 community)</a:t>
            </a:r>
          </a:p>
          <a:p>
            <a:pPr lvl="1">
              <a:buClr>
                <a:srgbClr val="000099"/>
              </a:buClr>
              <a:buSzPct val="75000"/>
              <a:buFont typeface="Wingdings" panose="05000000000000000000" pitchFamily="2" charset="2"/>
              <a:buChar char="n"/>
            </a:pPr>
            <a:r>
              <a:rPr lang="en-US" altLang="zh-CN" sz="2800" dirty="0">
                <a:solidFill>
                  <a:srgbClr val="000099"/>
                </a:solidFill>
              </a:rPr>
              <a:t>Be here</a:t>
            </a:r>
          </a:p>
          <a:p>
            <a:pPr lvl="1">
              <a:buClr>
                <a:srgbClr val="000099"/>
              </a:buClr>
              <a:buSzPct val="75000"/>
              <a:buFont typeface="Wingdings" panose="05000000000000000000" pitchFamily="2" charset="2"/>
              <a:buChar char="n"/>
            </a:pPr>
            <a:r>
              <a:rPr lang="en-US" altLang="zh-CN" sz="2800" dirty="0">
                <a:solidFill>
                  <a:srgbClr val="000099"/>
                </a:solidFill>
              </a:rPr>
              <a:t>Be here on time</a:t>
            </a:r>
          </a:p>
          <a:p>
            <a:pPr marL="457200" indent="-457200">
              <a:buClr>
                <a:srgbClr val="000099"/>
              </a:buClr>
              <a:buSzPct val="75000"/>
              <a:buFont typeface="Wingdings" panose="05000000000000000000" pitchFamily="2" charset="2"/>
              <a:buChar char="v"/>
            </a:pPr>
            <a:r>
              <a:rPr lang="en-US" altLang="zh-CN" dirty="0">
                <a:latin typeface="Comic Sans MS" panose="030F0702030302020204" pitchFamily="66" charset="0"/>
              </a:rPr>
              <a:t>Let's make this educational, academic and enjoyable.</a:t>
            </a:r>
          </a:p>
        </p:txBody>
      </p:sp>
      <p:sp>
        <p:nvSpPr>
          <p:cNvPr id="3" name="文本框 2"/>
          <p:cNvSpPr txBox="1"/>
          <p:nvPr/>
        </p:nvSpPr>
        <p:spPr>
          <a:xfrm>
            <a:off x="4672970" y="5013176"/>
            <a:ext cx="1062990" cy="368300"/>
          </a:xfrm>
          <a:prstGeom prst="rect">
            <a:avLst/>
          </a:prstGeom>
          <a:noFill/>
        </p:spPr>
        <p:txBody>
          <a:bodyPr wrap="square" rtlCol="0">
            <a:spAutoFit/>
          </a:bodyPr>
          <a:lstStyle/>
          <a:p>
            <a:r>
              <a:rPr lang="en-US" altLang="zh-CN">
                <a:solidFill>
                  <a:srgbClr val="000099"/>
                </a:solidFill>
                <a:latin typeface="Comic Sans MS" panose="030F0702030302020204" pitchFamily="66" charset="0"/>
              </a:rPr>
              <a:t>reading</a:t>
            </a:r>
          </a:p>
        </p:txBody>
      </p:sp>
      <p:sp>
        <p:nvSpPr>
          <p:cNvPr id="5" name="文本框 4"/>
          <p:cNvSpPr txBox="1"/>
          <p:nvPr/>
        </p:nvSpPr>
        <p:spPr>
          <a:xfrm>
            <a:off x="5735960" y="5013176"/>
            <a:ext cx="2874645" cy="368300"/>
          </a:xfrm>
          <a:prstGeom prst="rect">
            <a:avLst/>
          </a:prstGeom>
          <a:noFill/>
        </p:spPr>
        <p:txBody>
          <a:bodyPr wrap="square" rtlCol="0">
            <a:spAutoFit/>
          </a:bodyPr>
          <a:lstStyle/>
          <a:p>
            <a:r>
              <a:rPr lang="en-US" altLang="zh-CN" dirty="0">
                <a:solidFill>
                  <a:srgbClr val="000099"/>
                </a:solidFill>
                <a:latin typeface="Comic Sans MS" panose="030F0702030302020204" pitchFamily="66" charset="0"/>
              </a:rPr>
              <a:t>searching &amp; research</a:t>
            </a:r>
          </a:p>
        </p:txBody>
      </p:sp>
      <p:sp>
        <p:nvSpPr>
          <p:cNvPr id="6" name="文本框 5"/>
          <p:cNvSpPr txBox="1"/>
          <p:nvPr/>
        </p:nvSpPr>
        <p:spPr>
          <a:xfrm>
            <a:off x="8525868" y="5009122"/>
            <a:ext cx="1062990" cy="368300"/>
          </a:xfrm>
          <a:prstGeom prst="rect">
            <a:avLst/>
          </a:prstGeom>
          <a:noFill/>
        </p:spPr>
        <p:txBody>
          <a:bodyPr wrap="square" rtlCol="0">
            <a:spAutoFit/>
          </a:bodyPr>
          <a:lstStyle/>
          <a:p>
            <a:r>
              <a:rPr lang="en-US" altLang="zh-CN">
                <a:solidFill>
                  <a:srgbClr val="000099"/>
                </a:solidFill>
                <a:latin typeface="Comic Sans MS" panose="030F0702030302020204" pitchFamily="66" charset="0"/>
              </a:rPr>
              <a:t>coding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19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19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819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81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195">
                                            <p:txEl>
                                              <p:pRg st="5" end="5"/>
                                            </p:txEl>
                                          </p:spTgt>
                                        </p:tgtEl>
                                        <p:attrNameLst>
                                          <p:attrName>style.visibility</p:attrName>
                                        </p:attrNameLst>
                                      </p:cBhvr>
                                      <p:to>
                                        <p:strVal val="visible"/>
                                      </p:to>
                                    </p:set>
                                  </p:childTnLst>
                                </p:cTn>
                              </p:par>
                            </p:childTnLst>
                          </p:cTn>
                        </p:par>
                        <p:par>
                          <p:cTn id="23" fill="hold">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par>
                          <p:cTn id="28" fill="hold">
                            <p:stCondLst>
                              <p:cond delay="1000"/>
                            </p:stCondLst>
                            <p:childTnLst>
                              <p:par>
                                <p:cTn id="29" presetID="12" presetClass="entr" presetSubtype="4" fill="hold" grpId="1"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p:tgtEl>
                                          <p:spTgt spid="5"/>
                                        </p:tgtEl>
                                        <p:attrNameLst>
                                          <p:attrName>ppt_y</p:attrName>
                                        </p:attrNameLst>
                                      </p:cBhvr>
                                      <p:tavLst>
                                        <p:tav tm="0">
                                          <p:val>
                                            <p:strVal val="#ppt_y+#ppt_h*1.125000"/>
                                          </p:val>
                                        </p:tav>
                                        <p:tav tm="100000">
                                          <p:val>
                                            <p:strVal val="#ppt_y"/>
                                          </p:val>
                                        </p:tav>
                                      </p:tavLst>
                                    </p:anim>
                                    <p:animEffect transition="in" filter="wipe(up)">
                                      <p:cBhvr>
                                        <p:cTn id="32" dur="500"/>
                                        <p:tgtEl>
                                          <p:spTgt spid="5"/>
                                        </p:tgtEl>
                                      </p:cBhvr>
                                    </p:animEffect>
                                  </p:childTnLst>
                                </p:cTn>
                              </p:par>
                            </p:childTnLst>
                          </p:cTn>
                        </p:par>
                        <p:par>
                          <p:cTn id="33" fill="hold">
                            <p:stCondLst>
                              <p:cond delay="1500"/>
                            </p:stCondLst>
                            <p:childTnLst>
                              <p:par>
                                <p:cTn id="34" presetID="12" presetClass="entr" presetSubtype="4"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p:tgtEl>
                                          <p:spTgt spid="6"/>
                                        </p:tgtEl>
                                        <p:attrNameLst>
                                          <p:attrName>ppt_y</p:attrName>
                                        </p:attrNameLst>
                                      </p:cBhvr>
                                      <p:tavLst>
                                        <p:tav tm="0">
                                          <p:val>
                                            <p:strVal val="#ppt_y+#ppt_h*1.125000"/>
                                          </p:val>
                                        </p:tav>
                                        <p:tav tm="100000">
                                          <p:val>
                                            <p:strVal val="#ppt_y"/>
                                          </p:val>
                                        </p:tav>
                                      </p:tavLst>
                                    </p:anim>
                                    <p:animEffect transition="in" filter="wipe(up)">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bldLvl="2"/>
      <p:bldP spid="3" grpId="0"/>
      <p:bldP spid="5" grpId="0"/>
      <p:bldP spid="5" grpId="1"/>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91DAE0-7532-4ECF-A3F1-96CB58571757}" type="slidenum">
              <a:rPr lang="en-US" altLang="zh-CN" sz="1200" smtClean="0">
                <a:solidFill>
                  <a:schemeClr val="accent4"/>
                </a:solidFill>
                <a:latin typeface="Tahoma" panose="020B0604030504040204" pitchFamily="34" charset="0"/>
              </a:rPr>
              <a:pPr/>
              <a:t>40</a:t>
            </a:fld>
            <a:endParaRPr lang="en-US" altLang="zh-CN" sz="1200" dirty="0">
              <a:solidFill>
                <a:schemeClr val="accent4"/>
              </a:solidFill>
              <a:latin typeface="Tahoma" panose="020B0604030504040204" pitchFamily="34" charset="0"/>
            </a:endParaRPr>
          </a:p>
        </p:txBody>
      </p:sp>
      <p:sp>
        <p:nvSpPr>
          <p:cNvPr id="78849"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78850"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6750"/>
            <a:ext cx="8421688"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851" name="Group 5"/>
          <p:cNvGrpSpPr>
            <a:grpSpLocks/>
          </p:cNvGrpSpPr>
          <p:nvPr/>
        </p:nvGrpSpPr>
        <p:grpSpPr bwMode="auto">
          <a:xfrm>
            <a:off x="1974885" y="1849418"/>
            <a:ext cx="8437529" cy="4559340"/>
            <a:chOff x="154925" y="1905661"/>
            <a:chExt cx="8436393" cy="4559691"/>
          </a:xfrm>
        </p:grpSpPr>
        <p:grpSp>
          <p:nvGrpSpPr>
            <p:cNvPr id="78961" name="Group 2"/>
            <p:cNvGrpSpPr>
              <a:grpSpLocks/>
            </p:cNvGrpSpPr>
            <p:nvPr/>
          </p:nvGrpSpPr>
          <p:grpSpPr bwMode="auto">
            <a:xfrm>
              <a:off x="1529396" y="2297655"/>
              <a:ext cx="648422" cy="418253"/>
              <a:chOff x="3053396" y="4304255"/>
              <a:chExt cx="648422" cy="418253"/>
            </a:xfrm>
          </p:grpSpPr>
          <p:sp>
            <p:nvSpPr>
              <p:cNvPr id="790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4"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2" name="Group 131"/>
            <p:cNvGrpSpPr>
              <a:grpSpLocks/>
            </p:cNvGrpSpPr>
            <p:nvPr/>
          </p:nvGrpSpPr>
          <p:grpSpPr bwMode="auto">
            <a:xfrm>
              <a:off x="373696" y="3097755"/>
              <a:ext cx="648422" cy="418253"/>
              <a:chOff x="3053396" y="4304255"/>
              <a:chExt cx="648422" cy="418253"/>
            </a:xfrm>
          </p:grpSpPr>
          <p:sp>
            <p:nvSpPr>
              <p:cNvPr id="790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2"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dirty="0">
                    <a:solidFill>
                      <a:srgbClr val="000099"/>
                    </a:solidFill>
                    <a:latin typeface="Comic Sans MS" panose="030F0702030302020204" pitchFamily="66" charset="0"/>
                  </a:rPr>
                  <a:t>access</a:t>
                </a:r>
              </a:p>
              <a:p>
                <a:pPr algn="ctr">
                  <a:lnSpc>
                    <a:spcPts val="1000"/>
                  </a:lnSpc>
                </a:pPr>
                <a:r>
                  <a:rPr lang="en-US" altLang="zh-CN" sz="1000" dirty="0">
                    <a:solidFill>
                      <a:srgbClr val="000099"/>
                    </a:solidFill>
                    <a:latin typeface="Comic Sans MS" panose="030F0702030302020204" pitchFamily="66" charset="0"/>
                  </a:rPr>
                  <a:t>net</a:t>
                </a:r>
              </a:p>
            </p:txBody>
          </p:sp>
        </p:grpSp>
        <p:grpSp>
          <p:nvGrpSpPr>
            <p:cNvPr id="78963" name="Group 135"/>
            <p:cNvGrpSpPr>
              <a:grpSpLocks/>
            </p:cNvGrpSpPr>
            <p:nvPr/>
          </p:nvGrpSpPr>
          <p:grpSpPr bwMode="auto">
            <a:xfrm>
              <a:off x="6037896" y="2551655"/>
              <a:ext cx="648422" cy="418253"/>
              <a:chOff x="3053396" y="4304255"/>
              <a:chExt cx="648422" cy="418253"/>
            </a:xfrm>
          </p:grpSpPr>
          <p:sp>
            <p:nvSpPr>
              <p:cNvPr id="790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0"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4" name="Group 138"/>
            <p:cNvGrpSpPr>
              <a:grpSpLocks/>
            </p:cNvGrpSpPr>
            <p:nvPr/>
          </p:nvGrpSpPr>
          <p:grpSpPr bwMode="auto">
            <a:xfrm>
              <a:off x="945196" y="5409155"/>
              <a:ext cx="648422" cy="418253"/>
              <a:chOff x="3053396" y="4304255"/>
              <a:chExt cx="648422" cy="418253"/>
            </a:xfrm>
          </p:grpSpPr>
          <p:sp>
            <p:nvSpPr>
              <p:cNvPr id="790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8"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5" name="Group 141"/>
            <p:cNvGrpSpPr>
              <a:grpSpLocks/>
            </p:cNvGrpSpPr>
            <p:nvPr/>
          </p:nvGrpSpPr>
          <p:grpSpPr bwMode="auto">
            <a:xfrm>
              <a:off x="526096" y="4786855"/>
              <a:ext cx="648422" cy="418253"/>
              <a:chOff x="3053396" y="4304255"/>
              <a:chExt cx="648422" cy="418253"/>
            </a:xfrm>
          </p:grpSpPr>
          <p:sp>
            <p:nvSpPr>
              <p:cNvPr id="790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6"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6" name="Group 144"/>
            <p:cNvGrpSpPr>
              <a:grpSpLocks/>
            </p:cNvGrpSpPr>
            <p:nvPr/>
          </p:nvGrpSpPr>
          <p:grpSpPr bwMode="auto">
            <a:xfrm>
              <a:off x="297496" y="4126455"/>
              <a:ext cx="648422" cy="418253"/>
              <a:chOff x="3053396" y="4304255"/>
              <a:chExt cx="648422" cy="418253"/>
            </a:xfrm>
          </p:grpSpPr>
          <p:sp>
            <p:nvSpPr>
              <p:cNvPr id="790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4"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7" name="Group 147"/>
            <p:cNvGrpSpPr>
              <a:grpSpLocks/>
            </p:cNvGrpSpPr>
            <p:nvPr/>
          </p:nvGrpSpPr>
          <p:grpSpPr bwMode="auto">
            <a:xfrm>
              <a:off x="6787196" y="2983455"/>
              <a:ext cx="648422" cy="418253"/>
              <a:chOff x="3053396" y="4304255"/>
              <a:chExt cx="648422" cy="418253"/>
            </a:xfrm>
          </p:grpSpPr>
          <p:sp>
            <p:nvSpPr>
              <p:cNvPr id="790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2"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8" name="Group 150"/>
            <p:cNvGrpSpPr>
              <a:grpSpLocks/>
            </p:cNvGrpSpPr>
            <p:nvPr/>
          </p:nvGrpSpPr>
          <p:grpSpPr bwMode="auto">
            <a:xfrm>
              <a:off x="3129596" y="2056355"/>
              <a:ext cx="648422" cy="418253"/>
              <a:chOff x="3053396" y="4304255"/>
              <a:chExt cx="648422" cy="418253"/>
            </a:xfrm>
          </p:grpSpPr>
          <p:sp>
            <p:nvSpPr>
              <p:cNvPr id="789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0"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9" name="Group 153"/>
            <p:cNvGrpSpPr>
              <a:grpSpLocks/>
            </p:cNvGrpSpPr>
            <p:nvPr/>
          </p:nvGrpSpPr>
          <p:grpSpPr bwMode="auto">
            <a:xfrm>
              <a:off x="754696" y="2704055"/>
              <a:ext cx="648422" cy="418253"/>
              <a:chOff x="3053396" y="4304255"/>
              <a:chExt cx="648422" cy="418253"/>
            </a:xfrm>
          </p:grpSpPr>
          <p:sp>
            <p:nvSpPr>
              <p:cNvPr id="78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8"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0" name="Group 156"/>
            <p:cNvGrpSpPr>
              <a:grpSpLocks/>
            </p:cNvGrpSpPr>
            <p:nvPr/>
          </p:nvGrpSpPr>
          <p:grpSpPr bwMode="auto">
            <a:xfrm>
              <a:off x="4043996" y="2030955"/>
              <a:ext cx="648422" cy="418253"/>
              <a:chOff x="3053396" y="4304255"/>
              <a:chExt cx="648422" cy="418253"/>
            </a:xfrm>
          </p:grpSpPr>
          <p:sp>
            <p:nvSpPr>
              <p:cNvPr id="789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6"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1" name="Group 160"/>
            <p:cNvGrpSpPr>
              <a:grpSpLocks/>
            </p:cNvGrpSpPr>
            <p:nvPr/>
          </p:nvGrpSpPr>
          <p:grpSpPr bwMode="auto">
            <a:xfrm>
              <a:off x="7104696" y="5663155"/>
              <a:ext cx="648422" cy="418253"/>
              <a:chOff x="3053396" y="4304255"/>
              <a:chExt cx="648422" cy="418253"/>
            </a:xfrm>
          </p:grpSpPr>
          <p:sp>
            <p:nvSpPr>
              <p:cNvPr id="789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4"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dirty="0">
                    <a:solidFill>
                      <a:srgbClr val="000099"/>
                    </a:solidFill>
                    <a:latin typeface="Comic Sans MS" panose="030F0702030302020204" pitchFamily="66" charset="0"/>
                  </a:rPr>
                  <a:t>access</a:t>
                </a:r>
              </a:p>
              <a:p>
                <a:pPr algn="ctr">
                  <a:lnSpc>
                    <a:spcPts val="1000"/>
                  </a:lnSpc>
                </a:pPr>
                <a:r>
                  <a:rPr lang="en-US" altLang="zh-CN" sz="1000" dirty="0">
                    <a:solidFill>
                      <a:srgbClr val="000099"/>
                    </a:solidFill>
                    <a:latin typeface="Comic Sans MS" panose="030F0702030302020204" pitchFamily="66" charset="0"/>
                  </a:rPr>
                  <a:t>net</a:t>
                </a:r>
              </a:p>
            </p:txBody>
          </p:sp>
        </p:grpSp>
        <p:grpSp>
          <p:nvGrpSpPr>
            <p:cNvPr id="78972" name="Group 163"/>
            <p:cNvGrpSpPr>
              <a:grpSpLocks/>
            </p:cNvGrpSpPr>
            <p:nvPr/>
          </p:nvGrpSpPr>
          <p:grpSpPr bwMode="auto">
            <a:xfrm>
              <a:off x="7942896" y="5015455"/>
              <a:ext cx="648422" cy="418253"/>
              <a:chOff x="3053396" y="4304255"/>
              <a:chExt cx="648422" cy="418253"/>
            </a:xfrm>
          </p:grpSpPr>
          <p:sp>
            <p:nvSpPr>
              <p:cNvPr id="789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2"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3" name="Group 166"/>
            <p:cNvGrpSpPr>
              <a:grpSpLocks/>
            </p:cNvGrpSpPr>
            <p:nvPr/>
          </p:nvGrpSpPr>
          <p:grpSpPr bwMode="auto">
            <a:xfrm>
              <a:off x="7714296" y="4101055"/>
              <a:ext cx="648422" cy="418253"/>
              <a:chOff x="3053396" y="4304255"/>
              <a:chExt cx="648422" cy="418253"/>
            </a:xfrm>
          </p:grpSpPr>
          <p:sp>
            <p:nvSpPr>
              <p:cNvPr id="789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0"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4" name="Group 169"/>
            <p:cNvGrpSpPr>
              <a:grpSpLocks/>
            </p:cNvGrpSpPr>
            <p:nvPr/>
          </p:nvGrpSpPr>
          <p:grpSpPr bwMode="auto">
            <a:xfrm>
              <a:off x="4869496" y="5904455"/>
              <a:ext cx="648422" cy="418253"/>
              <a:chOff x="3053396" y="4304255"/>
              <a:chExt cx="648422" cy="418253"/>
            </a:xfrm>
          </p:grpSpPr>
          <p:sp>
            <p:nvSpPr>
              <p:cNvPr id="789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5" name="Group 172"/>
            <p:cNvGrpSpPr>
              <a:grpSpLocks/>
            </p:cNvGrpSpPr>
            <p:nvPr/>
          </p:nvGrpSpPr>
          <p:grpSpPr bwMode="auto">
            <a:xfrm>
              <a:off x="3955096" y="6044155"/>
              <a:ext cx="648422" cy="418253"/>
              <a:chOff x="3053396" y="4304255"/>
              <a:chExt cx="648422" cy="418253"/>
            </a:xfrm>
          </p:grpSpPr>
          <p:sp>
            <p:nvSpPr>
              <p:cNvPr id="789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6" name="Group 175"/>
            <p:cNvGrpSpPr>
              <a:grpSpLocks/>
            </p:cNvGrpSpPr>
            <p:nvPr/>
          </p:nvGrpSpPr>
          <p:grpSpPr bwMode="auto">
            <a:xfrm>
              <a:off x="2735896" y="5891755"/>
              <a:ext cx="648422" cy="418253"/>
              <a:chOff x="3053396" y="4304255"/>
              <a:chExt cx="648422" cy="418253"/>
            </a:xfrm>
          </p:grpSpPr>
          <p:sp>
            <p:nvSpPr>
              <p:cNvPr id="789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78977" name="TextBox 4"/>
            <p:cNvSpPr txBox="1">
              <a:spLocks noChangeArrowheads="1"/>
            </p:cNvSpPr>
            <p:nvPr/>
          </p:nvSpPr>
          <p:spPr bwMode="auto">
            <a:xfrm rot="1053502">
              <a:off x="5202038" y="1955780"/>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78" name="TextBox 179"/>
            <p:cNvSpPr txBox="1">
              <a:spLocks noChangeArrowheads="1"/>
            </p:cNvSpPr>
            <p:nvPr/>
          </p:nvSpPr>
          <p:spPr bwMode="auto">
            <a:xfrm rot="2829263">
              <a:off x="7487992" y="3429035"/>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79" name="TextBox 180"/>
            <p:cNvSpPr txBox="1">
              <a:spLocks noChangeArrowheads="1"/>
            </p:cNvSpPr>
            <p:nvPr/>
          </p:nvSpPr>
          <p:spPr bwMode="auto">
            <a:xfrm rot="9845918">
              <a:off x="6156779" y="5942092"/>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0" name="TextBox 181"/>
            <p:cNvSpPr txBox="1">
              <a:spLocks noChangeArrowheads="1"/>
            </p:cNvSpPr>
            <p:nvPr/>
          </p:nvSpPr>
          <p:spPr bwMode="auto">
            <a:xfrm rot="11651262">
              <a:off x="1789324" y="5845449"/>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1" name="TextBox 182"/>
            <p:cNvSpPr txBox="1">
              <a:spLocks noChangeArrowheads="1"/>
            </p:cNvSpPr>
            <p:nvPr/>
          </p:nvSpPr>
          <p:spPr bwMode="auto">
            <a:xfrm rot="16607303">
              <a:off x="203123" y="3539060"/>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2" name="TextBox 183"/>
            <p:cNvSpPr txBox="1">
              <a:spLocks noChangeArrowheads="1"/>
            </p:cNvSpPr>
            <p:nvPr/>
          </p:nvSpPr>
          <p:spPr bwMode="auto">
            <a:xfrm rot="20582737">
              <a:off x="2388914" y="1905661"/>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grpSp>
      <p:sp>
        <p:nvSpPr>
          <p:cNvPr id="78852" name="Rectangle 3"/>
          <p:cNvSpPr txBox="1">
            <a:spLocks noChangeArrowheads="1"/>
          </p:cNvSpPr>
          <p:nvPr/>
        </p:nvSpPr>
        <p:spPr bwMode="auto">
          <a:xfrm>
            <a:off x="1997074" y="1073150"/>
            <a:ext cx="8635429"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20000"/>
              </a:spcBef>
              <a:buClr>
                <a:srgbClr val="000099"/>
              </a:buClr>
              <a:buSzPct val="75000"/>
              <a:buFont typeface="Wingdings" charset="0"/>
              <a:buNone/>
              <a:defRPr/>
            </a:pPr>
            <a:r>
              <a:rPr lang="en-US" i="1" dirty="0">
                <a:solidFill>
                  <a:srgbClr val="CC0000"/>
                </a:solidFill>
                <a:latin typeface="Comic Sans MS" panose="030F0702030302020204" pitchFamily="66" charset="0"/>
              </a:rPr>
              <a:t>Option: </a:t>
            </a:r>
            <a:r>
              <a:rPr lang="en-US" i="1" dirty="0">
                <a:solidFill>
                  <a:srgbClr val="000099"/>
                </a:solidFill>
                <a:latin typeface="Comic Sans MS" panose="030F0702030302020204" pitchFamily="66" charset="0"/>
              </a:rPr>
              <a:t>connect each access ISP to one global transit ISP? </a:t>
            </a:r>
          </a:p>
          <a:p>
            <a:pPr eaLnBrk="1" hangingPunct="1">
              <a:lnSpc>
                <a:spcPct val="85000"/>
              </a:lnSpc>
              <a:spcBef>
                <a:spcPct val="20000"/>
              </a:spcBef>
              <a:buClr>
                <a:srgbClr val="000099"/>
              </a:buClr>
              <a:buSzPct val="75000"/>
              <a:buFont typeface="Wingdings" charset="0"/>
              <a:buNone/>
              <a:defRPr/>
            </a:pPr>
            <a:r>
              <a:rPr lang="en-US" i="1" dirty="0">
                <a:solidFill>
                  <a:srgbClr val="C00000"/>
                </a:solidFill>
                <a:latin typeface="Comic Sans MS" panose="030F0702030302020204" pitchFamily="66" charset="0"/>
              </a:rPr>
              <a:t>Customer</a:t>
            </a:r>
            <a:r>
              <a:rPr lang="en-US" i="1" dirty="0">
                <a:latin typeface="Comic Sans MS" panose="030F0702030302020204" pitchFamily="66" charset="0"/>
              </a:rPr>
              <a:t> </a:t>
            </a:r>
            <a:r>
              <a:rPr lang="en-US" i="1" dirty="0">
                <a:solidFill>
                  <a:srgbClr val="000099"/>
                </a:solidFill>
                <a:latin typeface="Comic Sans MS" panose="030F0702030302020204" pitchFamily="66" charset="0"/>
              </a:rPr>
              <a:t>and</a:t>
            </a:r>
            <a:r>
              <a:rPr lang="en-US" i="1" dirty="0">
                <a:latin typeface="Comic Sans MS" panose="030F0702030302020204" pitchFamily="66" charset="0"/>
              </a:rPr>
              <a:t> </a:t>
            </a:r>
            <a:r>
              <a:rPr lang="en-US" i="1" dirty="0">
                <a:solidFill>
                  <a:srgbClr val="C00000"/>
                </a:solidFill>
                <a:latin typeface="Comic Sans MS" panose="030F0702030302020204" pitchFamily="66" charset="0"/>
              </a:rPr>
              <a:t>provider </a:t>
            </a:r>
            <a:r>
              <a:rPr lang="en-US" i="1" dirty="0">
                <a:solidFill>
                  <a:srgbClr val="000099"/>
                </a:solidFill>
                <a:latin typeface="Comic Sans MS" panose="030F0702030302020204" pitchFamily="66" charset="0"/>
              </a:rPr>
              <a:t>ISPs have economic agreement.</a:t>
            </a:r>
            <a:endParaRPr lang="en-US" dirty="0">
              <a:solidFill>
                <a:srgbClr val="000099"/>
              </a:solidFill>
              <a:latin typeface="Comic Sans MS" panose="030F0702030302020204" pitchFamily="66" charset="0"/>
            </a:endParaRPr>
          </a:p>
        </p:txBody>
      </p:sp>
      <p:sp>
        <p:nvSpPr>
          <p:cNvPr id="78855" name="Oval 3"/>
          <p:cNvSpPr>
            <a:spLocks noChangeArrowheads="1"/>
          </p:cNvSpPr>
          <p:nvPr/>
        </p:nvSpPr>
        <p:spPr bwMode="auto">
          <a:xfrm>
            <a:off x="4240214" y="3192464"/>
            <a:ext cx="3709987" cy="1862137"/>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78856" name="Straight Connector 10"/>
          <p:cNvCxnSpPr>
            <a:cxnSpLocks noChangeShapeType="1"/>
            <a:stCxn id="163" idx="7"/>
          </p:cNvCxnSpPr>
          <p:nvPr/>
        </p:nvCxnSpPr>
        <p:spPr bwMode="auto">
          <a:xfrm>
            <a:off x="5546726" y="3521075"/>
            <a:ext cx="1223963" cy="968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7" name="Straight Connector 297"/>
          <p:cNvCxnSpPr>
            <a:cxnSpLocks noChangeShapeType="1"/>
          </p:cNvCxnSpPr>
          <p:nvPr/>
        </p:nvCxnSpPr>
        <p:spPr bwMode="auto">
          <a:xfrm>
            <a:off x="6180138" y="3924301"/>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8" name="Straight Connector 298"/>
          <p:cNvCxnSpPr>
            <a:cxnSpLocks noChangeShapeType="1"/>
          </p:cNvCxnSpPr>
          <p:nvPr/>
        </p:nvCxnSpPr>
        <p:spPr bwMode="auto">
          <a:xfrm flipV="1">
            <a:off x="5949950" y="4200526"/>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9" name="Straight Connector 299"/>
          <p:cNvCxnSpPr>
            <a:cxnSpLocks noChangeShapeType="1"/>
          </p:cNvCxnSpPr>
          <p:nvPr/>
        </p:nvCxnSpPr>
        <p:spPr bwMode="auto">
          <a:xfrm flipV="1">
            <a:off x="5607050" y="3962401"/>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0" name="Straight Connector 300"/>
          <p:cNvCxnSpPr>
            <a:cxnSpLocks noChangeShapeType="1"/>
            <a:stCxn id="237" idx="6"/>
          </p:cNvCxnSpPr>
          <p:nvPr/>
        </p:nvCxnSpPr>
        <p:spPr bwMode="auto">
          <a:xfrm flipV="1">
            <a:off x="5246689" y="4367213"/>
            <a:ext cx="238125" cy="133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1" name="Straight Connector 301"/>
          <p:cNvCxnSpPr>
            <a:cxnSpLocks noChangeShapeType="1"/>
          </p:cNvCxnSpPr>
          <p:nvPr/>
        </p:nvCxnSpPr>
        <p:spPr bwMode="auto">
          <a:xfrm flipV="1">
            <a:off x="6199188" y="4267200"/>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2" name="Straight Connector 302"/>
          <p:cNvCxnSpPr>
            <a:cxnSpLocks noChangeShapeType="1"/>
          </p:cNvCxnSpPr>
          <p:nvPr/>
        </p:nvCxnSpPr>
        <p:spPr bwMode="auto">
          <a:xfrm flipH="1" flipV="1">
            <a:off x="6767513" y="4248151"/>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3" name="Straight Connector 303"/>
          <p:cNvCxnSpPr>
            <a:cxnSpLocks noChangeShapeType="1"/>
          </p:cNvCxnSpPr>
          <p:nvPr/>
        </p:nvCxnSpPr>
        <p:spPr bwMode="auto">
          <a:xfrm flipV="1">
            <a:off x="6751638" y="3776663"/>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4" name="Straight Connector 304"/>
          <p:cNvCxnSpPr>
            <a:cxnSpLocks noChangeShapeType="1"/>
            <a:endCxn id="161" idx="7"/>
          </p:cNvCxnSpPr>
          <p:nvPr/>
        </p:nvCxnSpPr>
        <p:spPr bwMode="auto">
          <a:xfrm flipH="1" flipV="1">
            <a:off x="5548314" y="3600451"/>
            <a:ext cx="261937" cy="1190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8865" name="TextBox 39958"/>
          <p:cNvSpPr txBox="1">
            <a:spLocks noChangeArrowheads="1"/>
          </p:cNvSpPr>
          <p:nvPr/>
        </p:nvSpPr>
        <p:spPr bwMode="auto">
          <a:xfrm>
            <a:off x="4411663" y="3584576"/>
            <a:ext cx="10198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global</a:t>
            </a:r>
            <a:br>
              <a:rPr lang="en-US" altLang="zh-CN" i="1">
                <a:solidFill>
                  <a:schemeClr val="accent4"/>
                </a:solidFill>
                <a:latin typeface="Comic Sans MS" panose="030F0702030302020204" pitchFamily="66" charset="0"/>
              </a:rPr>
            </a:br>
            <a:r>
              <a:rPr lang="en-US" altLang="zh-CN" i="1">
                <a:solidFill>
                  <a:schemeClr val="accent4"/>
                </a:solidFill>
                <a:latin typeface="Comic Sans MS" panose="030F0702030302020204" pitchFamily="66" charset="0"/>
              </a:rPr>
              <a:t>ISP</a:t>
            </a:r>
          </a:p>
        </p:txBody>
      </p:sp>
      <p:grpSp>
        <p:nvGrpSpPr>
          <p:cNvPr id="78866" name="Group 347"/>
          <p:cNvGrpSpPr>
            <a:grpSpLocks/>
          </p:cNvGrpSpPr>
          <p:nvPr/>
        </p:nvGrpSpPr>
        <p:grpSpPr bwMode="auto">
          <a:xfrm>
            <a:off x="6186489" y="3994150"/>
            <a:ext cx="611187" cy="298450"/>
            <a:chOff x="1871277" y="1576300"/>
            <a:chExt cx="1128371" cy="437860"/>
          </a:xfrm>
        </p:grpSpPr>
        <p:sp>
          <p:nvSpPr>
            <p:cNvPr id="195" name="Oval 1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6" name="Rectangle 19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7" name="Oval 1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8" name="Freeform 19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9" name="Freeform 1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0" name="Freeform 1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1" name="Freeform 2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2" name="Straight Connector 201"/>
            <p:cNvCxnSpPr>
              <a:cxnSpLocks noChangeShapeType="1"/>
              <a:endCxn id="1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3" name="Straight Connector 2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7" name="Group 347"/>
          <p:cNvGrpSpPr>
            <a:grpSpLocks/>
          </p:cNvGrpSpPr>
          <p:nvPr/>
        </p:nvGrpSpPr>
        <p:grpSpPr bwMode="auto">
          <a:xfrm>
            <a:off x="5632450" y="3694113"/>
            <a:ext cx="609600" cy="296862"/>
            <a:chOff x="1871277" y="1576300"/>
            <a:chExt cx="1128371" cy="437860"/>
          </a:xfrm>
        </p:grpSpPr>
        <p:sp>
          <p:nvSpPr>
            <p:cNvPr id="205" name="Oval 2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6" name="Rectangle 20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7" name="Oval 2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8" name="Freeform 207"/>
            <p:cNvSpPr/>
            <p:nvPr/>
          </p:nvSpPr>
          <p:spPr bwMode="auto">
            <a:xfrm>
              <a:off x="2159247" y="1672301"/>
              <a:ext cx="549494"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9" name="Freeform 2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0" name="Freeform 2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1" name="Freeform 2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12" name="Straight Connector 21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3" name="Straight Connector 2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8" name="Group 347"/>
          <p:cNvGrpSpPr>
            <a:grpSpLocks/>
          </p:cNvGrpSpPr>
          <p:nvPr/>
        </p:nvGrpSpPr>
        <p:grpSpPr bwMode="auto">
          <a:xfrm>
            <a:off x="5372100" y="4106863"/>
            <a:ext cx="611188" cy="298450"/>
            <a:chOff x="1871277" y="1576300"/>
            <a:chExt cx="1128371" cy="437860"/>
          </a:xfrm>
        </p:grpSpPr>
        <p:sp>
          <p:nvSpPr>
            <p:cNvPr id="215" name="Oval 21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6" name="Rectangle 21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7" name="Oval 21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8" name="Freeform 217"/>
            <p:cNvSpPr/>
            <p:nvPr/>
          </p:nvSpPr>
          <p:spPr bwMode="auto">
            <a:xfrm>
              <a:off x="2158498" y="1674120"/>
              <a:ext cx="550996" cy="16070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9" name="Freeform 21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0" name="Freeform 21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1" name="Freeform 22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22" name="Straight Connector 221"/>
            <p:cNvCxnSpPr>
              <a:cxnSpLocks noChangeShapeType="1"/>
              <a:endCxn id="2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3" name="Straight Connector 22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69" name="Straight Connector 307"/>
          <p:cNvCxnSpPr>
            <a:cxnSpLocks noChangeShapeType="1"/>
          </p:cNvCxnSpPr>
          <p:nvPr/>
        </p:nvCxnSpPr>
        <p:spPr bwMode="auto">
          <a:xfrm>
            <a:off x="2690814" y="4260850"/>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0" name="Straight Connector 308"/>
          <p:cNvCxnSpPr>
            <a:cxnSpLocks noChangeShapeType="1"/>
          </p:cNvCxnSpPr>
          <p:nvPr/>
        </p:nvCxnSpPr>
        <p:spPr bwMode="auto">
          <a:xfrm flipV="1">
            <a:off x="2917826" y="4573588"/>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1" name="Straight Connector 309"/>
          <p:cNvCxnSpPr>
            <a:cxnSpLocks noChangeShapeType="1"/>
          </p:cNvCxnSpPr>
          <p:nvPr/>
        </p:nvCxnSpPr>
        <p:spPr bwMode="auto">
          <a:xfrm flipV="1">
            <a:off x="3321051" y="4622800"/>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2" name="Group 347"/>
          <p:cNvGrpSpPr>
            <a:grpSpLocks/>
          </p:cNvGrpSpPr>
          <p:nvPr/>
        </p:nvGrpSpPr>
        <p:grpSpPr bwMode="auto">
          <a:xfrm>
            <a:off x="4637089" y="4391025"/>
            <a:ext cx="611187" cy="298450"/>
            <a:chOff x="1871277" y="1576300"/>
            <a:chExt cx="1128371" cy="437860"/>
          </a:xfrm>
        </p:grpSpPr>
        <p:sp>
          <p:nvSpPr>
            <p:cNvPr id="235" name="Oval 23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6" name="Rectangle 23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7" name="Oval 2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8" name="Freeform 23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9" name="Freeform 2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40" name="Freeform 2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41" name="Freeform 2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42" name="Straight Connector 241"/>
            <p:cNvCxnSpPr>
              <a:cxnSpLocks noChangeShapeType="1"/>
              <a:endCxn id="2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43" name="Straight Connector 2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3" name="Straight Connector 310"/>
          <p:cNvCxnSpPr>
            <a:cxnSpLocks noChangeShapeType="1"/>
            <a:stCxn id="78984" idx="0"/>
          </p:cNvCxnSpPr>
          <p:nvPr/>
        </p:nvCxnSpPr>
        <p:spPr bwMode="auto">
          <a:xfrm flipV="1">
            <a:off x="4913313" y="4643438"/>
            <a:ext cx="57150" cy="1211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4" name="Straight Connector 311"/>
          <p:cNvCxnSpPr>
            <a:cxnSpLocks noChangeShapeType="1"/>
          </p:cNvCxnSpPr>
          <p:nvPr/>
        </p:nvCxnSpPr>
        <p:spPr bwMode="auto">
          <a:xfrm flipV="1">
            <a:off x="6140450" y="4872038"/>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5" name="Straight Connector 312"/>
          <p:cNvCxnSpPr>
            <a:cxnSpLocks noChangeShapeType="1"/>
            <a:stCxn id="78987" idx="1"/>
          </p:cNvCxnSpPr>
          <p:nvPr/>
        </p:nvCxnSpPr>
        <p:spPr bwMode="auto">
          <a:xfrm flipH="1" flipV="1">
            <a:off x="6448426" y="4821238"/>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6" name="Group 347"/>
          <p:cNvGrpSpPr>
            <a:grpSpLocks/>
          </p:cNvGrpSpPr>
          <p:nvPr/>
        </p:nvGrpSpPr>
        <p:grpSpPr bwMode="auto">
          <a:xfrm>
            <a:off x="5956300" y="4586288"/>
            <a:ext cx="611188" cy="296862"/>
            <a:chOff x="1871277" y="1576300"/>
            <a:chExt cx="1128371" cy="437860"/>
          </a:xfrm>
        </p:grpSpPr>
        <p:sp>
          <p:nvSpPr>
            <p:cNvPr id="225" name="Oval 22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6" name="Rectangle 22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7" name="Oval 22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8" name="Freeform 227"/>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9" name="Freeform 22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0" name="Freeform 22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1" name="Freeform 23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32" name="Straight Connector 231"/>
            <p:cNvCxnSpPr>
              <a:cxnSpLocks noChangeShapeType="1"/>
              <a:endCxn id="2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3" name="Straight Connector 23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7" name="Straight Connector 313"/>
          <p:cNvCxnSpPr>
            <a:cxnSpLocks noChangeShapeType="1"/>
            <a:endCxn id="183" idx="7"/>
          </p:cNvCxnSpPr>
          <p:nvPr/>
        </p:nvCxnSpPr>
        <p:spPr bwMode="auto">
          <a:xfrm flipH="1" flipV="1">
            <a:off x="7566025" y="4586289"/>
            <a:ext cx="1512888" cy="1082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8" name="Straight Connector 314"/>
          <p:cNvCxnSpPr>
            <a:cxnSpLocks noChangeShapeType="1"/>
          </p:cNvCxnSpPr>
          <p:nvPr/>
        </p:nvCxnSpPr>
        <p:spPr bwMode="auto">
          <a:xfrm flipH="1" flipV="1">
            <a:off x="7623176" y="4464050"/>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9" name="Straight Connector 315"/>
          <p:cNvCxnSpPr>
            <a:cxnSpLocks noChangeShapeType="1"/>
            <a:endCxn id="185" idx="5"/>
          </p:cNvCxnSpPr>
          <p:nvPr/>
        </p:nvCxnSpPr>
        <p:spPr bwMode="auto">
          <a:xfrm flipH="1">
            <a:off x="7564438" y="4159251"/>
            <a:ext cx="2076450" cy="193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0" name="Group 347"/>
          <p:cNvGrpSpPr>
            <a:grpSpLocks/>
          </p:cNvGrpSpPr>
          <p:nvPr/>
        </p:nvGrpSpPr>
        <p:grpSpPr bwMode="auto">
          <a:xfrm>
            <a:off x="7045325" y="4321176"/>
            <a:ext cx="611188" cy="296863"/>
            <a:chOff x="1871277" y="1576300"/>
            <a:chExt cx="1128371" cy="437860"/>
          </a:xfrm>
        </p:grpSpPr>
        <p:sp>
          <p:nvSpPr>
            <p:cNvPr id="183" name="Oval 18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4" name="Rectangle 183"/>
            <p:cNvSpPr/>
            <p:nvPr/>
          </p:nvSpPr>
          <p:spPr bwMode="auto">
            <a:xfrm>
              <a:off x="1871277" y="1740205"/>
              <a:ext cx="1128371" cy="1147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5" name="Oval 18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6" name="Freeform 185"/>
            <p:cNvSpPr/>
            <p:nvPr/>
          </p:nvSpPr>
          <p:spPr bwMode="auto">
            <a:xfrm>
              <a:off x="2158498" y="1672302"/>
              <a:ext cx="550996" cy="16156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7" name="Freeform 18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8" name="Freeform 18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9" name="Freeform 18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90" name="Straight Connector 189"/>
            <p:cNvCxnSpPr>
              <a:cxnSpLocks noChangeShapeType="1"/>
              <a:endCxn id="18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1" name="Straight Connector 19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1" name="Straight Connector 316"/>
          <p:cNvCxnSpPr>
            <a:cxnSpLocks noChangeShapeType="1"/>
          </p:cNvCxnSpPr>
          <p:nvPr/>
        </p:nvCxnSpPr>
        <p:spPr bwMode="auto">
          <a:xfrm flipH="1">
            <a:off x="7385050" y="3227389"/>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2" name="Straight Connector 317"/>
          <p:cNvCxnSpPr>
            <a:cxnSpLocks noChangeShapeType="1"/>
          </p:cNvCxnSpPr>
          <p:nvPr/>
        </p:nvCxnSpPr>
        <p:spPr bwMode="auto">
          <a:xfrm flipH="1">
            <a:off x="7208839" y="2803526"/>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3" name="Straight Connector 318"/>
          <p:cNvCxnSpPr>
            <a:cxnSpLocks noChangeShapeType="1"/>
            <a:stCxn id="78995" idx="9"/>
          </p:cNvCxnSpPr>
          <p:nvPr/>
        </p:nvCxnSpPr>
        <p:spPr bwMode="auto">
          <a:xfrm>
            <a:off x="6373814" y="2381250"/>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4" name="Group 347"/>
          <p:cNvGrpSpPr>
            <a:grpSpLocks/>
          </p:cNvGrpSpPr>
          <p:nvPr/>
        </p:nvGrpSpPr>
        <p:grpSpPr bwMode="auto">
          <a:xfrm>
            <a:off x="6778625" y="3497263"/>
            <a:ext cx="611188" cy="296862"/>
            <a:chOff x="1871277" y="1576300"/>
            <a:chExt cx="1128371" cy="437860"/>
          </a:xfrm>
        </p:grpSpPr>
        <p:sp>
          <p:nvSpPr>
            <p:cNvPr id="173" name="Oval 17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4" name="Rectangle 173"/>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5" name="Oval 1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6" name="Freeform 175"/>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7" name="Freeform 1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78" name="Freeform 1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79" name="Freeform 1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80" name="Straight Connector 179"/>
            <p:cNvCxnSpPr>
              <a:cxnSpLocks noChangeShapeType="1"/>
              <a:endCxn id="1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1" name="Straight Connector 1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5" name="Straight Connector 22"/>
          <p:cNvCxnSpPr>
            <a:cxnSpLocks noChangeShapeType="1"/>
          </p:cNvCxnSpPr>
          <p:nvPr/>
        </p:nvCxnSpPr>
        <p:spPr bwMode="auto">
          <a:xfrm>
            <a:off x="3886201" y="2578101"/>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6" name="Straight Connector 305"/>
          <p:cNvCxnSpPr>
            <a:cxnSpLocks noChangeShapeType="1"/>
          </p:cNvCxnSpPr>
          <p:nvPr/>
        </p:nvCxnSpPr>
        <p:spPr bwMode="auto">
          <a:xfrm>
            <a:off x="3141663" y="2909888"/>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7" name="Straight Connector 306"/>
          <p:cNvCxnSpPr>
            <a:cxnSpLocks noChangeShapeType="1"/>
          </p:cNvCxnSpPr>
          <p:nvPr/>
        </p:nvCxnSpPr>
        <p:spPr bwMode="auto">
          <a:xfrm>
            <a:off x="2754313" y="3278188"/>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8" name="Group 347"/>
          <p:cNvGrpSpPr>
            <a:grpSpLocks/>
          </p:cNvGrpSpPr>
          <p:nvPr/>
        </p:nvGrpSpPr>
        <p:grpSpPr bwMode="auto">
          <a:xfrm>
            <a:off x="5026025" y="3335338"/>
            <a:ext cx="611188" cy="296862"/>
            <a:chOff x="1871277" y="1576300"/>
            <a:chExt cx="1128371" cy="437860"/>
          </a:xfrm>
        </p:grpSpPr>
        <p:sp>
          <p:nvSpPr>
            <p:cNvPr id="161" name="Oval 1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2" name="Rectangle 161"/>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3" name="Oval 1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4" name="Freeform 163"/>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5" name="Freeform 1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6" name="Freeform 1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7" name="Freeform 1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8" name="Straight Connector 167"/>
            <p:cNvCxnSpPr>
              <a:cxnSpLocks noChangeShapeType="1"/>
              <a:endCxn id="1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9" name="Straight Connector 1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7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764271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898"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899"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0"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1"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2"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3"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4"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5"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6"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07"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C</a:t>
            </a:r>
          </a:p>
        </p:txBody>
      </p:sp>
      <p:grpSp>
        <p:nvGrpSpPr>
          <p:cNvPr id="80908"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09"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0"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1"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12"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913"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4"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5"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6"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7"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8"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9"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0"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1"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22"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0923"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4"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5"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6"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27"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928"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9"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0"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1"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2"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3"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4"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5"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6"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37"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0938"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39"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0"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1"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2"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3"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EC8E148-2CAE-45A7-86B9-56135FCEE6B6}" type="slidenum">
              <a:rPr lang="en-US" altLang="zh-CN" sz="1200" smtClean="0">
                <a:solidFill>
                  <a:schemeClr val="accent4"/>
                </a:solidFill>
                <a:latin typeface="Tahoma" panose="020B0604030504040204" pitchFamily="34" charset="0"/>
              </a:rPr>
              <a:pPr/>
              <a:t>41</a:t>
            </a:fld>
            <a:endParaRPr lang="en-US" altLang="zh-CN" sz="1200" dirty="0">
              <a:solidFill>
                <a:schemeClr val="accent4"/>
              </a:solidFill>
              <a:latin typeface="Tahoma" panose="020B0604030504040204" pitchFamily="34" charset="0"/>
            </a:endParaRPr>
          </a:p>
        </p:txBody>
      </p:sp>
      <p:sp>
        <p:nvSpPr>
          <p:cNvPr id="80944" name="Rectangle 2"/>
          <p:cNvSpPr>
            <a:spLocks noGrp="1" noChangeArrowheads="1"/>
          </p:cNvSpPr>
          <p:nvPr>
            <p:ph type="title" idx="4294967295"/>
          </p:nvPr>
        </p:nvSpPr>
        <p:spPr>
          <a:xfrm>
            <a:off x="0" y="165100"/>
            <a:ext cx="84042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0945"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0" y="681082"/>
            <a:ext cx="8288350" cy="11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946" name="Group 2"/>
          <p:cNvGrpSpPr>
            <a:grpSpLocks/>
          </p:cNvGrpSpPr>
          <p:nvPr/>
        </p:nvGrpSpPr>
        <p:grpSpPr bwMode="auto">
          <a:xfrm>
            <a:off x="3349625" y="2241551"/>
            <a:ext cx="647700" cy="417513"/>
            <a:chOff x="3053396" y="4304255"/>
            <a:chExt cx="648422" cy="418253"/>
          </a:xfrm>
        </p:grpSpPr>
        <p:sp>
          <p:nvSpPr>
            <p:cNvPr id="811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8"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7" name="Group 131"/>
          <p:cNvGrpSpPr>
            <a:grpSpLocks/>
          </p:cNvGrpSpPr>
          <p:nvPr/>
        </p:nvGrpSpPr>
        <p:grpSpPr bwMode="auto">
          <a:xfrm>
            <a:off x="2193925" y="3041651"/>
            <a:ext cx="647700" cy="417513"/>
            <a:chOff x="3053396" y="4304255"/>
            <a:chExt cx="648422" cy="418253"/>
          </a:xfrm>
        </p:grpSpPr>
        <p:sp>
          <p:nvSpPr>
            <p:cNvPr id="811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6"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8" name="Group 135"/>
          <p:cNvGrpSpPr>
            <a:grpSpLocks/>
          </p:cNvGrpSpPr>
          <p:nvPr/>
        </p:nvGrpSpPr>
        <p:grpSpPr bwMode="auto">
          <a:xfrm>
            <a:off x="7858125" y="2495551"/>
            <a:ext cx="649288" cy="417513"/>
            <a:chOff x="3053396" y="4304255"/>
            <a:chExt cx="648422" cy="418253"/>
          </a:xfrm>
        </p:grpSpPr>
        <p:sp>
          <p:nvSpPr>
            <p:cNvPr id="811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9" name="Group 138"/>
          <p:cNvGrpSpPr>
            <a:grpSpLocks/>
          </p:cNvGrpSpPr>
          <p:nvPr/>
        </p:nvGrpSpPr>
        <p:grpSpPr bwMode="auto">
          <a:xfrm>
            <a:off x="2765425" y="5353051"/>
            <a:ext cx="647700" cy="417513"/>
            <a:chOff x="3053396" y="4304255"/>
            <a:chExt cx="648422" cy="418253"/>
          </a:xfrm>
        </p:grpSpPr>
        <p:sp>
          <p:nvSpPr>
            <p:cNvPr id="811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0" name="Group 141"/>
          <p:cNvGrpSpPr>
            <a:grpSpLocks/>
          </p:cNvGrpSpPr>
          <p:nvPr/>
        </p:nvGrpSpPr>
        <p:grpSpPr bwMode="auto">
          <a:xfrm>
            <a:off x="2346325" y="4730751"/>
            <a:ext cx="647700" cy="417513"/>
            <a:chOff x="3053396" y="4304255"/>
            <a:chExt cx="648422" cy="418253"/>
          </a:xfrm>
        </p:grpSpPr>
        <p:sp>
          <p:nvSpPr>
            <p:cNvPr id="811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1" name="Group 144"/>
          <p:cNvGrpSpPr>
            <a:grpSpLocks/>
          </p:cNvGrpSpPr>
          <p:nvPr/>
        </p:nvGrpSpPr>
        <p:grpSpPr bwMode="auto">
          <a:xfrm>
            <a:off x="2117725" y="4070351"/>
            <a:ext cx="647700" cy="417513"/>
            <a:chOff x="3053396" y="4304255"/>
            <a:chExt cx="648422" cy="418253"/>
          </a:xfrm>
        </p:grpSpPr>
        <p:sp>
          <p:nvSpPr>
            <p:cNvPr id="811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8"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2" name="Group 147"/>
          <p:cNvGrpSpPr>
            <a:grpSpLocks/>
          </p:cNvGrpSpPr>
          <p:nvPr/>
        </p:nvGrpSpPr>
        <p:grpSpPr bwMode="auto">
          <a:xfrm>
            <a:off x="8607425" y="2927351"/>
            <a:ext cx="649288" cy="417513"/>
            <a:chOff x="3053396" y="4304255"/>
            <a:chExt cx="648422" cy="418253"/>
          </a:xfrm>
        </p:grpSpPr>
        <p:sp>
          <p:nvSpPr>
            <p:cNvPr id="81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6"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3" name="Group 150"/>
          <p:cNvGrpSpPr>
            <a:grpSpLocks/>
          </p:cNvGrpSpPr>
          <p:nvPr/>
        </p:nvGrpSpPr>
        <p:grpSpPr bwMode="auto">
          <a:xfrm>
            <a:off x="4949825" y="2000251"/>
            <a:ext cx="649288" cy="417513"/>
            <a:chOff x="3053396" y="4304255"/>
            <a:chExt cx="648422" cy="418253"/>
          </a:xfrm>
        </p:grpSpPr>
        <p:sp>
          <p:nvSpPr>
            <p:cNvPr id="81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4"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4" name="Group 153"/>
          <p:cNvGrpSpPr>
            <a:grpSpLocks/>
          </p:cNvGrpSpPr>
          <p:nvPr/>
        </p:nvGrpSpPr>
        <p:grpSpPr bwMode="auto">
          <a:xfrm>
            <a:off x="2574925" y="2647951"/>
            <a:ext cx="647700" cy="417513"/>
            <a:chOff x="3053396" y="4304255"/>
            <a:chExt cx="648422" cy="418253"/>
          </a:xfrm>
        </p:grpSpPr>
        <p:sp>
          <p:nvSpPr>
            <p:cNvPr id="81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5" name="Group 156"/>
          <p:cNvGrpSpPr>
            <a:grpSpLocks/>
          </p:cNvGrpSpPr>
          <p:nvPr/>
        </p:nvGrpSpPr>
        <p:grpSpPr bwMode="auto">
          <a:xfrm>
            <a:off x="5864225" y="1974851"/>
            <a:ext cx="649288" cy="417513"/>
            <a:chOff x="3053396" y="4304255"/>
            <a:chExt cx="648422" cy="418253"/>
          </a:xfrm>
        </p:grpSpPr>
        <p:sp>
          <p:nvSpPr>
            <p:cNvPr id="810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0"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6" name="Group 160"/>
          <p:cNvGrpSpPr>
            <a:grpSpLocks/>
          </p:cNvGrpSpPr>
          <p:nvPr/>
        </p:nvGrpSpPr>
        <p:grpSpPr bwMode="auto">
          <a:xfrm>
            <a:off x="8924925" y="5607051"/>
            <a:ext cx="649288" cy="417513"/>
            <a:chOff x="3053396" y="4304255"/>
            <a:chExt cx="648422" cy="418253"/>
          </a:xfrm>
        </p:grpSpPr>
        <p:sp>
          <p:nvSpPr>
            <p:cNvPr id="810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8"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7" name="Group 163"/>
          <p:cNvGrpSpPr>
            <a:grpSpLocks/>
          </p:cNvGrpSpPr>
          <p:nvPr/>
        </p:nvGrpSpPr>
        <p:grpSpPr bwMode="auto">
          <a:xfrm>
            <a:off x="9763125" y="4959351"/>
            <a:ext cx="649288" cy="417513"/>
            <a:chOff x="3053396" y="4304255"/>
            <a:chExt cx="648422" cy="418253"/>
          </a:xfrm>
        </p:grpSpPr>
        <p:sp>
          <p:nvSpPr>
            <p:cNvPr id="810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6"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8" name="Group 169"/>
          <p:cNvGrpSpPr>
            <a:grpSpLocks/>
          </p:cNvGrpSpPr>
          <p:nvPr/>
        </p:nvGrpSpPr>
        <p:grpSpPr bwMode="auto">
          <a:xfrm>
            <a:off x="6689725" y="5848351"/>
            <a:ext cx="649288" cy="417513"/>
            <a:chOff x="3053396" y="4304255"/>
            <a:chExt cx="648422" cy="418253"/>
          </a:xfrm>
        </p:grpSpPr>
        <p:sp>
          <p:nvSpPr>
            <p:cNvPr id="810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4"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9" name="Group 172"/>
          <p:cNvGrpSpPr>
            <a:grpSpLocks/>
          </p:cNvGrpSpPr>
          <p:nvPr/>
        </p:nvGrpSpPr>
        <p:grpSpPr bwMode="auto">
          <a:xfrm>
            <a:off x="5775325" y="5988051"/>
            <a:ext cx="649288" cy="417513"/>
            <a:chOff x="3053396" y="4304255"/>
            <a:chExt cx="648422" cy="418253"/>
          </a:xfrm>
        </p:grpSpPr>
        <p:sp>
          <p:nvSpPr>
            <p:cNvPr id="810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2"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60" name="Group 175"/>
          <p:cNvGrpSpPr>
            <a:grpSpLocks/>
          </p:cNvGrpSpPr>
          <p:nvPr/>
        </p:nvGrpSpPr>
        <p:grpSpPr bwMode="auto">
          <a:xfrm>
            <a:off x="4556125" y="5835651"/>
            <a:ext cx="649288" cy="417513"/>
            <a:chOff x="3053396" y="4304255"/>
            <a:chExt cx="648422" cy="418253"/>
          </a:xfrm>
        </p:grpSpPr>
        <p:sp>
          <p:nvSpPr>
            <p:cNvPr id="810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0"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0961"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2"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3"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4"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5"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6"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7"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a:solidFill>
                  <a:srgbClr val="000099"/>
                </a:solidFill>
                <a:latin typeface="Comic Sans MS" panose="030F0702030302020204" pitchFamily="66" charset="0"/>
              </a:rPr>
              <a:t>But if one global ISP is viable business, there will be competitors ….</a:t>
            </a:r>
          </a:p>
        </p:txBody>
      </p:sp>
      <p:cxnSp>
        <p:nvCxnSpPr>
          <p:cNvPr id="8096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69"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0"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6" name="Straight Connector 509"/>
          <p:cNvCxnSpPr>
            <a:cxnSpLocks noChangeShapeType="1"/>
            <a:stCxn id="81093"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7"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8" name="Straight Connector 511"/>
          <p:cNvCxnSpPr>
            <a:cxnSpLocks noChangeShapeType="1"/>
            <a:stCxn id="81090" idx="0"/>
          </p:cNvCxnSpPr>
          <p:nvPr/>
        </p:nvCxnSpPr>
        <p:spPr bwMode="auto">
          <a:xfrm flipH="1" flipV="1">
            <a:off x="4668839" y="5192714"/>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9"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0"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1"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4"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5"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6"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87"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8"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9"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0"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1"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2"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3"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4"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95"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96" name="Group 166"/>
          <p:cNvGrpSpPr>
            <a:grpSpLocks/>
          </p:cNvGrpSpPr>
          <p:nvPr/>
        </p:nvGrpSpPr>
        <p:grpSpPr bwMode="auto">
          <a:xfrm>
            <a:off x="9534525" y="4044951"/>
            <a:ext cx="649288" cy="417513"/>
            <a:chOff x="3053396" y="4304255"/>
            <a:chExt cx="648422" cy="418253"/>
          </a:xfrm>
        </p:grpSpPr>
        <p:sp>
          <p:nvSpPr>
            <p:cNvPr id="80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099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20035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46"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7"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8"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9"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0"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1"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2"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3"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4"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55"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2956"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7"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8"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9"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60"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61"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2"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3"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4"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5"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6"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7"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8"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9"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70"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2971"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2"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3"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4"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75"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76"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7"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8"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9"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0"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1"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2"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3"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4"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85"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2986"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7"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8"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9"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0"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1"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0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E96EDF-0595-403D-9E7F-97D4286C35D7}" type="slidenum">
              <a:rPr lang="en-US" altLang="zh-CN" sz="1200" smtClean="0">
                <a:solidFill>
                  <a:schemeClr val="accent4"/>
                </a:solidFill>
                <a:latin typeface="Tahoma" panose="020B0604030504040204" pitchFamily="34" charset="0"/>
              </a:rPr>
              <a:pPr/>
              <a:t>42</a:t>
            </a:fld>
            <a:endParaRPr lang="en-US" altLang="zh-CN" sz="1200" dirty="0">
              <a:solidFill>
                <a:schemeClr val="accent4"/>
              </a:solidFill>
              <a:latin typeface="Tahoma" panose="020B0604030504040204" pitchFamily="34" charset="0"/>
            </a:endParaRPr>
          </a:p>
        </p:txBody>
      </p:sp>
      <p:sp>
        <p:nvSpPr>
          <p:cNvPr id="82992"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299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74" y="699561"/>
            <a:ext cx="8353150" cy="123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994" name="Group 2"/>
          <p:cNvGrpSpPr>
            <a:grpSpLocks/>
          </p:cNvGrpSpPr>
          <p:nvPr/>
        </p:nvGrpSpPr>
        <p:grpSpPr bwMode="auto">
          <a:xfrm>
            <a:off x="3349625" y="2241551"/>
            <a:ext cx="647700" cy="417513"/>
            <a:chOff x="3053396" y="4304255"/>
            <a:chExt cx="648422" cy="418253"/>
          </a:xfrm>
        </p:grpSpPr>
        <p:sp>
          <p:nvSpPr>
            <p:cNvPr id="83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9"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5" name="Group 131"/>
          <p:cNvGrpSpPr>
            <a:grpSpLocks/>
          </p:cNvGrpSpPr>
          <p:nvPr/>
        </p:nvGrpSpPr>
        <p:grpSpPr bwMode="auto">
          <a:xfrm>
            <a:off x="2193925" y="3041651"/>
            <a:ext cx="647700" cy="417513"/>
            <a:chOff x="3053396" y="4304255"/>
            <a:chExt cx="648422" cy="418253"/>
          </a:xfrm>
        </p:grpSpPr>
        <p:sp>
          <p:nvSpPr>
            <p:cNvPr id="831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7"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6" name="Group 135"/>
          <p:cNvGrpSpPr>
            <a:grpSpLocks/>
          </p:cNvGrpSpPr>
          <p:nvPr/>
        </p:nvGrpSpPr>
        <p:grpSpPr bwMode="auto">
          <a:xfrm>
            <a:off x="7858125" y="2495551"/>
            <a:ext cx="649288" cy="417513"/>
            <a:chOff x="3053396" y="4304255"/>
            <a:chExt cx="648422" cy="418253"/>
          </a:xfrm>
        </p:grpSpPr>
        <p:sp>
          <p:nvSpPr>
            <p:cNvPr id="831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5"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7" name="Group 138"/>
          <p:cNvGrpSpPr>
            <a:grpSpLocks/>
          </p:cNvGrpSpPr>
          <p:nvPr/>
        </p:nvGrpSpPr>
        <p:grpSpPr bwMode="auto">
          <a:xfrm>
            <a:off x="2765425" y="5353051"/>
            <a:ext cx="647700" cy="417513"/>
            <a:chOff x="3053396" y="4304255"/>
            <a:chExt cx="648422" cy="418253"/>
          </a:xfrm>
        </p:grpSpPr>
        <p:sp>
          <p:nvSpPr>
            <p:cNvPr id="83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3"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8" name="Group 141"/>
          <p:cNvGrpSpPr>
            <a:grpSpLocks/>
          </p:cNvGrpSpPr>
          <p:nvPr/>
        </p:nvGrpSpPr>
        <p:grpSpPr bwMode="auto">
          <a:xfrm>
            <a:off x="2346325" y="4730751"/>
            <a:ext cx="647700" cy="417513"/>
            <a:chOff x="3053396" y="4304255"/>
            <a:chExt cx="648422" cy="418253"/>
          </a:xfrm>
        </p:grpSpPr>
        <p:sp>
          <p:nvSpPr>
            <p:cNvPr id="831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1"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9" name="Group 144"/>
          <p:cNvGrpSpPr>
            <a:grpSpLocks/>
          </p:cNvGrpSpPr>
          <p:nvPr/>
        </p:nvGrpSpPr>
        <p:grpSpPr bwMode="auto">
          <a:xfrm>
            <a:off x="2117725" y="4070351"/>
            <a:ext cx="647700" cy="417513"/>
            <a:chOff x="3053396" y="4304255"/>
            <a:chExt cx="648422" cy="418253"/>
          </a:xfrm>
        </p:grpSpPr>
        <p:sp>
          <p:nvSpPr>
            <p:cNvPr id="8317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9"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0" name="Group 147"/>
          <p:cNvGrpSpPr>
            <a:grpSpLocks/>
          </p:cNvGrpSpPr>
          <p:nvPr/>
        </p:nvGrpSpPr>
        <p:grpSpPr bwMode="auto">
          <a:xfrm>
            <a:off x="8607425" y="2927351"/>
            <a:ext cx="649288" cy="417513"/>
            <a:chOff x="3053396" y="4304255"/>
            <a:chExt cx="648422" cy="418253"/>
          </a:xfrm>
        </p:grpSpPr>
        <p:sp>
          <p:nvSpPr>
            <p:cNvPr id="8317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7"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1" name="Group 150"/>
          <p:cNvGrpSpPr>
            <a:grpSpLocks/>
          </p:cNvGrpSpPr>
          <p:nvPr/>
        </p:nvGrpSpPr>
        <p:grpSpPr bwMode="auto">
          <a:xfrm>
            <a:off x="4949825" y="2000251"/>
            <a:ext cx="649288" cy="417513"/>
            <a:chOff x="3053396" y="4304255"/>
            <a:chExt cx="648422" cy="418253"/>
          </a:xfrm>
        </p:grpSpPr>
        <p:sp>
          <p:nvSpPr>
            <p:cNvPr id="8317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5"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2" name="Group 153"/>
          <p:cNvGrpSpPr>
            <a:grpSpLocks/>
          </p:cNvGrpSpPr>
          <p:nvPr/>
        </p:nvGrpSpPr>
        <p:grpSpPr bwMode="auto">
          <a:xfrm>
            <a:off x="2574925" y="2647951"/>
            <a:ext cx="647700" cy="417513"/>
            <a:chOff x="3053396" y="4304255"/>
            <a:chExt cx="648422" cy="418253"/>
          </a:xfrm>
        </p:grpSpPr>
        <p:sp>
          <p:nvSpPr>
            <p:cNvPr id="8317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3"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3" name="Group 156"/>
          <p:cNvGrpSpPr>
            <a:grpSpLocks/>
          </p:cNvGrpSpPr>
          <p:nvPr/>
        </p:nvGrpSpPr>
        <p:grpSpPr bwMode="auto">
          <a:xfrm>
            <a:off x="5864225" y="1974851"/>
            <a:ext cx="649288" cy="417513"/>
            <a:chOff x="3053396" y="4304255"/>
            <a:chExt cx="648422" cy="418253"/>
          </a:xfrm>
        </p:grpSpPr>
        <p:sp>
          <p:nvSpPr>
            <p:cNvPr id="8317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1"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4" name="Group 160"/>
          <p:cNvGrpSpPr>
            <a:grpSpLocks/>
          </p:cNvGrpSpPr>
          <p:nvPr/>
        </p:nvGrpSpPr>
        <p:grpSpPr bwMode="auto">
          <a:xfrm>
            <a:off x="8924925" y="5607051"/>
            <a:ext cx="649288" cy="417513"/>
            <a:chOff x="3053396" y="4304255"/>
            <a:chExt cx="648422" cy="418253"/>
          </a:xfrm>
        </p:grpSpPr>
        <p:sp>
          <p:nvSpPr>
            <p:cNvPr id="831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9"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5" name="Group 163"/>
          <p:cNvGrpSpPr>
            <a:grpSpLocks/>
          </p:cNvGrpSpPr>
          <p:nvPr/>
        </p:nvGrpSpPr>
        <p:grpSpPr bwMode="auto">
          <a:xfrm>
            <a:off x="9763125" y="4959351"/>
            <a:ext cx="649288" cy="417513"/>
            <a:chOff x="3053396" y="4304255"/>
            <a:chExt cx="648422" cy="418253"/>
          </a:xfrm>
        </p:grpSpPr>
        <p:sp>
          <p:nvSpPr>
            <p:cNvPr id="8316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7"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6" name="Group 169"/>
          <p:cNvGrpSpPr>
            <a:grpSpLocks/>
          </p:cNvGrpSpPr>
          <p:nvPr/>
        </p:nvGrpSpPr>
        <p:grpSpPr bwMode="auto">
          <a:xfrm>
            <a:off x="6689725" y="5848351"/>
            <a:ext cx="649288" cy="417513"/>
            <a:chOff x="3053396" y="4304255"/>
            <a:chExt cx="648422" cy="418253"/>
          </a:xfrm>
        </p:grpSpPr>
        <p:sp>
          <p:nvSpPr>
            <p:cNvPr id="8316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5"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7" name="Group 172"/>
          <p:cNvGrpSpPr>
            <a:grpSpLocks/>
          </p:cNvGrpSpPr>
          <p:nvPr/>
        </p:nvGrpSpPr>
        <p:grpSpPr bwMode="auto">
          <a:xfrm>
            <a:off x="5775325" y="5988051"/>
            <a:ext cx="649288" cy="417513"/>
            <a:chOff x="3053396" y="4304255"/>
            <a:chExt cx="648422" cy="418253"/>
          </a:xfrm>
        </p:grpSpPr>
        <p:sp>
          <p:nvSpPr>
            <p:cNvPr id="8316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3"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8" name="Group 175"/>
          <p:cNvGrpSpPr>
            <a:grpSpLocks/>
          </p:cNvGrpSpPr>
          <p:nvPr/>
        </p:nvGrpSpPr>
        <p:grpSpPr bwMode="auto">
          <a:xfrm>
            <a:off x="4556125" y="5835651"/>
            <a:ext cx="649288" cy="417513"/>
            <a:chOff x="3053396" y="4304255"/>
            <a:chExt cx="648422" cy="418253"/>
          </a:xfrm>
        </p:grpSpPr>
        <p:sp>
          <p:nvSpPr>
            <p:cNvPr id="8316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1"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3009" name="TextBox 4"/>
          <p:cNvSpPr txBox="1">
            <a:spLocks noChangeArrowheads="1"/>
          </p:cNvSpPr>
          <p:nvPr/>
        </p:nvSpPr>
        <p:spPr bwMode="auto">
          <a:xfrm rot="1053502">
            <a:off x="6964364" y="1900239"/>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3010"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1"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2"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3"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4" name="TextBox 183"/>
          <p:cNvSpPr txBox="1">
            <a:spLocks noChangeArrowheads="1"/>
          </p:cNvSpPr>
          <p:nvPr/>
        </p:nvSpPr>
        <p:spPr bwMode="auto">
          <a:xfrm rot="20582737">
            <a:off x="4151314" y="1849439"/>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cxnSp>
        <p:nvCxnSpPr>
          <p:cNvPr id="83015"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6"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7"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8"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9"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0"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1"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2"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3" name="Straight Connector 509"/>
          <p:cNvCxnSpPr>
            <a:cxnSpLocks noChangeShapeType="1"/>
            <a:stCxn id="83164"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4"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5" name="Straight Connector 511"/>
          <p:cNvCxnSpPr>
            <a:cxnSpLocks noChangeShapeType="1"/>
            <a:stCxn id="83161" idx="0"/>
          </p:cNvCxnSpPr>
          <p:nvPr/>
        </p:nvCxnSpPr>
        <p:spPr bwMode="auto">
          <a:xfrm flipH="1" flipV="1">
            <a:off x="4668839" y="5192714"/>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6"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7"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8"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3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4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43" name="Group 166"/>
          <p:cNvGrpSpPr>
            <a:grpSpLocks/>
          </p:cNvGrpSpPr>
          <p:nvPr/>
        </p:nvGrpSpPr>
        <p:grpSpPr bwMode="auto">
          <a:xfrm>
            <a:off x="9534525" y="4044951"/>
            <a:ext cx="649288" cy="417513"/>
            <a:chOff x="3053396" y="4304255"/>
            <a:chExt cx="648422" cy="418253"/>
          </a:xfrm>
        </p:grpSpPr>
        <p:sp>
          <p:nvSpPr>
            <p:cNvPr id="830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069"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3044"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Comic Sans MS" panose="030F0702030302020204" pitchFamily="66" charset="0"/>
              </a:rPr>
              <a:t>But if one global ISP is viable business, there will be competitors ….  which must be interconnected</a:t>
            </a:r>
          </a:p>
        </p:txBody>
      </p:sp>
      <p:grpSp>
        <p:nvGrpSpPr>
          <p:cNvPr id="514" name="Group 20"/>
          <p:cNvGrpSpPr>
            <a:grpSpLocks/>
          </p:cNvGrpSpPr>
          <p:nvPr/>
        </p:nvGrpSpPr>
        <p:grpSpPr bwMode="auto">
          <a:xfrm>
            <a:off x="6221413" y="2871789"/>
            <a:ext cx="2133600" cy="1082675"/>
            <a:chOff x="4696844" y="2871032"/>
            <a:chExt cx="2133865" cy="1082781"/>
          </a:xfrm>
        </p:grpSpPr>
        <p:grpSp>
          <p:nvGrpSpPr>
            <p:cNvPr id="83063" name="Group 16"/>
            <p:cNvGrpSpPr>
              <a:grpSpLocks/>
            </p:cNvGrpSpPr>
            <p:nvPr/>
          </p:nvGrpSpPr>
          <p:grpSpPr bwMode="auto">
            <a:xfrm>
              <a:off x="5677190" y="2871032"/>
              <a:ext cx="572685" cy="338587"/>
              <a:chOff x="5573768" y="2726239"/>
              <a:chExt cx="572685" cy="338587"/>
            </a:xfrm>
          </p:grpSpPr>
          <p:sp>
            <p:nvSpPr>
              <p:cNvPr id="83066"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3067"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3064"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5"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1" name="Group 39939"/>
          <p:cNvGrpSpPr>
            <a:grpSpLocks/>
          </p:cNvGrpSpPr>
          <p:nvPr/>
        </p:nvGrpSpPr>
        <p:grpSpPr bwMode="auto">
          <a:xfrm>
            <a:off x="3908425" y="3703639"/>
            <a:ext cx="2921000" cy="1411287"/>
            <a:chOff x="2577005" y="3679131"/>
            <a:chExt cx="2919566" cy="1413453"/>
          </a:xfrm>
        </p:grpSpPr>
        <p:cxnSp>
          <p:nvCxnSpPr>
            <p:cNvPr id="83060"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1"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2"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5" name="Group 39945"/>
          <p:cNvGrpSpPr>
            <a:grpSpLocks/>
          </p:cNvGrpSpPr>
          <p:nvPr/>
        </p:nvGrpSpPr>
        <p:grpSpPr bwMode="auto">
          <a:xfrm>
            <a:off x="6210301" y="4864101"/>
            <a:ext cx="1989794" cy="741248"/>
            <a:chOff x="4686300" y="4864100"/>
            <a:chExt cx="1989371" cy="740764"/>
          </a:xfrm>
        </p:grpSpPr>
        <p:sp>
          <p:nvSpPr>
            <p:cNvPr id="83058" name="TextBox 39940"/>
            <p:cNvSpPr txBox="1">
              <a:spLocks noChangeArrowheads="1"/>
            </p:cNvSpPr>
            <p:nvPr/>
          </p:nvSpPr>
          <p:spPr bwMode="auto">
            <a:xfrm>
              <a:off x="4838700" y="5143500"/>
              <a:ext cx="1836971" cy="4613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2"/>
                  </a:solidFill>
                  <a:latin typeface="Comic Sans MS" panose="030F0702030302020204" pitchFamily="66" charset="0"/>
                </a:rPr>
                <a:t>peering link</a:t>
              </a:r>
            </a:p>
          </p:txBody>
        </p:sp>
        <p:cxnSp>
          <p:nvCxnSpPr>
            <p:cNvPr id="83059"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18" name="Group 39950"/>
          <p:cNvGrpSpPr>
            <a:grpSpLocks/>
          </p:cNvGrpSpPr>
          <p:nvPr/>
        </p:nvGrpSpPr>
        <p:grpSpPr bwMode="auto">
          <a:xfrm>
            <a:off x="6794502" y="1701800"/>
            <a:ext cx="3780202" cy="1169989"/>
            <a:chOff x="5270500" y="1701800"/>
            <a:chExt cx="3779017" cy="1169233"/>
          </a:xfrm>
        </p:grpSpPr>
        <p:sp>
          <p:nvSpPr>
            <p:cNvPr id="83056" name="TextBox 39946"/>
            <p:cNvSpPr txBox="1">
              <a:spLocks noChangeArrowheads="1"/>
            </p:cNvSpPr>
            <p:nvPr/>
          </p:nvSpPr>
          <p:spPr bwMode="auto">
            <a:xfrm>
              <a:off x="5270500" y="1701800"/>
              <a:ext cx="3779017" cy="46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Internet exchange point </a:t>
              </a:r>
            </a:p>
          </p:txBody>
        </p:sp>
        <p:cxnSp>
          <p:nvCxnSpPr>
            <p:cNvPr id="83057" name="Straight Connector 39948"/>
            <p:cNvCxnSpPr>
              <a:cxnSpLocks noChangeShapeType="1"/>
              <a:endCxn id="83067" idx="0"/>
            </p:cNvCxnSpPr>
            <p:nvPr/>
          </p:nvCxnSpPr>
          <p:spPr bwMode="auto">
            <a:xfrm flipH="1">
              <a:off x="5973352" y="2159000"/>
              <a:ext cx="198849" cy="7120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21" name="Group 39937"/>
          <p:cNvGrpSpPr>
            <a:grpSpLocks/>
          </p:cNvGrpSpPr>
          <p:nvPr/>
        </p:nvGrpSpPr>
        <p:grpSpPr bwMode="auto">
          <a:xfrm>
            <a:off x="5430839" y="3883025"/>
            <a:ext cx="1379537" cy="674688"/>
            <a:chOff x="3962400" y="3676180"/>
            <a:chExt cx="1378622" cy="673930"/>
          </a:xfrm>
        </p:grpSpPr>
        <p:cxnSp>
          <p:nvCxnSpPr>
            <p:cNvPr id="83050"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3051" name="Group 518"/>
            <p:cNvGrpSpPr>
              <a:grpSpLocks/>
            </p:cNvGrpSpPr>
            <p:nvPr/>
          </p:nvGrpSpPr>
          <p:grpSpPr bwMode="auto">
            <a:xfrm>
              <a:off x="3979477" y="3880343"/>
              <a:ext cx="552990" cy="349302"/>
              <a:chOff x="5620344" y="2672371"/>
              <a:chExt cx="552990" cy="349302"/>
            </a:xfrm>
          </p:grpSpPr>
          <p:sp>
            <p:nvSpPr>
              <p:cNvPr id="83054"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3055"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3052" name="Straight Connector 519"/>
            <p:cNvCxnSpPr>
              <a:cxnSpLocks noChangeShapeType="1"/>
              <a:stCxn id="83054"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53"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2948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dissolve">
                                      <p:cBhvr>
                                        <p:cTn id="7" dur="500"/>
                                        <p:tgtEl>
                                          <p:spTgt spid="611"/>
                                        </p:tgtEl>
                                      </p:cBhvr>
                                    </p:animEffect>
                                  </p:childTnLst>
                                </p:cTn>
                              </p:par>
                              <p:par>
                                <p:cTn id="8" presetID="9" presetClass="entr" presetSubtype="0" fill="hold" nodeType="withEffect">
                                  <p:stCondLst>
                                    <p:cond delay="0"/>
                                  </p:stCondLst>
                                  <p:childTnLst>
                                    <p:set>
                                      <p:cBhvr>
                                        <p:cTn id="9" dur="1" fill="hold">
                                          <p:stCondLst>
                                            <p:cond delay="0"/>
                                          </p:stCondLst>
                                        </p:cTn>
                                        <p:tgtEl>
                                          <p:spTgt spid="615"/>
                                        </p:tgtEl>
                                        <p:attrNameLst>
                                          <p:attrName>style.visibility</p:attrName>
                                        </p:attrNameLst>
                                      </p:cBhvr>
                                      <p:to>
                                        <p:strVal val="visible"/>
                                      </p:to>
                                    </p:set>
                                    <p:animEffect transition="in" filter="dissolve">
                                      <p:cBhvr>
                                        <p:cTn id="10" dur="500"/>
                                        <p:tgtEl>
                                          <p:spTgt spid="6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514"/>
                                        </p:tgtEl>
                                        <p:attrNameLst>
                                          <p:attrName>style.visibility</p:attrName>
                                        </p:attrNameLst>
                                      </p:cBhvr>
                                      <p:to>
                                        <p:strVal val="visible"/>
                                      </p:to>
                                    </p:set>
                                    <p:animEffect transition="in" filter="dissolve">
                                      <p:cBhvr>
                                        <p:cTn id="15" dur="500"/>
                                        <p:tgtEl>
                                          <p:spTgt spid="514"/>
                                        </p:tgtEl>
                                      </p:cBhvr>
                                    </p:animEffect>
                                  </p:childTnLst>
                                </p:cTn>
                              </p:par>
                              <p:par>
                                <p:cTn id="16" presetID="9" presetClass="entr" presetSubtype="0" fill="hold" nodeType="withEffect">
                                  <p:stCondLst>
                                    <p:cond delay="0"/>
                                  </p:stCondLst>
                                  <p:childTnLst>
                                    <p:set>
                                      <p:cBhvr>
                                        <p:cTn id="17" dur="1" fill="hold">
                                          <p:stCondLst>
                                            <p:cond delay="0"/>
                                          </p:stCondLst>
                                        </p:cTn>
                                        <p:tgtEl>
                                          <p:spTgt spid="618"/>
                                        </p:tgtEl>
                                        <p:attrNameLst>
                                          <p:attrName>style.visibility</p:attrName>
                                        </p:attrNameLst>
                                      </p:cBhvr>
                                      <p:to>
                                        <p:strVal val="visible"/>
                                      </p:to>
                                    </p:set>
                                    <p:animEffect transition="in" filter="dissolve">
                                      <p:cBhvr>
                                        <p:cTn id="18" dur="500"/>
                                        <p:tgtEl>
                                          <p:spTgt spid="618"/>
                                        </p:tgtEl>
                                      </p:cBhvr>
                                    </p:animEffect>
                                  </p:childTnLst>
                                </p:cTn>
                              </p:par>
                              <p:par>
                                <p:cTn id="19" presetID="9" presetClass="entr" presetSubtype="0" fill="hold" nodeType="withEffect">
                                  <p:stCondLst>
                                    <p:cond delay="0"/>
                                  </p:stCondLst>
                                  <p:childTnLst>
                                    <p:set>
                                      <p:cBhvr>
                                        <p:cTn id="20" dur="1" fill="hold">
                                          <p:stCondLst>
                                            <p:cond delay="0"/>
                                          </p:stCondLst>
                                        </p:cTn>
                                        <p:tgtEl>
                                          <p:spTgt spid="621"/>
                                        </p:tgtEl>
                                        <p:attrNameLst>
                                          <p:attrName>style.visibility</p:attrName>
                                        </p:attrNameLst>
                                      </p:cBhvr>
                                      <p:to>
                                        <p:strVal val="visible"/>
                                      </p:to>
                                    </p:set>
                                    <p:animEffect transition="in" filter="dissolve">
                                      <p:cBhvr>
                                        <p:cTn id="21"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4994"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5"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6"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7"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8"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9"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0"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1"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2"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03"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5004"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5"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6"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7"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08"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09"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0"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1"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2"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3"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4"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5"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6"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7"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18"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5019"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0"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1"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2"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23"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24"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5"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6"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7"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8"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9"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0"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1"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2"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33"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A</a:t>
            </a:r>
          </a:p>
        </p:txBody>
      </p:sp>
      <p:grpSp>
        <p:nvGrpSpPr>
          <p:cNvPr id="85034"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5"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6"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7"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8"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9"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600239-276A-45D1-B6B4-FB25125FCD8C}" type="slidenum">
              <a:rPr lang="en-US" altLang="zh-CN" sz="1200" smtClean="0">
                <a:solidFill>
                  <a:schemeClr val="accent4"/>
                </a:solidFill>
                <a:latin typeface="Tahoma" panose="020B0604030504040204" pitchFamily="34" charset="0"/>
              </a:rPr>
              <a:pPr/>
              <a:t>43</a:t>
            </a:fld>
            <a:endParaRPr lang="en-US" altLang="zh-CN" sz="1200" dirty="0">
              <a:solidFill>
                <a:schemeClr val="accent4"/>
              </a:solidFill>
              <a:latin typeface="Tahoma" panose="020B0604030504040204" pitchFamily="34" charset="0"/>
            </a:endParaRPr>
          </a:p>
        </p:txBody>
      </p:sp>
      <p:sp>
        <p:nvSpPr>
          <p:cNvPr id="85040" name="Rectangle 2"/>
          <p:cNvSpPr>
            <a:spLocks noGrp="1" noChangeArrowheads="1"/>
          </p:cNvSpPr>
          <p:nvPr>
            <p:ph type="title" idx="4294967295"/>
          </p:nvPr>
        </p:nvSpPr>
        <p:spPr>
          <a:xfrm>
            <a:off x="0" y="165100"/>
            <a:ext cx="82772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5041"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 y="722234"/>
            <a:ext cx="8457384" cy="6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5042" name="Group 2"/>
          <p:cNvGrpSpPr>
            <a:grpSpLocks/>
          </p:cNvGrpSpPr>
          <p:nvPr/>
        </p:nvGrpSpPr>
        <p:grpSpPr bwMode="auto">
          <a:xfrm>
            <a:off x="3349625" y="2241551"/>
            <a:ext cx="647700" cy="417513"/>
            <a:chOff x="3053396" y="4304255"/>
            <a:chExt cx="648422" cy="418253"/>
          </a:xfrm>
        </p:grpSpPr>
        <p:sp>
          <p:nvSpPr>
            <p:cNvPr id="852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6"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3" name="Group 135"/>
          <p:cNvGrpSpPr>
            <a:grpSpLocks/>
          </p:cNvGrpSpPr>
          <p:nvPr/>
        </p:nvGrpSpPr>
        <p:grpSpPr bwMode="auto">
          <a:xfrm>
            <a:off x="7858125" y="2495551"/>
            <a:ext cx="649288" cy="417513"/>
            <a:chOff x="3053396" y="4304255"/>
            <a:chExt cx="648422" cy="418253"/>
          </a:xfrm>
        </p:grpSpPr>
        <p:sp>
          <p:nvSpPr>
            <p:cNvPr id="852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4" name="Group 138"/>
          <p:cNvGrpSpPr>
            <a:grpSpLocks/>
          </p:cNvGrpSpPr>
          <p:nvPr/>
        </p:nvGrpSpPr>
        <p:grpSpPr bwMode="auto">
          <a:xfrm>
            <a:off x="2765425" y="5353051"/>
            <a:ext cx="647700" cy="417513"/>
            <a:chOff x="3053396" y="4304255"/>
            <a:chExt cx="648422" cy="418253"/>
          </a:xfrm>
        </p:grpSpPr>
        <p:sp>
          <p:nvSpPr>
            <p:cNvPr id="852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5" name="Group 141"/>
          <p:cNvGrpSpPr>
            <a:grpSpLocks/>
          </p:cNvGrpSpPr>
          <p:nvPr/>
        </p:nvGrpSpPr>
        <p:grpSpPr bwMode="auto">
          <a:xfrm>
            <a:off x="2346325" y="4730751"/>
            <a:ext cx="647700" cy="417513"/>
            <a:chOff x="3053396" y="4304255"/>
            <a:chExt cx="648422" cy="418253"/>
          </a:xfrm>
        </p:grpSpPr>
        <p:sp>
          <p:nvSpPr>
            <p:cNvPr id="852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6" name="Group 147"/>
          <p:cNvGrpSpPr>
            <a:grpSpLocks/>
          </p:cNvGrpSpPr>
          <p:nvPr/>
        </p:nvGrpSpPr>
        <p:grpSpPr bwMode="auto">
          <a:xfrm>
            <a:off x="8607425" y="2927351"/>
            <a:ext cx="649288" cy="417513"/>
            <a:chOff x="3053396" y="4304255"/>
            <a:chExt cx="648422" cy="418253"/>
          </a:xfrm>
        </p:grpSpPr>
        <p:sp>
          <p:nvSpPr>
            <p:cNvPr id="8522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8"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7" name="Group 150"/>
          <p:cNvGrpSpPr>
            <a:grpSpLocks/>
          </p:cNvGrpSpPr>
          <p:nvPr/>
        </p:nvGrpSpPr>
        <p:grpSpPr bwMode="auto">
          <a:xfrm>
            <a:off x="4949825" y="2000251"/>
            <a:ext cx="649288" cy="417513"/>
            <a:chOff x="3053396" y="4304255"/>
            <a:chExt cx="648422" cy="418253"/>
          </a:xfrm>
        </p:grpSpPr>
        <p:sp>
          <p:nvSpPr>
            <p:cNvPr id="8522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6"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8" name="Group 156"/>
          <p:cNvGrpSpPr>
            <a:grpSpLocks/>
          </p:cNvGrpSpPr>
          <p:nvPr/>
        </p:nvGrpSpPr>
        <p:grpSpPr bwMode="auto">
          <a:xfrm>
            <a:off x="5864225" y="1974851"/>
            <a:ext cx="649288" cy="417513"/>
            <a:chOff x="3053396" y="4304255"/>
            <a:chExt cx="648422" cy="418253"/>
          </a:xfrm>
        </p:grpSpPr>
        <p:sp>
          <p:nvSpPr>
            <p:cNvPr id="852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9" name="Group 160"/>
          <p:cNvGrpSpPr>
            <a:grpSpLocks/>
          </p:cNvGrpSpPr>
          <p:nvPr/>
        </p:nvGrpSpPr>
        <p:grpSpPr bwMode="auto">
          <a:xfrm>
            <a:off x="8924925" y="5607051"/>
            <a:ext cx="649288" cy="417513"/>
            <a:chOff x="3053396" y="4304255"/>
            <a:chExt cx="648422" cy="418253"/>
          </a:xfrm>
        </p:grpSpPr>
        <p:sp>
          <p:nvSpPr>
            <p:cNvPr id="85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0" name="Group 163"/>
          <p:cNvGrpSpPr>
            <a:grpSpLocks/>
          </p:cNvGrpSpPr>
          <p:nvPr/>
        </p:nvGrpSpPr>
        <p:grpSpPr bwMode="auto">
          <a:xfrm>
            <a:off x="9763125" y="4959351"/>
            <a:ext cx="649288" cy="417513"/>
            <a:chOff x="3053396" y="4304255"/>
            <a:chExt cx="648422" cy="418253"/>
          </a:xfrm>
        </p:grpSpPr>
        <p:sp>
          <p:nvSpPr>
            <p:cNvPr id="852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1" name="Group 169"/>
          <p:cNvGrpSpPr>
            <a:grpSpLocks/>
          </p:cNvGrpSpPr>
          <p:nvPr/>
        </p:nvGrpSpPr>
        <p:grpSpPr bwMode="auto">
          <a:xfrm>
            <a:off x="6689725" y="5848351"/>
            <a:ext cx="649288" cy="417513"/>
            <a:chOff x="3053396" y="4304255"/>
            <a:chExt cx="648422" cy="418253"/>
          </a:xfrm>
        </p:grpSpPr>
        <p:sp>
          <p:nvSpPr>
            <p:cNvPr id="852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2" name="Group 172"/>
          <p:cNvGrpSpPr>
            <a:grpSpLocks/>
          </p:cNvGrpSpPr>
          <p:nvPr/>
        </p:nvGrpSpPr>
        <p:grpSpPr bwMode="auto">
          <a:xfrm>
            <a:off x="5775325" y="5988051"/>
            <a:ext cx="649288" cy="417513"/>
            <a:chOff x="3053396" y="4304255"/>
            <a:chExt cx="648422" cy="418253"/>
          </a:xfrm>
        </p:grpSpPr>
        <p:sp>
          <p:nvSpPr>
            <p:cNvPr id="85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3" name="Group 175"/>
          <p:cNvGrpSpPr>
            <a:grpSpLocks/>
          </p:cNvGrpSpPr>
          <p:nvPr/>
        </p:nvGrpSpPr>
        <p:grpSpPr bwMode="auto">
          <a:xfrm>
            <a:off x="4556125" y="5835651"/>
            <a:ext cx="649288" cy="417513"/>
            <a:chOff x="3053396" y="4304255"/>
            <a:chExt cx="648422" cy="418253"/>
          </a:xfrm>
        </p:grpSpPr>
        <p:sp>
          <p:nvSpPr>
            <p:cNvPr id="852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5054"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5"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6"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7"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8"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9"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5060"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6"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7"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8"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7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8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83" name="Group 166"/>
          <p:cNvGrpSpPr>
            <a:grpSpLocks/>
          </p:cNvGrpSpPr>
          <p:nvPr/>
        </p:nvGrpSpPr>
        <p:grpSpPr bwMode="auto">
          <a:xfrm>
            <a:off x="9534525" y="4044951"/>
            <a:ext cx="649288" cy="417513"/>
            <a:chOff x="3053396" y="4304255"/>
            <a:chExt cx="648422" cy="418253"/>
          </a:xfrm>
        </p:grpSpPr>
        <p:sp>
          <p:nvSpPr>
            <p:cNvPr id="851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2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84" name="Group 20"/>
          <p:cNvGrpSpPr>
            <a:grpSpLocks/>
          </p:cNvGrpSpPr>
          <p:nvPr/>
        </p:nvGrpSpPr>
        <p:grpSpPr bwMode="auto">
          <a:xfrm>
            <a:off x="6221413" y="2871789"/>
            <a:ext cx="2133600" cy="1082675"/>
            <a:chOff x="4696844" y="2871032"/>
            <a:chExt cx="2133865" cy="1082781"/>
          </a:xfrm>
        </p:grpSpPr>
        <p:grpSp>
          <p:nvGrpSpPr>
            <p:cNvPr id="85116" name="Group 16"/>
            <p:cNvGrpSpPr>
              <a:grpSpLocks/>
            </p:cNvGrpSpPr>
            <p:nvPr/>
          </p:nvGrpSpPr>
          <p:grpSpPr bwMode="auto">
            <a:xfrm>
              <a:off x="5677190" y="2871032"/>
              <a:ext cx="572685" cy="338587"/>
              <a:chOff x="5573768" y="2726239"/>
              <a:chExt cx="572685" cy="338587"/>
            </a:xfrm>
          </p:grpSpPr>
          <p:sp>
            <p:nvSpPr>
              <p:cNvPr id="8511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2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1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5" name="Group 39939"/>
          <p:cNvGrpSpPr>
            <a:grpSpLocks/>
          </p:cNvGrpSpPr>
          <p:nvPr/>
        </p:nvGrpSpPr>
        <p:grpSpPr bwMode="auto">
          <a:xfrm>
            <a:off x="3908425" y="3703639"/>
            <a:ext cx="2921000" cy="1411287"/>
            <a:chOff x="2577005" y="3679131"/>
            <a:chExt cx="2919566" cy="1413453"/>
          </a:xfrm>
        </p:grpSpPr>
        <p:cxnSp>
          <p:nvCxnSpPr>
            <p:cNvPr id="8511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6" name="Group 39937"/>
          <p:cNvGrpSpPr>
            <a:grpSpLocks/>
          </p:cNvGrpSpPr>
          <p:nvPr/>
        </p:nvGrpSpPr>
        <p:grpSpPr bwMode="auto">
          <a:xfrm>
            <a:off x="5430839" y="3883025"/>
            <a:ext cx="1379537" cy="674688"/>
            <a:chOff x="3962400" y="3676180"/>
            <a:chExt cx="1378622" cy="673930"/>
          </a:xfrm>
        </p:grpSpPr>
        <p:cxnSp>
          <p:nvCxnSpPr>
            <p:cNvPr id="8510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5108" name="Group 518"/>
            <p:cNvGrpSpPr>
              <a:grpSpLocks/>
            </p:cNvGrpSpPr>
            <p:nvPr/>
          </p:nvGrpSpPr>
          <p:grpSpPr bwMode="auto">
            <a:xfrm>
              <a:off x="3982617" y="3870009"/>
              <a:ext cx="552990" cy="338174"/>
              <a:chOff x="5623484" y="2662037"/>
              <a:chExt cx="552990" cy="338174"/>
            </a:xfrm>
          </p:grpSpPr>
          <p:sp>
            <p:nvSpPr>
              <p:cNvPr id="8511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12" name="TextBox 522"/>
              <p:cNvSpPr txBox="1">
                <a:spLocks noChangeArrowheads="1"/>
              </p:cNvSpPr>
              <p:nvPr/>
            </p:nvSpPr>
            <p:spPr bwMode="auto">
              <a:xfrm>
                <a:off x="5623484" y="2662037"/>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09" name="Straight Connector 519"/>
            <p:cNvCxnSpPr>
              <a:cxnSpLocks noChangeShapeType="1"/>
              <a:stCxn id="8511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5087" name="Straight Connector 500"/>
          <p:cNvCxnSpPr>
            <a:cxnSpLocks noChangeShapeType="1"/>
            <a:endCxn id="85090"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8" name="Straight Connector 501"/>
          <p:cNvCxnSpPr>
            <a:cxnSpLocks noChangeShapeType="1"/>
            <a:endCxn id="85090"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9" name="Straight Connector 514"/>
          <p:cNvCxnSpPr>
            <a:cxnSpLocks noChangeShapeType="1"/>
            <a:endCxn id="85090"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0"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2"/>
              </a:solidFill>
              <a:latin typeface="Comic Sans MS" panose="030F0702030302020204" pitchFamily="66" charset="0"/>
            </a:endParaRPr>
          </a:p>
        </p:txBody>
      </p:sp>
      <p:cxnSp>
        <p:nvCxnSpPr>
          <p:cNvPr id="85091" name="Straight Connector 39941"/>
          <p:cNvCxnSpPr>
            <a:cxnSpLocks noChangeShapeType="1"/>
            <a:stCxn id="85090"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2"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93" name="Group 144"/>
          <p:cNvGrpSpPr>
            <a:grpSpLocks/>
          </p:cNvGrpSpPr>
          <p:nvPr/>
        </p:nvGrpSpPr>
        <p:grpSpPr bwMode="auto">
          <a:xfrm>
            <a:off x="2117725" y="4070351"/>
            <a:ext cx="647700" cy="417513"/>
            <a:chOff x="3053396" y="4304255"/>
            <a:chExt cx="648422" cy="418253"/>
          </a:xfrm>
        </p:grpSpPr>
        <p:sp>
          <p:nvSpPr>
            <p:cNvPr id="85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94" name="Group 131"/>
          <p:cNvGrpSpPr>
            <a:grpSpLocks/>
          </p:cNvGrpSpPr>
          <p:nvPr/>
        </p:nvGrpSpPr>
        <p:grpSpPr bwMode="auto">
          <a:xfrm>
            <a:off x="2193925" y="3041651"/>
            <a:ext cx="647700" cy="417513"/>
            <a:chOff x="3053396" y="4304255"/>
            <a:chExt cx="648422" cy="418253"/>
          </a:xfrm>
        </p:grpSpPr>
        <p:sp>
          <p:nvSpPr>
            <p:cNvPr id="85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4"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95" name="Group 153"/>
          <p:cNvGrpSpPr>
            <a:grpSpLocks/>
          </p:cNvGrpSpPr>
          <p:nvPr/>
        </p:nvGrpSpPr>
        <p:grpSpPr bwMode="auto">
          <a:xfrm>
            <a:off x="2574925" y="2647951"/>
            <a:ext cx="647700" cy="417513"/>
            <a:chOff x="3053396" y="4304255"/>
            <a:chExt cx="648422" cy="418253"/>
          </a:xfrm>
        </p:grpSpPr>
        <p:sp>
          <p:nvSpPr>
            <p:cNvPr id="85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cxnSp>
        <p:nvCxnSpPr>
          <p:cNvPr id="85096" name="Straight Connector 509"/>
          <p:cNvCxnSpPr>
            <a:cxnSpLocks noChangeShapeType="1"/>
            <a:endCxn id="85098"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7"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8"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099" name="TextBox 9"/>
          <p:cNvSpPr txBox="1">
            <a:spLocks noChangeArrowheads="1"/>
          </p:cNvSpPr>
          <p:nvPr/>
        </p:nvSpPr>
        <p:spPr bwMode="auto">
          <a:xfrm>
            <a:off x="5080000" y="5334000"/>
            <a:ext cx="16017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net</a:t>
            </a:r>
          </a:p>
        </p:txBody>
      </p:sp>
      <p:sp>
        <p:nvSpPr>
          <p:cNvPr id="85100" name="Rectangle 3"/>
          <p:cNvSpPr txBox="1">
            <a:spLocks noChangeArrowheads="1"/>
          </p:cNvSpPr>
          <p:nvPr/>
        </p:nvSpPr>
        <p:spPr bwMode="auto">
          <a:xfrm>
            <a:off x="1415480" y="1073150"/>
            <a:ext cx="993710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Comic Sans MS" panose="030F0702030302020204" pitchFamily="66" charset="0"/>
              </a:rPr>
              <a:t>… and regional networks may arise to connect access nets to ISPs </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411791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42"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3"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4"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5"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6"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7"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8"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9"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0"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51"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7052"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3"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4"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5"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56"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57"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8"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9"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0"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1"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2"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3"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4"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5"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66"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7067"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8"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9"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70"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71"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72"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3"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4"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5"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6"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7"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8"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9"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80"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81"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7082"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3"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4"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5"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6"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7"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1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5F3CCD-B104-43C5-9F28-0893BDFCF49A}" type="slidenum">
              <a:rPr lang="en-US" altLang="zh-CN" sz="1200" smtClean="0">
                <a:solidFill>
                  <a:schemeClr val="accent4"/>
                </a:solidFill>
                <a:latin typeface="Tahoma" panose="020B0604030504040204" pitchFamily="34" charset="0"/>
              </a:rPr>
              <a:pPr/>
              <a:t>44</a:t>
            </a:fld>
            <a:endParaRPr lang="en-US" altLang="zh-CN" sz="1200" dirty="0">
              <a:solidFill>
                <a:schemeClr val="accent4"/>
              </a:solidFill>
              <a:latin typeface="Tahoma" panose="020B0604030504040204" pitchFamily="34" charset="0"/>
            </a:endParaRPr>
          </a:p>
        </p:txBody>
      </p:sp>
      <p:sp>
        <p:nvSpPr>
          <p:cNvPr id="87088" name="Rectangle 2"/>
          <p:cNvSpPr>
            <a:spLocks noGrp="1" noChangeArrowheads="1"/>
          </p:cNvSpPr>
          <p:nvPr>
            <p:ph type="title" idx="4294967295"/>
          </p:nvPr>
        </p:nvSpPr>
        <p:spPr>
          <a:xfrm>
            <a:off x="0" y="165100"/>
            <a:ext cx="83534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7089"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0" y="739577"/>
            <a:ext cx="8414932" cy="11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090" name="Group 2"/>
          <p:cNvGrpSpPr>
            <a:grpSpLocks/>
          </p:cNvGrpSpPr>
          <p:nvPr/>
        </p:nvGrpSpPr>
        <p:grpSpPr bwMode="auto">
          <a:xfrm>
            <a:off x="3349625" y="2241551"/>
            <a:ext cx="647700" cy="417513"/>
            <a:chOff x="3053396" y="4304255"/>
            <a:chExt cx="648422" cy="418253"/>
          </a:xfrm>
        </p:grpSpPr>
        <p:sp>
          <p:nvSpPr>
            <p:cNvPr id="872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6"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1" name="Group 135"/>
          <p:cNvGrpSpPr>
            <a:grpSpLocks/>
          </p:cNvGrpSpPr>
          <p:nvPr/>
        </p:nvGrpSpPr>
        <p:grpSpPr bwMode="auto">
          <a:xfrm>
            <a:off x="7858125" y="2495551"/>
            <a:ext cx="649288" cy="417513"/>
            <a:chOff x="3053396" y="4304255"/>
            <a:chExt cx="648422" cy="418253"/>
          </a:xfrm>
        </p:grpSpPr>
        <p:sp>
          <p:nvSpPr>
            <p:cNvPr id="872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2" name="Group 138"/>
          <p:cNvGrpSpPr>
            <a:grpSpLocks/>
          </p:cNvGrpSpPr>
          <p:nvPr/>
        </p:nvGrpSpPr>
        <p:grpSpPr bwMode="auto">
          <a:xfrm>
            <a:off x="2765425" y="5353051"/>
            <a:ext cx="647700" cy="417513"/>
            <a:chOff x="3053396" y="4304255"/>
            <a:chExt cx="648422" cy="418253"/>
          </a:xfrm>
        </p:grpSpPr>
        <p:sp>
          <p:nvSpPr>
            <p:cNvPr id="872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3" name="Group 141"/>
          <p:cNvGrpSpPr>
            <a:grpSpLocks/>
          </p:cNvGrpSpPr>
          <p:nvPr/>
        </p:nvGrpSpPr>
        <p:grpSpPr bwMode="auto">
          <a:xfrm>
            <a:off x="2346325" y="4730751"/>
            <a:ext cx="647700" cy="417513"/>
            <a:chOff x="3053396" y="4304255"/>
            <a:chExt cx="648422" cy="418253"/>
          </a:xfrm>
        </p:grpSpPr>
        <p:sp>
          <p:nvSpPr>
            <p:cNvPr id="872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4" name="Group 147"/>
          <p:cNvGrpSpPr>
            <a:grpSpLocks/>
          </p:cNvGrpSpPr>
          <p:nvPr/>
        </p:nvGrpSpPr>
        <p:grpSpPr bwMode="auto">
          <a:xfrm>
            <a:off x="8607425" y="2927351"/>
            <a:ext cx="649288" cy="417513"/>
            <a:chOff x="3053396" y="4304255"/>
            <a:chExt cx="648422" cy="418253"/>
          </a:xfrm>
        </p:grpSpPr>
        <p:sp>
          <p:nvSpPr>
            <p:cNvPr id="8727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8"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5" name="Group 150"/>
          <p:cNvGrpSpPr>
            <a:grpSpLocks/>
          </p:cNvGrpSpPr>
          <p:nvPr/>
        </p:nvGrpSpPr>
        <p:grpSpPr bwMode="auto">
          <a:xfrm>
            <a:off x="4949825" y="2000251"/>
            <a:ext cx="649288" cy="417513"/>
            <a:chOff x="3053396" y="4304255"/>
            <a:chExt cx="648422" cy="418253"/>
          </a:xfrm>
        </p:grpSpPr>
        <p:sp>
          <p:nvSpPr>
            <p:cNvPr id="8727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6"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6" name="Group 156"/>
          <p:cNvGrpSpPr>
            <a:grpSpLocks/>
          </p:cNvGrpSpPr>
          <p:nvPr/>
        </p:nvGrpSpPr>
        <p:grpSpPr bwMode="auto">
          <a:xfrm>
            <a:off x="5864225" y="1974851"/>
            <a:ext cx="649288" cy="417513"/>
            <a:chOff x="3053396" y="4304255"/>
            <a:chExt cx="648422" cy="418253"/>
          </a:xfrm>
        </p:grpSpPr>
        <p:sp>
          <p:nvSpPr>
            <p:cNvPr id="8727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7" name="Group 160"/>
          <p:cNvGrpSpPr>
            <a:grpSpLocks/>
          </p:cNvGrpSpPr>
          <p:nvPr/>
        </p:nvGrpSpPr>
        <p:grpSpPr bwMode="auto">
          <a:xfrm>
            <a:off x="8924925" y="5607051"/>
            <a:ext cx="649288" cy="417513"/>
            <a:chOff x="3053396" y="4304255"/>
            <a:chExt cx="648422" cy="418253"/>
          </a:xfrm>
        </p:grpSpPr>
        <p:sp>
          <p:nvSpPr>
            <p:cNvPr id="872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8" name="Group 163"/>
          <p:cNvGrpSpPr>
            <a:grpSpLocks/>
          </p:cNvGrpSpPr>
          <p:nvPr/>
        </p:nvGrpSpPr>
        <p:grpSpPr bwMode="auto">
          <a:xfrm>
            <a:off x="9763125" y="4959351"/>
            <a:ext cx="649288" cy="417513"/>
            <a:chOff x="3053396" y="4304255"/>
            <a:chExt cx="648422" cy="418253"/>
          </a:xfrm>
        </p:grpSpPr>
        <p:sp>
          <p:nvSpPr>
            <p:cNvPr id="8726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9" name="Group 169"/>
          <p:cNvGrpSpPr>
            <a:grpSpLocks/>
          </p:cNvGrpSpPr>
          <p:nvPr/>
        </p:nvGrpSpPr>
        <p:grpSpPr bwMode="auto">
          <a:xfrm>
            <a:off x="6689725" y="5848351"/>
            <a:ext cx="649288" cy="417513"/>
            <a:chOff x="3053396" y="4304255"/>
            <a:chExt cx="648422" cy="418253"/>
          </a:xfrm>
        </p:grpSpPr>
        <p:sp>
          <p:nvSpPr>
            <p:cNvPr id="8726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00" name="Group 172"/>
          <p:cNvGrpSpPr>
            <a:grpSpLocks/>
          </p:cNvGrpSpPr>
          <p:nvPr/>
        </p:nvGrpSpPr>
        <p:grpSpPr bwMode="auto">
          <a:xfrm>
            <a:off x="5775325" y="5988051"/>
            <a:ext cx="649288" cy="417513"/>
            <a:chOff x="3053396" y="4304255"/>
            <a:chExt cx="648422" cy="418253"/>
          </a:xfrm>
        </p:grpSpPr>
        <p:sp>
          <p:nvSpPr>
            <p:cNvPr id="8726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01" name="Group 175"/>
          <p:cNvGrpSpPr>
            <a:grpSpLocks/>
          </p:cNvGrpSpPr>
          <p:nvPr/>
        </p:nvGrpSpPr>
        <p:grpSpPr bwMode="auto">
          <a:xfrm>
            <a:off x="4556125" y="5835651"/>
            <a:ext cx="649288" cy="417513"/>
            <a:chOff x="3053396" y="4304255"/>
            <a:chExt cx="648422" cy="418253"/>
          </a:xfrm>
        </p:grpSpPr>
        <p:sp>
          <p:nvSpPr>
            <p:cNvPr id="8726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7102"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3"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4"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5"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6"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7"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710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09"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0"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1"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2"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3"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4"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5"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6"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19"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0"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1"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22"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23"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4"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5"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6"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7"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8"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9"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30"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31" name="Group 166"/>
          <p:cNvGrpSpPr>
            <a:grpSpLocks/>
          </p:cNvGrpSpPr>
          <p:nvPr/>
        </p:nvGrpSpPr>
        <p:grpSpPr bwMode="auto">
          <a:xfrm>
            <a:off x="9534525" y="4044951"/>
            <a:ext cx="649288" cy="417513"/>
            <a:chOff x="3053396" y="4304255"/>
            <a:chExt cx="648422" cy="418253"/>
          </a:xfrm>
        </p:grpSpPr>
        <p:sp>
          <p:nvSpPr>
            <p:cNvPr id="871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7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32" name="Group 20"/>
          <p:cNvGrpSpPr>
            <a:grpSpLocks/>
          </p:cNvGrpSpPr>
          <p:nvPr/>
        </p:nvGrpSpPr>
        <p:grpSpPr bwMode="auto">
          <a:xfrm>
            <a:off x="6221413" y="2871789"/>
            <a:ext cx="2133600" cy="1082675"/>
            <a:chOff x="4696844" y="2871032"/>
            <a:chExt cx="2133865" cy="1082781"/>
          </a:xfrm>
        </p:grpSpPr>
        <p:grpSp>
          <p:nvGrpSpPr>
            <p:cNvPr id="87166" name="Group 16"/>
            <p:cNvGrpSpPr>
              <a:grpSpLocks/>
            </p:cNvGrpSpPr>
            <p:nvPr/>
          </p:nvGrpSpPr>
          <p:grpSpPr bwMode="auto">
            <a:xfrm>
              <a:off x="5677190" y="2871032"/>
              <a:ext cx="572685" cy="338587"/>
              <a:chOff x="5573768" y="2726239"/>
              <a:chExt cx="572685" cy="338587"/>
            </a:xfrm>
          </p:grpSpPr>
          <p:sp>
            <p:nvSpPr>
              <p:cNvPr id="8716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7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6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3" name="Group 39939"/>
          <p:cNvGrpSpPr>
            <a:grpSpLocks/>
          </p:cNvGrpSpPr>
          <p:nvPr/>
        </p:nvGrpSpPr>
        <p:grpSpPr bwMode="auto">
          <a:xfrm>
            <a:off x="3908425" y="3703639"/>
            <a:ext cx="2921000" cy="1411287"/>
            <a:chOff x="2577005" y="3679131"/>
            <a:chExt cx="2919566" cy="1413453"/>
          </a:xfrm>
        </p:grpSpPr>
        <p:cxnSp>
          <p:nvCxnSpPr>
            <p:cNvPr id="8716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4" name="Group 39937"/>
          <p:cNvGrpSpPr>
            <a:grpSpLocks/>
          </p:cNvGrpSpPr>
          <p:nvPr/>
        </p:nvGrpSpPr>
        <p:grpSpPr bwMode="auto">
          <a:xfrm>
            <a:off x="5430839" y="3883025"/>
            <a:ext cx="1379537" cy="674688"/>
            <a:chOff x="3962400" y="3676180"/>
            <a:chExt cx="1378622" cy="673930"/>
          </a:xfrm>
        </p:grpSpPr>
        <p:cxnSp>
          <p:nvCxnSpPr>
            <p:cNvPr id="8715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7158" name="Group 518"/>
            <p:cNvGrpSpPr>
              <a:grpSpLocks/>
            </p:cNvGrpSpPr>
            <p:nvPr/>
          </p:nvGrpSpPr>
          <p:grpSpPr bwMode="auto">
            <a:xfrm>
              <a:off x="3979477" y="3880343"/>
              <a:ext cx="552990" cy="349302"/>
              <a:chOff x="5620344" y="2672371"/>
              <a:chExt cx="552990" cy="349302"/>
            </a:xfrm>
          </p:grpSpPr>
          <p:sp>
            <p:nvSpPr>
              <p:cNvPr id="8716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62"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59" name="Straight Connector 519"/>
            <p:cNvCxnSpPr>
              <a:cxnSpLocks noChangeShapeType="1"/>
              <a:stCxn id="8716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7135" name="Straight Connector 500"/>
          <p:cNvCxnSpPr>
            <a:cxnSpLocks noChangeShapeType="1"/>
            <a:endCxn id="87138"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6" name="Straight Connector 501"/>
          <p:cNvCxnSpPr>
            <a:cxnSpLocks noChangeShapeType="1"/>
            <a:endCxn id="87138"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7" name="Straight Connector 514"/>
          <p:cNvCxnSpPr>
            <a:cxnSpLocks noChangeShapeType="1"/>
            <a:endCxn id="87138"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38"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139" name="Straight Connector 39941"/>
          <p:cNvCxnSpPr>
            <a:cxnSpLocks noChangeShapeType="1"/>
            <a:stCxn id="87138"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0"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1" name="Group 144"/>
          <p:cNvGrpSpPr>
            <a:grpSpLocks/>
          </p:cNvGrpSpPr>
          <p:nvPr/>
        </p:nvGrpSpPr>
        <p:grpSpPr bwMode="auto">
          <a:xfrm>
            <a:off x="2117725" y="4070351"/>
            <a:ext cx="647700" cy="417513"/>
            <a:chOff x="3053396" y="4304255"/>
            <a:chExt cx="648422" cy="418253"/>
          </a:xfrm>
        </p:grpSpPr>
        <p:sp>
          <p:nvSpPr>
            <p:cNvPr id="8715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42" name="Group 131"/>
          <p:cNvGrpSpPr>
            <a:grpSpLocks/>
          </p:cNvGrpSpPr>
          <p:nvPr/>
        </p:nvGrpSpPr>
        <p:grpSpPr bwMode="auto">
          <a:xfrm>
            <a:off x="2193925" y="3041651"/>
            <a:ext cx="647700" cy="417513"/>
            <a:chOff x="3053396" y="4304255"/>
            <a:chExt cx="648422" cy="418253"/>
          </a:xfrm>
        </p:grpSpPr>
        <p:sp>
          <p:nvSpPr>
            <p:cNvPr id="8715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4"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43" name="Group 153"/>
          <p:cNvGrpSpPr>
            <a:grpSpLocks/>
          </p:cNvGrpSpPr>
          <p:nvPr/>
        </p:nvGrpSpPr>
        <p:grpSpPr bwMode="auto">
          <a:xfrm>
            <a:off x="2574925" y="2647951"/>
            <a:ext cx="647700" cy="417513"/>
            <a:chOff x="3053396" y="4304255"/>
            <a:chExt cx="648422" cy="418253"/>
          </a:xfrm>
        </p:grpSpPr>
        <p:sp>
          <p:nvSpPr>
            <p:cNvPr id="871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cxnSp>
        <p:nvCxnSpPr>
          <p:cNvPr id="87144" name="Straight Connector 509"/>
          <p:cNvCxnSpPr>
            <a:cxnSpLocks noChangeShapeType="1"/>
            <a:endCxn id="87146"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46"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7" name="TextBox 9"/>
          <p:cNvSpPr txBox="1">
            <a:spLocks noChangeArrowheads="1"/>
          </p:cNvSpPr>
          <p:nvPr/>
        </p:nvSpPr>
        <p:spPr bwMode="auto">
          <a:xfrm>
            <a:off x="5080000" y="5334000"/>
            <a:ext cx="16017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net</a:t>
            </a:r>
          </a:p>
        </p:txBody>
      </p:sp>
      <p:sp>
        <p:nvSpPr>
          <p:cNvPr id="87148" name="Oval 11"/>
          <p:cNvSpPr>
            <a:spLocks noChangeArrowheads="1"/>
          </p:cNvSpPr>
          <p:nvPr/>
        </p:nvSpPr>
        <p:spPr bwMode="auto">
          <a:xfrm>
            <a:off x="3390900" y="3429000"/>
            <a:ext cx="6096000" cy="673100"/>
          </a:xfrm>
          <a:prstGeom prst="ellipse">
            <a:avLst/>
          </a:prstGeom>
          <a:solidFill>
            <a:srgbClr val="FF6600">
              <a:alpha val="70195"/>
            </a:srgbClr>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9" name="TextBox 13"/>
          <p:cNvSpPr txBox="1">
            <a:spLocks noChangeArrowheads="1"/>
          </p:cNvSpPr>
          <p:nvPr/>
        </p:nvSpPr>
        <p:spPr bwMode="auto">
          <a:xfrm>
            <a:off x="4637089" y="3541713"/>
            <a:ext cx="3863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Content provider network</a:t>
            </a:r>
          </a:p>
        </p:txBody>
      </p:sp>
      <p:sp>
        <p:nvSpPr>
          <p:cNvPr id="87150" name="Rectangle 3"/>
          <p:cNvSpPr txBox="1">
            <a:spLocks noChangeArrowheads="1"/>
          </p:cNvSpPr>
          <p:nvPr/>
        </p:nvSpPr>
        <p:spPr bwMode="auto">
          <a:xfrm>
            <a:off x="1944506" y="1011238"/>
            <a:ext cx="8760006"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sz="2000" dirty="0">
                <a:solidFill>
                  <a:srgbClr val="000099"/>
                </a:solidFill>
                <a:latin typeface="Comic Sans MS" panose="030F0702030302020204" pitchFamily="66" charset="0"/>
              </a:rPr>
              <a:t>… and content provider networks  (e.g., Google, Microsoft,   Akamai) may run their own network, to bring services, content close to end users</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301726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332FC4F-4CB5-469B-BFA0-A8365F271127}" type="slidenum">
              <a:rPr lang="en-US" altLang="zh-CN" sz="1200" smtClean="0">
                <a:solidFill>
                  <a:schemeClr val="accent4"/>
                </a:solidFill>
                <a:latin typeface="Tahoma" panose="020B0604030504040204" pitchFamily="34" charset="0"/>
              </a:rPr>
              <a:pPr/>
              <a:t>45</a:t>
            </a:fld>
            <a:endParaRPr lang="en-US" altLang="zh-CN" sz="1200" dirty="0">
              <a:solidFill>
                <a:schemeClr val="accent4"/>
              </a:solidFill>
              <a:latin typeface="Tahoma" panose="020B0604030504040204" pitchFamily="34" charset="0"/>
            </a:endParaRPr>
          </a:p>
        </p:txBody>
      </p:sp>
      <p:sp>
        <p:nvSpPr>
          <p:cNvPr id="89090" name="Rectangle 2"/>
          <p:cNvSpPr>
            <a:spLocks noGrp="1" noChangeArrowheads="1"/>
          </p:cNvSpPr>
          <p:nvPr>
            <p:ph type="title" idx="4294967295"/>
          </p:nvPr>
        </p:nvSpPr>
        <p:spPr>
          <a:xfrm>
            <a:off x="0" y="165100"/>
            <a:ext cx="84169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102403" name="Rectangle 3"/>
          <p:cNvSpPr>
            <a:spLocks noGrp="1" noChangeArrowheads="1"/>
          </p:cNvSpPr>
          <p:nvPr>
            <p:ph type="body" sz="half" idx="4294967295"/>
          </p:nvPr>
        </p:nvSpPr>
        <p:spPr>
          <a:xfrm>
            <a:off x="1373186" y="5092406"/>
            <a:ext cx="9187309" cy="1648962"/>
          </a:xfrm>
        </p:spPr>
        <p:txBody>
          <a:bodyPr>
            <a:normAutofit fontScale="92500" lnSpcReduction="10000"/>
          </a:bodyPr>
          <a:lstStyle/>
          <a:p>
            <a:pPr marL="396875">
              <a:buFont typeface="Wingdings" panose="05000000000000000000" pitchFamily="2" charset="2"/>
              <a:buChar char="n"/>
            </a:pPr>
            <a:r>
              <a:rPr lang="en-US" altLang="zh-CN" sz="2400" dirty="0"/>
              <a:t>at center: small # of well-connected large networks</a:t>
            </a:r>
          </a:p>
          <a:p>
            <a:pPr marL="682625" lvl="1" indent="-225425"/>
            <a:r>
              <a:rPr lang="en-US" altLang="ja-JP" sz="2000" dirty="0">
                <a:solidFill>
                  <a:srgbClr val="CC0000"/>
                </a:solidFill>
                <a:ea typeface="MS PGothic" panose="020B0600070205080204" pitchFamily="34" charset="-128"/>
              </a:rPr>
              <a:t>"tier-1" commercial ISPs</a:t>
            </a:r>
            <a:r>
              <a:rPr lang="en-US" altLang="ja-JP" sz="2000" dirty="0">
                <a:solidFill>
                  <a:srgbClr val="FF0000"/>
                </a:solidFill>
                <a:ea typeface="MS PGothic" panose="020B0600070205080204" pitchFamily="34" charset="-128"/>
              </a:rPr>
              <a:t> </a:t>
            </a:r>
            <a:r>
              <a:rPr lang="en-US" altLang="ja-JP" sz="2000" dirty="0">
                <a:ea typeface="MS PGothic" panose="020B0600070205080204" pitchFamily="34" charset="-128"/>
              </a:rPr>
              <a:t>(e.g., Level 3, Sprint, AT&amp;T, NTT), national &amp; international coverage</a:t>
            </a:r>
          </a:p>
          <a:p>
            <a:pPr marL="682625" lvl="1" indent="-225425"/>
            <a:r>
              <a:rPr lang="en-US" altLang="zh-CN" sz="2000" dirty="0">
                <a:solidFill>
                  <a:srgbClr val="CC0000"/>
                </a:solidFill>
                <a:ea typeface="宋体" panose="02010600030101010101" pitchFamily="2" charset="-122"/>
              </a:rPr>
              <a:t>content provider network </a:t>
            </a:r>
            <a:r>
              <a:rPr lang="en-US" altLang="zh-CN" sz="2000" dirty="0">
                <a:ea typeface="宋体" panose="02010600030101010101" pitchFamily="2" charset="-122"/>
              </a:rPr>
              <a:t>(e.g., Google): private network that connects it data centers to Internet, often bypassing tier-1, regional ISPs</a:t>
            </a:r>
          </a:p>
          <a:p>
            <a:pPr marL="682625" lvl="1" indent="-225425">
              <a:buNone/>
            </a:pPr>
            <a:endParaRPr lang="en-US" altLang="zh-CN" sz="2000" dirty="0">
              <a:ea typeface="宋体" panose="02010600030101010101" pitchFamily="2" charset="-122"/>
            </a:endParaRPr>
          </a:p>
        </p:txBody>
      </p:sp>
      <p:pic>
        <p:nvPicPr>
          <p:cNvPr id="89092"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8201025" cy="9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78"/>
          <p:cNvSpPr/>
          <p:nvPr/>
        </p:nvSpPr>
        <p:spPr bwMode="auto">
          <a:xfrm>
            <a:off x="3713164" y="2486025"/>
            <a:ext cx="64928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sp>
        <p:nvSpPr>
          <p:cNvPr id="80" name="Rectangle 79"/>
          <p:cNvSpPr/>
          <p:nvPr/>
        </p:nvSpPr>
        <p:spPr bwMode="auto">
          <a:xfrm>
            <a:off x="6553200" y="24098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cxnSp>
        <p:nvCxnSpPr>
          <p:cNvPr id="84" name="Straight Connector 83"/>
          <p:cNvCxnSpPr>
            <a:endCxn id="89131" idx="0"/>
          </p:cNvCxnSpPr>
          <p:nvPr/>
        </p:nvCxnSpPr>
        <p:spPr bwMode="auto">
          <a:xfrm rot="5400000">
            <a:off x="1973263" y="3055938"/>
            <a:ext cx="2362200" cy="307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9128" idx="4"/>
          </p:cNvCxnSpPr>
          <p:nvPr/>
        </p:nvCxnSpPr>
        <p:spPr bwMode="auto">
          <a:xfrm rot="5400000">
            <a:off x="4727576" y="4089401"/>
            <a:ext cx="504825" cy="98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9128" idx="3"/>
          </p:cNvCxnSpPr>
          <p:nvPr/>
        </p:nvCxnSpPr>
        <p:spPr bwMode="auto">
          <a:xfrm rot="5400000">
            <a:off x="3873501" y="3935413"/>
            <a:ext cx="620712"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auto">
          <a:xfrm rot="16200000" flipH="1">
            <a:off x="2381250" y="3117850"/>
            <a:ext cx="2438400" cy="260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bwMode="auto">
          <a:xfrm rot="5400000">
            <a:off x="2913857" y="3418682"/>
            <a:ext cx="1600200" cy="6492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9229725" y="24860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cxnSp>
        <p:nvCxnSpPr>
          <p:cNvPr id="90" name="Straight Connector 89"/>
          <p:cNvCxnSpPr>
            <a:endCxn id="89134" idx="0"/>
          </p:cNvCxnSpPr>
          <p:nvPr/>
        </p:nvCxnSpPr>
        <p:spPr bwMode="auto">
          <a:xfrm>
            <a:off x="5497514" y="3857625"/>
            <a:ext cx="422275"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9129" idx="2"/>
            <a:endCxn id="89128" idx="6"/>
          </p:cNvCxnSpPr>
          <p:nvPr/>
        </p:nvCxnSpPr>
        <p:spPr bwMode="auto">
          <a:xfrm rot="10800000">
            <a:off x="6021388" y="3490913"/>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auto">
          <a:xfrm rot="5400000">
            <a:off x="6711951" y="3946526"/>
            <a:ext cx="620713"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auto">
          <a:xfrm rot="16200000" flipH="1">
            <a:off x="7456488" y="4089401"/>
            <a:ext cx="544513" cy="80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9129" idx="5"/>
          </p:cNvCxnSpPr>
          <p:nvPr/>
        </p:nvCxnSpPr>
        <p:spPr bwMode="auto">
          <a:xfrm>
            <a:off x="8245475" y="3770314"/>
            <a:ext cx="412750" cy="714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9127" idx="4"/>
            <a:endCxn id="89136" idx="7"/>
          </p:cNvCxnSpPr>
          <p:nvPr/>
        </p:nvCxnSpPr>
        <p:spPr bwMode="auto">
          <a:xfrm>
            <a:off x="8499476" y="2105026"/>
            <a:ext cx="639763" cy="237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bwMode="auto">
          <a:xfrm rot="10800000">
            <a:off x="4605338" y="1647825"/>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auto">
          <a:xfrm rot="10800000">
            <a:off x="6958014" y="1647825"/>
            <a:ext cx="530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bwMode="auto">
          <a:xfrm>
            <a:off x="3713164" y="1038225"/>
            <a:ext cx="446087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latin typeface="Comic Sans MS" panose="030F0702030302020204" pitchFamily="66" charset="0"/>
            </a:endParaRPr>
          </a:p>
        </p:txBody>
      </p:sp>
      <p:cxnSp>
        <p:nvCxnSpPr>
          <p:cNvPr id="99" name="Straight Connector 98"/>
          <p:cNvCxnSpPr/>
          <p:nvPr/>
        </p:nvCxnSpPr>
        <p:spPr bwMode="auto">
          <a:xfrm rot="16200000" flipH="1">
            <a:off x="8881269" y="2056606"/>
            <a:ext cx="533400" cy="325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bwMode="auto">
          <a:xfrm rot="16200000" flipH="1">
            <a:off x="3687763" y="2135188"/>
            <a:ext cx="457200" cy="244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16200000" flipH="1">
            <a:off x="4255294" y="2897981"/>
            <a:ext cx="457200"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rot="10800000" flipV="1">
            <a:off x="4362450" y="1876426"/>
            <a:ext cx="3163888"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rot="16200000" flipH="1">
            <a:off x="6421438" y="2078038"/>
            <a:ext cx="504825"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auto">
          <a:xfrm rot="5400000">
            <a:off x="5007769" y="2518569"/>
            <a:ext cx="1143000" cy="163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auto">
          <a:xfrm rot="16200000" flipH="1">
            <a:off x="6886576" y="2938463"/>
            <a:ext cx="304800"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rot="10800000" flipV="1">
            <a:off x="5741988" y="2790826"/>
            <a:ext cx="811212"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89125" idx="5"/>
          </p:cNvCxnSpPr>
          <p:nvPr/>
        </p:nvCxnSpPr>
        <p:spPr bwMode="auto">
          <a:xfrm rot="16200000" flipH="1">
            <a:off x="4758532" y="1535907"/>
            <a:ext cx="1470025" cy="2281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bwMode="auto">
          <a:xfrm rot="16200000" flipH="1">
            <a:off x="8945563" y="3551238"/>
            <a:ext cx="1458913"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rot="5400000">
            <a:off x="7934326" y="3101976"/>
            <a:ext cx="1535113" cy="1217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bwMode="auto">
          <a:xfrm rot="10800000" flipV="1">
            <a:off x="7931151" y="2714626"/>
            <a:ext cx="1298575"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bwMode="auto">
          <a:xfrm rot="10800000" flipV="1">
            <a:off x="7200901" y="2028825"/>
            <a:ext cx="830263"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a:off x="6821489" y="1884363"/>
            <a:ext cx="243363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125" name="Oval 34"/>
          <p:cNvSpPr>
            <a:spLocks noChangeArrowheads="1"/>
          </p:cNvSpPr>
          <p:nvPr/>
        </p:nvSpPr>
        <p:spPr bwMode="auto">
          <a:xfrm>
            <a:off x="2659064" y="1266826"/>
            <a:ext cx="198437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Tier 1 ISP</a:t>
            </a:r>
            <a:endParaRPr lang="en-US" altLang="zh-CN">
              <a:latin typeface="Comic Sans MS" panose="030F0702030302020204" pitchFamily="66" charset="0"/>
            </a:endParaRPr>
          </a:p>
        </p:txBody>
      </p:sp>
      <p:sp>
        <p:nvSpPr>
          <p:cNvPr id="89126" name="Oval 34"/>
          <p:cNvSpPr>
            <a:spLocks noChangeArrowheads="1"/>
          </p:cNvSpPr>
          <p:nvPr/>
        </p:nvSpPr>
        <p:spPr bwMode="auto">
          <a:xfrm>
            <a:off x="5011739" y="1266826"/>
            <a:ext cx="1982787"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Tier 1 ISP</a:t>
            </a:r>
            <a:endParaRPr lang="en-US" altLang="zh-CN">
              <a:latin typeface="Comic Sans MS" panose="030F0702030302020204" pitchFamily="66" charset="0"/>
            </a:endParaRPr>
          </a:p>
        </p:txBody>
      </p:sp>
      <p:sp>
        <p:nvSpPr>
          <p:cNvPr id="89127" name="Oval 34"/>
          <p:cNvSpPr>
            <a:spLocks noChangeArrowheads="1"/>
          </p:cNvSpPr>
          <p:nvPr/>
        </p:nvSpPr>
        <p:spPr bwMode="auto">
          <a:xfrm>
            <a:off x="7445375" y="1266825"/>
            <a:ext cx="2108200" cy="838200"/>
          </a:xfrm>
          <a:prstGeom prst="ellipse">
            <a:avLst/>
          </a:prstGeom>
          <a:solidFill>
            <a:srgbClr val="00206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Google</a:t>
            </a:r>
            <a:endParaRPr lang="en-US" altLang="zh-CN">
              <a:latin typeface="Comic Sans MS" panose="030F0702030302020204" pitchFamily="66" charset="0"/>
            </a:endParaRPr>
          </a:p>
        </p:txBody>
      </p:sp>
      <p:sp>
        <p:nvSpPr>
          <p:cNvPr id="89128" name="Oval 33"/>
          <p:cNvSpPr>
            <a:spLocks noChangeArrowheads="1"/>
          </p:cNvSpPr>
          <p:nvPr/>
        </p:nvSpPr>
        <p:spPr bwMode="auto">
          <a:xfrm>
            <a:off x="40386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accent4"/>
                </a:solidFill>
                <a:latin typeface="Comic Sans MS" panose="030F0702030302020204" pitchFamily="66" charset="0"/>
              </a:rPr>
              <a:t>Regional ISP</a:t>
            </a:r>
          </a:p>
        </p:txBody>
      </p:sp>
      <p:sp>
        <p:nvSpPr>
          <p:cNvPr id="89129" name="Oval 33"/>
          <p:cNvSpPr>
            <a:spLocks noChangeArrowheads="1"/>
          </p:cNvSpPr>
          <p:nvPr/>
        </p:nvSpPr>
        <p:spPr bwMode="auto">
          <a:xfrm>
            <a:off x="65532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accent4"/>
                </a:solidFill>
                <a:latin typeface="Comic Sans MS" panose="030F0702030302020204" pitchFamily="66" charset="0"/>
              </a:rPr>
              <a:t>Regional ISP</a:t>
            </a:r>
          </a:p>
        </p:txBody>
      </p:sp>
      <p:sp>
        <p:nvSpPr>
          <p:cNvPr id="89130" name="Oval 76"/>
          <p:cNvSpPr>
            <a:spLocks noChangeArrowheads="1"/>
          </p:cNvSpPr>
          <p:nvPr/>
        </p:nvSpPr>
        <p:spPr bwMode="auto">
          <a:xfrm>
            <a:off x="3551238"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1" name="Oval 76"/>
          <p:cNvSpPr>
            <a:spLocks noChangeArrowheads="1"/>
          </p:cNvSpPr>
          <p:nvPr/>
        </p:nvSpPr>
        <p:spPr bwMode="auto">
          <a:xfrm>
            <a:off x="257810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2" name="Oval 76"/>
          <p:cNvSpPr>
            <a:spLocks noChangeArrowheads="1"/>
          </p:cNvSpPr>
          <p:nvPr/>
        </p:nvSpPr>
        <p:spPr bwMode="auto">
          <a:xfrm>
            <a:off x="7445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3" name="Oval 76"/>
          <p:cNvSpPr>
            <a:spLocks noChangeArrowheads="1"/>
          </p:cNvSpPr>
          <p:nvPr/>
        </p:nvSpPr>
        <p:spPr bwMode="auto">
          <a:xfrm>
            <a:off x="6470650" y="4391026"/>
            <a:ext cx="846138"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4" name="Oval 76"/>
          <p:cNvSpPr>
            <a:spLocks noChangeArrowheads="1"/>
          </p:cNvSpPr>
          <p:nvPr/>
        </p:nvSpPr>
        <p:spPr bwMode="auto">
          <a:xfrm>
            <a:off x="5497514" y="4391026"/>
            <a:ext cx="846137"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5" name="Oval 76"/>
          <p:cNvSpPr>
            <a:spLocks noChangeArrowheads="1"/>
          </p:cNvSpPr>
          <p:nvPr/>
        </p:nvSpPr>
        <p:spPr bwMode="auto">
          <a:xfrm>
            <a:off x="4524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6" name="Oval 76"/>
          <p:cNvSpPr>
            <a:spLocks noChangeArrowheads="1"/>
          </p:cNvSpPr>
          <p:nvPr/>
        </p:nvSpPr>
        <p:spPr bwMode="auto">
          <a:xfrm>
            <a:off x="8418513"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7" name="Oval 76"/>
          <p:cNvSpPr>
            <a:spLocks noChangeArrowheads="1"/>
          </p:cNvSpPr>
          <p:nvPr/>
        </p:nvSpPr>
        <p:spPr bwMode="auto">
          <a:xfrm>
            <a:off x="939165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51"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1035214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385F12-4203-45AB-AE9D-2FB79F15D8BC}" type="slidenum">
              <a:rPr lang="en-US" altLang="zh-CN" sz="1200" smtClean="0">
                <a:solidFill>
                  <a:schemeClr val="accent4"/>
                </a:solidFill>
                <a:latin typeface="Tahoma" panose="020B0604030504040204" pitchFamily="34" charset="0"/>
              </a:rPr>
              <a:pPr/>
              <a:t>46</a:t>
            </a:fld>
            <a:endParaRPr lang="en-US" altLang="zh-CN" sz="1200" dirty="0">
              <a:solidFill>
                <a:schemeClr val="accent4"/>
              </a:solidFill>
              <a:latin typeface="Tahoma" panose="020B0604030504040204" pitchFamily="34" charset="0"/>
            </a:endParaRPr>
          </a:p>
        </p:txBody>
      </p:sp>
      <p:sp>
        <p:nvSpPr>
          <p:cNvPr id="91140" name="Rectangle 2"/>
          <p:cNvSpPr>
            <a:spLocks noGrp="1" noChangeArrowheads="1"/>
          </p:cNvSpPr>
          <p:nvPr>
            <p:ph type="title" idx="4294967295"/>
          </p:nvPr>
        </p:nvSpPr>
        <p:spPr>
          <a:xfrm>
            <a:off x="0" y="114300"/>
            <a:ext cx="7772400" cy="1143000"/>
          </a:xfrm>
        </p:spPr>
        <p:txBody>
          <a:bodyPr/>
          <a:lstStyle/>
          <a:p>
            <a:pPr eaLnBrk="1" hangingPunct="1"/>
            <a:r>
              <a:rPr lang="en-US" altLang="zh-CN"/>
              <a:t>Tier-1 ISP: e.g., Sprint</a:t>
            </a:r>
          </a:p>
        </p:txBody>
      </p:sp>
      <p:pic>
        <p:nvPicPr>
          <p:cNvPr id="91138" name="Picture 12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4" y="970667"/>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Picture 3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6" y="1452564"/>
            <a:ext cx="8385175"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2895601" y="1725614"/>
            <a:ext cx="3863975" cy="3017837"/>
            <a:chOff x="1371600" y="1725614"/>
            <a:chExt cx="3863976" cy="3017838"/>
          </a:xfrm>
        </p:grpSpPr>
        <p:grpSp>
          <p:nvGrpSpPr>
            <p:cNvPr id="91143" name="Group 187"/>
            <p:cNvGrpSpPr>
              <a:grpSpLocks/>
            </p:cNvGrpSpPr>
            <p:nvPr/>
          </p:nvGrpSpPr>
          <p:grpSpPr bwMode="auto">
            <a:xfrm>
              <a:off x="1371600" y="1725614"/>
              <a:ext cx="3863976" cy="3017838"/>
              <a:chOff x="864" y="1087"/>
              <a:chExt cx="2434" cy="1901"/>
            </a:xfrm>
          </p:grpSpPr>
          <p:sp>
            <p:nvSpPr>
              <p:cNvPr id="91194" name="Rectangle 202"/>
              <p:cNvSpPr>
                <a:spLocks noChangeArrowheads="1"/>
              </p:cNvSpPr>
              <p:nvPr/>
            </p:nvSpPr>
            <p:spPr bwMode="auto">
              <a:xfrm>
                <a:off x="1307" y="1103"/>
                <a:ext cx="1560" cy="18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91195" name="Line 205"/>
              <p:cNvSpPr>
                <a:spLocks noChangeShapeType="1"/>
              </p:cNvSpPr>
              <p:nvPr/>
            </p:nvSpPr>
            <p:spPr bwMode="auto">
              <a:xfrm flipH="1">
                <a:off x="1408" y="1945"/>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196" name="Line 206"/>
              <p:cNvSpPr>
                <a:spLocks noChangeShapeType="1"/>
              </p:cNvSpPr>
              <p:nvPr/>
            </p:nvSpPr>
            <p:spPr bwMode="auto">
              <a:xfrm flipH="1">
                <a:off x="1408" y="2028"/>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197" name="Text Box 207"/>
              <p:cNvSpPr txBox="1">
                <a:spLocks noChangeArrowheads="1"/>
              </p:cNvSpPr>
              <p:nvPr/>
            </p:nvSpPr>
            <p:spPr bwMode="auto">
              <a:xfrm flipH="1">
                <a:off x="1336" y="1789"/>
                <a:ext cx="22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198" name="Group 208"/>
              <p:cNvGrpSpPr>
                <a:grpSpLocks/>
              </p:cNvGrpSpPr>
              <p:nvPr/>
            </p:nvGrpSpPr>
            <p:grpSpPr bwMode="auto">
              <a:xfrm flipH="1">
                <a:off x="1617" y="2063"/>
                <a:ext cx="775" cy="284"/>
                <a:chOff x="2927" y="2500"/>
                <a:chExt cx="949" cy="332"/>
              </a:xfrm>
            </p:grpSpPr>
            <p:sp>
              <p:nvSpPr>
                <p:cNvPr id="91227"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8"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9"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199" name="Line 212"/>
              <p:cNvSpPr>
                <a:spLocks noChangeShapeType="1"/>
              </p:cNvSpPr>
              <p:nvPr/>
            </p:nvSpPr>
            <p:spPr bwMode="auto">
              <a:xfrm flipH="1" flipV="1">
                <a:off x="1819" y="1533"/>
                <a:ext cx="0" cy="3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0" name="Line 213"/>
              <p:cNvSpPr>
                <a:spLocks noChangeShapeType="1"/>
              </p:cNvSpPr>
              <p:nvPr/>
            </p:nvSpPr>
            <p:spPr bwMode="auto">
              <a:xfrm flipH="1">
                <a:off x="1587" y="2081"/>
                <a:ext cx="193" cy="2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1" name="Line 214"/>
              <p:cNvSpPr>
                <a:spLocks noChangeShapeType="1"/>
              </p:cNvSpPr>
              <p:nvPr/>
            </p:nvSpPr>
            <p:spPr bwMode="auto">
              <a:xfrm>
                <a:off x="1818" y="2068"/>
                <a:ext cx="164" cy="2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2" name="Line 215"/>
              <p:cNvSpPr>
                <a:spLocks noChangeShapeType="1"/>
              </p:cNvSpPr>
              <p:nvPr/>
            </p:nvSpPr>
            <p:spPr bwMode="auto">
              <a:xfrm>
                <a:off x="1904" y="2068"/>
                <a:ext cx="459" cy="2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3" name="Text Box 272"/>
              <p:cNvSpPr txBox="1">
                <a:spLocks noChangeArrowheads="1"/>
              </p:cNvSpPr>
              <p:nvPr/>
            </p:nvSpPr>
            <p:spPr bwMode="auto">
              <a:xfrm>
                <a:off x="1583" y="2691"/>
                <a:ext cx="126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to/from customers</a:t>
                </a:r>
              </a:p>
            </p:txBody>
          </p:sp>
          <p:sp>
            <p:nvSpPr>
              <p:cNvPr id="91204" name="Text Box 273"/>
              <p:cNvSpPr txBox="1">
                <a:spLocks noChangeArrowheads="1"/>
              </p:cNvSpPr>
              <p:nvPr/>
            </p:nvSpPr>
            <p:spPr bwMode="auto">
              <a:xfrm>
                <a:off x="2262" y="1699"/>
                <a:ext cx="56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peering</a:t>
                </a:r>
              </a:p>
            </p:txBody>
          </p:sp>
          <p:sp>
            <p:nvSpPr>
              <p:cNvPr id="91205" name="Text Box 274"/>
              <p:cNvSpPr txBox="1">
                <a:spLocks noChangeArrowheads="1"/>
              </p:cNvSpPr>
              <p:nvPr/>
            </p:nvSpPr>
            <p:spPr bwMode="auto">
              <a:xfrm>
                <a:off x="1383" y="1367"/>
                <a:ext cx="124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 to/from backbone</a:t>
                </a:r>
              </a:p>
              <a:p>
                <a:pPr algn="ctr" eaLnBrk="1" hangingPunct="1"/>
                <a:r>
                  <a:rPr lang="en-US" altLang="zh-CN" sz="1200" dirty="0">
                    <a:solidFill>
                      <a:srgbClr val="0000FF"/>
                    </a:solidFill>
                    <a:latin typeface="Comic Sans MS" panose="030F0702030302020204" pitchFamily="66" charset="0"/>
                  </a:rPr>
                  <a:t>multi-home</a:t>
                </a:r>
              </a:p>
            </p:txBody>
          </p:sp>
          <p:sp>
            <p:nvSpPr>
              <p:cNvPr id="91206" name="Rectangle 275"/>
              <p:cNvSpPr>
                <a:spLocks noChangeArrowheads="1"/>
              </p:cNvSpPr>
              <p:nvPr/>
            </p:nvSpPr>
            <p:spPr bwMode="auto">
              <a:xfrm>
                <a:off x="1355" y="1139"/>
                <a:ext cx="1447" cy="177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91207" name="Line 290"/>
              <p:cNvSpPr>
                <a:spLocks noChangeShapeType="1"/>
              </p:cNvSpPr>
              <p:nvPr/>
            </p:nvSpPr>
            <p:spPr bwMode="auto">
              <a:xfrm flipH="1" flipV="1">
                <a:off x="2226" y="1559"/>
                <a:ext cx="0" cy="3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8" name="Line 292"/>
              <p:cNvSpPr>
                <a:spLocks noChangeShapeType="1"/>
              </p:cNvSpPr>
              <p:nvPr/>
            </p:nvSpPr>
            <p:spPr bwMode="auto">
              <a:xfrm>
                <a:off x="2360" y="1948"/>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9" name="Line 293"/>
              <p:cNvSpPr>
                <a:spLocks noChangeShapeType="1"/>
              </p:cNvSpPr>
              <p:nvPr/>
            </p:nvSpPr>
            <p:spPr bwMode="auto">
              <a:xfrm>
                <a:off x="2360" y="2030"/>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10" name="Text Box 294"/>
              <p:cNvSpPr txBox="1">
                <a:spLocks noChangeArrowheads="1"/>
              </p:cNvSpPr>
              <p:nvPr/>
            </p:nvSpPr>
            <p:spPr bwMode="auto">
              <a:xfrm>
                <a:off x="2410" y="1790"/>
                <a:ext cx="2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latin typeface="Comic Sans MS" panose="030F0702030302020204" pitchFamily="66" charset="0"/>
                  </a:rPr>
                  <a:t>…</a:t>
                </a:r>
              </a:p>
            </p:txBody>
          </p:sp>
          <p:grpSp>
            <p:nvGrpSpPr>
              <p:cNvPr id="91211" name="Group 296"/>
              <p:cNvGrpSpPr>
                <a:grpSpLocks/>
              </p:cNvGrpSpPr>
              <p:nvPr/>
            </p:nvGrpSpPr>
            <p:grpSpPr bwMode="auto">
              <a:xfrm>
                <a:off x="2376" y="2519"/>
                <a:ext cx="83" cy="167"/>
                <a:chOff x="4467" y="2745"/>
                <a:chExt cx="96" cy="345"/>
              </a:xfrm>
            </p:grpSpPr>
            <p:sp>
              <p:nvSpPr>
                <p:cNvPr id="91225"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6"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2" name="Text Box 299"/>
              <p:cNvSpPr txBox="1">
                <a:spLocks noChangeArrowheads="1"/>
              </p:cNvSpPr>
              <p:nvPr/>
            </p:nvSpPr>
            <p:spPr bwMode="auto">
              <a:xfrm rot="16200000" flipH="1">
                <a:off x="2242" y="2495"/>
                <a:ext cx="2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213" name="Group 301"/>
              <p:cNvGrpSpPr>
                <a:grpSpLocks/>
              </p:cNvGrpSpPr>
              <p:nvPr/>
            </p:nvGrpSpPr>
            <p:grpSpPr bwMode="auto">
              <a:xfrm>
                <a:off x="1977" y="2528"/>
                <a:ext cx="84" cy="167"/>
                <a:chOff x="4467" y="2745"/>
                <a:chExt cx="96" cy="345"/>
              </a:xfrm>
            </p:grpSpPr>
            <p:sp>
              <p:nvSpPr>
                <p:cNvPr id="91223"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4"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4" name="Text Box 304"/>
              <p:cNvSpPr txBox="1">
                <a:spLocks noChangeArrowheads="1"/>
              </p:cNvSpPr>
              <p:nvPr/>
            </p:nvSpPr>
            <p:spPr bwMode="auto">
              <a:xfrm rot="16200000" flipH="1">
                <a:off x="1837" y="2491"/>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215" name="Group 306"/>
              <p:cNvGrpSpPr>
                <a:grpSpLocks/>
              </p:cNvGrpSpPr>
              <p:nvPr/>
            </p:nvGrpSpPr>
            <p:grpSpPr bwMode="auto">
              <a:xfrm>
                <a:off x="1545" y="2526"/>
                <a:ext cx="92" cy="167"/>
                <a:chOff x="4467" y="2745"/>
                <a:chExt cx="96" cy="345"/>
              </a:xfrm>
            </p:grpSpPr>
            <p:sp>
              <p:nvSpPr>
                <p:cNvPr id="91221"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2"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6" name="Text Box 309"/>
              <p:cNvSpPr txBox="1">
                <a:spLocks noChangeArrowheads="1"/>
              </p:cNvSpPr>
              <p:nvPr/>
            </p:nvSpPr>
            <p:spPr bwMode="auto">
              <a:xfrm rot="16200000" flipH="1">
                <a:off x="1407" y="249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sp>
            <p:nvSpPr>
              <p:cNvPr id="91217" name="Text Box 310"/>
              <p:cNvSpPr txBox="1">
                <a:spLocks noChangeArrowheads="1"/>
              </p:cNvSpPr>
              <p:nvPr/>
            </p:nvSpPr>
            <p:spPr bwMode="auto">
              <a:xfrm>
                <a:off x="1404" y="1179"/>
                <a:ext cx="1340" cy="1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dirty="0">
                    <a:solidFill>
                      <a:srgbClr val="FF0000"/>
                    </a:solidFill>
                    <a:latin typeface="Comic Sans MS" panose="030F0702030302020204" pitchFamily="66" charset="0"/>
                  </a:rPr>
                  <a:t>POP: point-of-presence</a:t>
                </a:r>
              </a:p>
            </p:txBody>
          </p:sp>
          <p:sp>
            <p:nvSpPr>
              <p:cNvPr id="91218" name="Line 148"/>
              <p:cNvSpPr>
                <a:spLocks noChangeShapeType="1"/>
              </p:cNvSpPr>
              <p:nvPr/>
            </p:nvSpPr>
            <p:spPr bwMode="auto">
              <a:xfrm>
                <a:off x="3192" y="1948"/>
                <a:ext cx="0" cy="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19" name="Line 184"/>
              <p:cNvSpPr>
                <a:spLocks noChangeShapeType="1"/>
              </p:cNvSpPr>
              <p:nvPr/>
            </p:nvSpPr>
            <p:spPr bwMode="auto">
              <a:xfrm>
                <a:off x="3298" y="2402"/>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0" name="Freeform 186"/>
              <p:cNvSpPr>
                <a:spLocks/>
              </p:cNvSpPr>
              <p:nvPr/>
            </p:nvSpPr>
            <p:spPr bwMode="auto">
              <a:xfrm>
                <a:off x="864" y="1087"/>
                <a:ext cx="475" cy="1879"/>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Lst>
                <a:ahLst/>
                <a:cxnLst>
                  <a:cxn ang="T8">
                    <a:pos x="T0" y="T1"/>
                  </a:cxn>
                  <a:cxn ang="T9">
                    <a:pos x="T2" y="T3"/>
                  </a:cxn>
                  <a:cxn ang="T10">
                    <a:pos x="T4" y="T5"/>
                  </a:cxn>
                  <a:cxn ang="T11">
                    <a:pos x="T6" y="T7"/>
                  </a:cxn>
                </a:cxnLst>
                <a:rect l="T12" t="T13" r="T14" b="T15"/>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grpSp>
          <p:nvGrpSpPr>
            <p:cNvPr id="91144" name="Group 347"/>
            <p:cNvGrpSpPr>
              <a:grpSpLocks/>
            </p:cNvGrpSpPr>
            <p:nvPr/>
          </p:nvGrpSpPr>
          <p:grpSpPr bwMode="auto">
            <a:xfrm>
              <a:off x="3570624" y="3685767"/>
              <a:ext cx="544387" cy="333770"/>
              <a:chOff x="1871277" y="1576300"/>
              <a:chExt cx="1128371" cy="437860"/>
            </a:xfrm>
          </p:grpSpPr>
          <p:sp>
            <p:nvSpPr>
              <p:cNvPr id="88" name="Oval 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Rectangle 88"/>
              <p:cNvSpPr/>
              <p:nvPr/>
            </p:nvSpPr>
            <p:spPr bwMode="auto">
              <a:xfrm>
                <a:off x="1870583" y="173927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1" name="Freeform 90"/>
              <p:cNvSpPr/>
              <p:nvPr/>
            </p:nvSpPr>
            <p:spPr bwMode="auto">
              <a:xfrm>
                <a:off x="2160144" y="167472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5" name="Group 347"/>
            <p:cNvGrpSpPr>
              <a:grpSpLocks/>
            </p:cNvGrpSpPr>
            <p:nvPr/>
          </p:nvGrpSpPr>
          <p:grpSpPr bwMode="auto">
            <a:xfrm>
              <a:off x="2915191" y="3680361"/>
              <a:ext cx="544387" cy="333770"/>
              <a:chOff x="1871277" y="1576300"/>
              <a:chExt cx="1128371" cy="437860"/>
            </a:xfrm>
          </p:grpSpPr>
          <p:sp>
            <p:nvSpPr>
              <p:cNvPr id="98" name="Oval 9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Rectangle 98"/>
              <p:cNvSpPr/>
              <p:nvPr/>
            </p:nvSpPr>
            <p:spPr bwMode="auto">
              <a:xfrm>
                <a:off x="1870156" y="1740124"/>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Oval 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1" name="Freeform 100"/>
              <p:cNvSpPr/>
              <p:nvPr/>
            </p:nvSpPr>
            <p:spPr bwMode="auto">
              <a:xfrm>
                <a:off x="2159717" y="1673481"/>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2" name="Freeform 1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3" name="Freeform 1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4" name="Freeform 1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5" name="Straight Connector 104"/>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6" name="Straight Connector 1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6" name="Group 347"/>
            <p:cNvGrpSpPr>
              <a:grpSpLocks/>
            </p:cNvGrpSpPr>
            <p:nvPr/>
          </p:nvGrpSpPr>
          <p:grpSpPr bwMode="auto">
            <a:xfrm>
              <a:off x="2256002" y="3682470"/>
              <a:ext cx="544387" cy="333770"/>
              <a:chOff x="1871277" y="1576300"/>
              <a:chExt cx="1128371" cy="437860"/>
            </a:xfrm>
          </p:grpSpPr>
          <p:sp>
            <p:nvSpPr>
              <p:cNvPr id="108" name="Oval 10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Rectangle 108"/>
              <p:cNvSpPr/>
              <p:nvPr/>
            </p:nvSpPr>
            <p:spPr bwMode="auto">
              <a:xfrm>
                <a:off x="1870937" y="173943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1" name="Freeform 110"/>
              <p:cNvSpPr/>
              <p:nvPr/>
            </p:nvSpPr>
            <p:spPr bwMode="auto">
              <a:xfrm>
                <a:off x="2160498" y="167488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7" name="Group 347"/>
            <p:cNvGrpSpPr>
              <a:grpSpLocks/>
            </p:cNvGrpSpPr>
            <p:nvPr/>
          </p:nvGrpSpPr>
          <p:grpSpPr bwMode="auto">
            <a:xfrm>
              <a:off x="2630086" y="2989478"/>
              <a:ext cx="544387" cy="333770"/>
              <a:chOff x="1871277" y="1576300"/>
              <a:chExt cx="1128371" cy="437860"/>
            </a:xfrm>
          </p:grpSpPr>
          <p:sp>
            <p:nvSpPr>
              <p:cNvPr id="118" name="Oval 11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Rectangle 118"/>
              <p:cNvSpPr/>
              <p:nvPr/>
            </p:nvSpPr>
            <p:spPr bwMode="auto">
              <a:xfrm>
                <a:off x="1872110" y="1738461"/>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Oval 1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1" name="Freeform 120"/>
              <p:cNvSpPr/>
              <p:nvPr/>
            </p:nvSpPr>
            <p:spPr bwMode="auto">
              <a:xfrm>
                <a:off x="2161672" y="1673900"/>
                <a:ext cx="546218" cy="16035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2" name="Freeform 1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3" name="Freeform 1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4" name="Freeform 1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5" name="Straight Connector 124"/>
              <p:cNvCxnSpPr>
                <a:cxnSpLocks noChangeShapeType="1"/>
                <a:endCxn id="1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6" name="Straight Connector 1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8" name="Group 347"/>
            <p:cNvGrpSpPr>
              <a:grpSpLocks/>
            </p:cNvGrpSpPr>
            <p:nvPr/>
          </p:nvGrpSpPr>
          <p:grpSpPr bwMode="auto">
            <a:xfrm>
              <a:off x="3244642" y="2991587"/>
              <a:ext cx="544387" cy="333770"/>
              <a:chOff x="1871277" y="1576300"/>
              <a:chExt cx="1128371" cy="437860"/>
            </a:xfrm>
          </p:grpSpPr>
          <p:sp>
            <p:nvSpPr>
              <p:cNvPr id="128" name="Oval 12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 name="Rectangle 128"/>
              <p:cNvSpPr/>
              <p:nvPr/>
            </p:nvSpPr>
            <p:spPr bwMode="auto">
              <a:xfrm>
                <a:off x="1871708" y="1739859"/>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 name="Oval 1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 name="Freeform 130"/>
              <p:cNvSpPr/>
              <p:nvPr/>
            </p:nvSpPr>
            <p:spPr bwMode="auto">
              <a:xfrm>
                <a:off x="2161269" y="1673216"/>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 name="Freeform 1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 name="Freeform 1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 name="Freeform 1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5" name="Straight Connector 134"/>
              <p:cNvCxnSpPr>
                <a:cxnSpLocks noChangeShapeType="1"/>
                <a:endCxn id="1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 name="Straight Connector 1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9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39923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r>
              <a:rPr lang="en-US" altLang="zh-CN" sz="2600" dirty="0">
                <a:latin typeface="+mj-ea"/>
                <a:ea typeface="+mj-ea"/>
              </a:rPr>
              <a:t>ping</a:t>
            </a:r>
            <a:r>
              <a:rPr lang="zh-CN" altLang="en-US" sz="2600" dirty="0">
                <a:latin typeface="+mj-ea"/>
                <a:ea typeface="+mj-ea"/>
              </a:rPr>
              <a:t>另外一台计算机</a:t>
            </a:r>
          </a:p>
          <a:p>
            <a:pPr>
              <a:buFont typeface="Wingdings" panose="05000000000000000000" charset="0"/>
              <a:buChar char=""/>
            </a:pPr>
            <a:r>
              <a:rPr lang="en-US" altLang="zh-CN" sz="2600" dirty="0" err="1">
                <a:latin typeface="+mj-ea"/>
                <a:ea typeface="+mj-ea"/>
              </a:rPr>
              <a:t>tracert</a:t>
            </a:r>
            <a:r>
              <a:rPr lang="en-US" altLang="zh-CN" sz="2600" dirty="0">
                <a:latin typeface="+mj-ea"/>
                <a:ea typeface="+mj-ea"/>
              </a:rPr>
              <a:t> </a:t>
            </a:r>
            <a:r>
              <a:rPr lang="zh-CN" altLang="en-US" sz="2600" dirty="0">
                <a:latin typeface="+mj-ea"/>
                <a:ea typeface="+mj-ea"/>
              </a:rPr>
              <a:t>一个服务器</a:t>
            </a:r>
          </a:p>
          <a:p>
            <a:pPr>
              <a:buFont typeface="Wingdings" panose="05000000000000000000" charset="0"/>
              <a:buChar char=""/>
            </a:pPr>
            <a:r>
              <a:rPr lang="zh-CN" altLang="en-US" sz="2600" dirty="0">
                <a:latin typeface="+mj-ea"/>
                <a:ea typeface="+mj-ea"/>
                <a:sym typeface="+mn-ea"/>
              </a:rPr>
              <a:t>申请</a:t>
            </a:r>
            <a:r>
              <a:rPr lang="en-US" altLang="zh-CN" sz="2600" dirty="0" err="1">
                <a:latin typeface="+mj-ea"/>
                <a:ea typeface="+mj-ea"/>
                <a:sym typeface="+mn-ea"/>
              </a:rPr>
              <a:t>github</a:t>
            </a:r>
            <a:r>
              <a:rPr lang="zh-CN" altLang="en-US" sz="2600" dirty="0">
                <a:latin typeface="+mj-ea"/>
                <a:ea typeface="+mj-ea"/>
                <a:sym typeface="+mn-ea"/>
              </a:rPr>
              <a:t>账户，下载相关资源</a:t>
            </a:r>
            <a:r>
              <a:rPr lang="en-US" altLang="zh-CN" sz="2600" dirty="0">
                <a:latin typeface="+mj-ea"/>
                <a:ea typeface="+mj-ea"/>
                <a:sym typeface="+mn-ea"/>
              </a:rPr>
              <a:t>https://github.com/wireshark/wireshark</a:t>
            </a:r>
          </a:p>
          <a:p>
            <a:pPr>
              <a:buFont typeface="Wingdings" panose="05000000000000000000" charset="0"/>
              <a:buChar char=""/>
            </a:pPr>
            <a:r>
              <a:rPr lang="zh-CN" altLang="en-US" sz="2600" dirty="0">
                <a:latin typeface="+mj-ea"/>
                <a:ea typeface="+mj-ea"/>
                <a:sym typeface="+mn-ea"/>
              </a:rPr>
              <a:t>作业使用</a:t>
            </a:r>
            <a:r>
              <a:rPr lang="en-US" altLang="zh-CN" sz="2600" dirty="0">
                <a:latin typeface="+mj-ea"/>
                <a:ea typeface="+mj-ea"/>
                <a:sym typeface="+mn-ea"/>
              </a:rPr>
              <a:t>markdown</a:t>
            </a:r>
            <a:r>
              <a:rPr lang="zh-CN" altLang="en-US" sz="2600" dirty="0">
                <a:latin typeface="+mj-ea"/>
                <a:ea typeface="+mj-ea"/>
                <a:sym typeface="+mn-ea"/>
              </a:rPr>
              <a:t>格式或</a:t>
            </a:r>
            <a:r>
              <a:rPr lang="en-US" altLang="zh-CN" sz="2600" dirty="0">
                <a:latin typeface="+mj-ea"/>
                <a:ea typeface="+mj-ea"/>
                <a:sym typeface="+mn-ea"/>
              </a:rPr>
              <a:t>word(</a:t>
            </a:r>
            <a:r>
              <a:rPr lang="zh-CN" altLang="en-US" sz="2600" dirty="0">
                <a:latin typeface="+mj-ea"/>
                <a:ea typeface="+mj-ea"/>
                <a:sym typeface="+mn-ea"/>
              </a:rPr>
              <a:t>强烈建议用</a:t>
            </a:r>
            <a:r>
              <a:rPr lang="en-US" altLang="zh-CN" sz="2600" dirty="0">
                <a:latin typeface="+mj-ea"/>
                <a:ea typeface="+mj-ea"/>
                <a:sym typeface="+mn-ea"/>
              </a:rPr>
              <a:t>markdown)</a:t>
            </a:r>
          </a:p>
          <a:p>
            <a:pPr>
              <a:buFont typeface="Wingdings" panose="05000000000000000000" charset="0"/>
              <a:buChar char=""/>
            </a:pPr>
            <a:r>
              <a:rPr lang="zh-CN" altLang="en-US" sz="2600" dirty="0">
                <a:latin typeface="+mj-ea"/>
                <a:ea typeface="+mj-ea"/>
                <a:sym typeface="+mn-ea"/>
              </a:rPr>
              <a:t>用</a:t>
            </a:r>
            <a:r>
              <a:rPr lang="en-US" altLang="zh-CN" sz="2600" dirty="0" err="1">
                <a:latin typeface="+mj-ea"/>
                <a:ea typeface="+mj-ea"/>
                <a:sym typeface="+mn-ea"/>
              </a:rPr>
              <a:t>github</a:t>
            </a:r>
            <a:r>
              <a:rPr lang="zh-CN" altLang="en-US" sz="2600" dirty="0">
                <a:latin typeface="+mj-ea"/>
                <a:ea typeface="+mj-ea"/>
                <a:sym typeface="+mn-ea"/>
              </a:rPr>
              <a:t>将作业提交到课代表</a:t>
            </a:r>
            <a:endParaRPr lang="en-US" altLang="zh-CN" sz="2600" dirty="0">
              <a:latin typeface="+mj-ea"/>
              <a:ea typeface="+mj-ea"/>
              <a:sym typeface="+mn-ea"/>
            </a:endParaRPr>
          </a:p>
          <a:p>
            <a:pPr>
              <a:buFont typeface="Wingdings" panose="05000000000000000000" charset="0"/>
              <a:buChar char=""/>
            </a:pPr>
            <a:r>
              <a:rPr lang="zh-CN" altLang="en-US" sz="2600" dirty="0">
                <a:latin typeface="+mj-ea"/>
                <a:ea typeface="+mj-ea"/>
                <a:sym typeface="+mn-ea"/>
              </a:rPr>
              <a:t>作业命名格式：学号</a:t>
            </a:r>
            <a:r>
              <a:rPr lang="en-US" altLang="zh-CN" sz="2600" dirty="0">
                <a:latin typeface="+mj-ea"/>
                <a:ea typeface="+mj-ea"/>
                <a:sym typeface="+mn-ea"/>
              </a:rPr>
              <a:t>_</a:t>
            </a:r>
            <a:r>
              <a:rPr lang="zh-CN" altLang="en-US" sz="2600" dirty="0">
                <a:latin typeface="+mj-ea"/>
                <a:ea typeface="+mj-ea"/>
                <a:sym typeface="+mn-ea"/>
              </a:rPr>
              <a:t>姓名</a:t>
            </a:r>
            <a:r>
              <a:rPr lang="en-US" altLang="zh-CN" sz="2600" dirty="0">
                <a:latin typeface="+mj-ea"/>
                <a:ea typeface="+mj-ea"/>
                <a:sym typeface="+mn-ea"/>
              </a:rPr>
              <a:t>.md</a:t>
            </a:r>
          </a:p>
          <a:p>
            <a:pPr>
              <a:buFont typeface="Wingdings" panose="05000000000000000000" charset="0"/>
              <a:buChar char=""/>
            </a:pPr>
            <a:r>
              <a:rPr lang="zh-CN" altLang="en-US" sz="2600" dirty="0">
                <a:latin typeface="+mj-ea"/>
                <a:ea typeface="+mj-ea"/>
                <a:sym typeface="+mn-ea"/>
              </a:rPr>
              <a:t>每次作业在一周内提交（每次课前提交上次作业）</a:t>
            </a:r>
          </a:p>
          <a:p>
            <a:pPr>
              <a:buFont typeface="Wingdings" panose="05000000000000000000" charset="0"/>
              <a:buChar char=""/>
            </a:pPr>
            <a:endParaRPr lang="zh-CN" altLang="en-US" sz="2600" dirty="0">
              <a:latin typeface="+mj-ea"/>
              <a:ea typeface="+mj-ea"/>
              <a:sym typeface="+mn-ea"/>
            </a:endParaRPr>
          </a:p>
        </p:txBody>
      </p:sp>
    </p:spTree>
    <p:extLst>
      <p:ext uri="{BB962C8B-B14F-4D97-AF65-F5344CB8AC3E}">
        <p14:creationId xmlns:p14="http://schemas.microsoft.com/office/powerpoint/2010/main" val="1895315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461" y="9810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2"/>
          <p:cNvSpPr>
            <a:spLocks noGrp="1" noChangeArrowheads="1"/>
          </p:cNvSpPr>
          <p:nvPr>
            <p:ph type="title" idx="4294967295"/>
          </p:nvPr>
        </p:nvSpPr>
        <p:spPr/>
        <p:txBody>
          <a:bodyPr/>
          <a:lstStyle/>
          <a:p>
            <a:pPr eaLnBrk="1" hangingPunct="1"/>
            <a:r>
              <a:rPr lang="en-US" altLang="zh-CN"/>
              <a:t>Chapter 1: roadmap</a:t>
            </a:r>
          </a:p>
        </p:txBody>
      </p:sp>
      <p:sp>
        <p:nvSpPr>
          <p:cNvPr id="93188"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Tree>
    <p:extLst>
      <p:ext uri="{BB962C8B-B14F-4D97-AF65-F5344CB8AC3E}">
        <p14:creationId xmlns:p14="http://schemas.microsoft.com/office/powerpoint/2010/main" val="95650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Line 24"/>
          <p:cNvSpPr>
            <a:spLocks noChangeShapeType="1"/>
          </p:cNvSpPr>
          <p:nvPr/>
        </p:nvSpPr>
        <p:spPr bwMode="auto">
          <a:xfrm>
            <a:off x="3167063" y="4237038"/>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5234" name="Group 347"/>
          <p:cNvGrpSpPr>
            <a:grpSpLocks/>
          </p:cNvGrpSpPr>
          <p:nvPr/>
        </p:nvGrpSpPr>
        <p:grpSpPr bwMode="auto">
          <a:xfrm>
            <a:off x="3883025" y="4284663"/>
            <a:ext cx="1162050" cy="715962"/>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7" name="Rectangle 106"/>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9" name="Freeform 108"/>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35" name="Line 26"/>
          <p:cNvSpPr>
            <a:spLocks noChangeShapeType="1"/>
          </p:cNvSpPr>
          <p:nvPr/>
        </p:nvSpPr>
        <p:spPr bwMode="auto">
          <a:xfrm>
            <a:off x="5091114" y="4656139"/>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36" name="Rectangle 30"/>
          <p:cNvSpPr>
            <a:spLocks noChangeArrowheads="1"/>
          </p:cNvSpPr>
          <p:nvPr/>
        </p:nvSpPr>
        <p:spPr bwMode="auto">
          <a:xfrm>
            <a:off x="4757739" y="4527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7" name="Rectangle 31"/>
          <p:cNvSpPr>
            <a:spLocks noChangeArrowheads="1"/>
          </p:cNvSpPr>
          <p:nvPr/>
        </p:nvSpPr>
        <p:spPr bwMode="auto">
          <a:xfrm>
            <a:off x="4913314" y="4527551"/>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8" name="Rectangle 38"/>
          <p:cNvSpPr>
            <a:spLocks noChangeArrowheads="1"/>
          </p:cNvSpPr>
          <p:nvPr/>
        </p:nvSpPr>
        <p:spPr bwMode="auto">
          <a:xfrm>
            <a:off x="5048250" y="44656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9" name="Line 25"/>
          <p:cNvSpPr>
            <a:spLocks noChangeShapeType="1"/>
          </p:cNvSpPr>
          <p:nvPr/>
        </p:nvSpPr>
        <p:spPr bwMode="auto">
          <a:xfrm flipV="1">
            <a:off x="3165476" y="4776788"/>
            <a:ext cx="735013" cy="5508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0" name="Rectangle 32"/>
          <p:cNvSpPr>
            <a:spLocks noChangeArrowheads="1"/>
          </p:cNvSpPr>
          <p:nvPr/>
        </p:nvSpPr>
        <p:spPr bwMode="auto">
          <a:xfrm>
            <a:off x="3705225" y="44275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41" name="Line 33"/>
          <p:cNvSpPr>
            <a:spLocks noChangeShapeType="1"/>
          </p:cNvSpPr>
          <p:nvPr/>
        </p:nvSpPr>
        <p:spPr bwMode="auto">
          <a:xfrm>
            <a:off x="3656014" y="4364038"/>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2" name="Text Box 36"/>
          <p:cNvSpPr txBox="1">
            <a:spLocks noChangeArrowheads="1"/>
          </p:cNvSpPr>
          <p:nvPr/>
        </p:nvSpPr>
        <p:spPr bwMode="auto">
          <a:xfrm>
            <a:off x="2289176" y="3921126"/>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FF"/>
                </a:solidFill>
                <a:latin typeface="Comic Sans MS" panose="030F0702030302020204" pitchFamily="66" charset="0"/>
              </a:rPr>
              <a:t>A</a:t>
            </a:r>
          </a:p>
        </p:txBody>
      </p:sp>
      <p:sp>
        <p:nvSpPr>
          <p:cNvPr id="95243" name="Text Box 37"/>
          <p:cNvSpPr txBox="1">
            <a:spLocks noChangeArrowheads="1"/>
          </p:cNvSpPr>
          <p:nvPr/>
        </p:nvSpPr>
        <p:spPr bwMode="auto">
          <a:xfrm>
            <a:off x="2465388" y="48736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B</a:t>
            </a:r>
          </a:p>
        </p:txBody>
      </p:sp>
      <p:grpSp>
        <p:nvGrpSpPr>
          <p:cNvPr id="95244" name="Group 66"/>
          <p:cNvGrpSpPr>
            <a:grpSpLocks/>
          </p:cNvGrpSpPr>
          <p:nvPr/>
        </p:nvGrpSpPr>
        <p:grpSpPr bwMode="auto">
          <a:xfrm>
            <a:off x="2439988" y="3921125"/>
            <a:ext cx="779462" cy="679450"/>
            <a:chOff x="-44" y="1473"/>
            <a:chExt cx="981" cy="1105"/>
          </a:xfrm>
        </p:grpSpPr>
        <p:pic>
          <p:nvPicPr>
            <p:cNvPr id="95277" name="Picture 6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5245" name="Group 69"/>
          <p:cNvGrpSpPr>
            <a:grpSpLocks/>
          </p:cNvGrpSpPr>
          <p:nvPr/>
        </p:nvGrpSpPr>
        <p:grpSpPr bwMode="auto">
          <a:xfrm>
            <a:off x="2490788" y="4927600"/>
            <a:ext cx="779462" cy="679450"/>
            <a:chOff x="-44" y="1473"/>
            <a:chExt cx="981" cy="1105"/>
          </a:xfrm>
        </p:grpSpPr>
        <p:pic>
          <p:nvPicPr>
            <p:cNvPr id="95275" name="Picture 7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5246" name="Group 347"/>
          <p:cNvGrpSpPr>
            <a:grpSpLocks/>
          </p:cNvGrpSpPr>
          <p:nvPr/>
        </p:nvGrpSpPr>
        <p:grpSpPr bwMode="auto">
          <a:xfrm>
            <a:off x="7021513" y="4329113"/>
            <a:ext cx="1162050" cy="715962"/>
            <a:chOff x="1871277" y="1576300"/>
            <a:chExt cx="1128371" cy="437861"/>
          </a:xfrm>
        </p:grpSpPr>
        <p:sp>
          <p:nvSpPr>
            <p:cNvPr id="93" name="Oval 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4" name="Rectangle 93"/>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 name="Oval 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6" name="Freeform 95"/>
            <p:cNvSpPr/>
            <p:nvPr/>
          </p:nvSpPr>
          <p:spPr bwMode="auto">
            <a:xfrm>
              <a:off x="2159535"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 name="Freeform 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8" name="Freeform 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9" name="Freeform 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0" name="Straight Connector 99"/>
            <p:cNvCxnSpPr>
              <a:cxnSpLocks noChangeShapeType="1"/>
              <a:endCxn id="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1" name="Straight Connector 1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47" name="Rectangle 31"/>
          <p:cNvSpPr>
            <a:spLocks noChangeArrowheads="1"/>
          </p:cNvSpPr>
          <p:nvPr/>
        </p:nvSpPr>
        <p:spPr bwMode="auto">
          <a:xfrm>
            <a:off x="3268663" y="5083175"/>
            <a:ext cx="139700" cy="185738"/>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48" name="Line 33"/>
          <p:cNvSpPr>
            <a:spLocks noChangeShapeType="1"/>
          </p:cNvSpPr>
          <p:nvPr/>
        </p:nvSpPr>
        <p:spPr bwMode="auto">
          <a:xfrm flipV="1">
            <a:off x="3443288" y="5053014"/>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9" name="Rectangle 89"/>
          <p:cNvSpPr>
            <a:spLocks noChangeArrowheads="1"/>
          </p:cNvSpPr>
          <p:nvPr/>
        </p:nvSpPr>
        <p:spPr bwMode="auto">
          <a:xfrm>
            <a:off x="4605339" y="4529139"/>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0" name="Rectangle 89"/>
          <p:cNvSpPr>
            <a:spLocks noChangeArrowheads="1"/>
          </p:cNvSpPr>
          <p:nvPr/>
        </p:nvSpPr>
        <p:spPr bwMode="auto">
          <a:xfrm>
            <a:off x="4456114" y="4527551"/>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1" name="Rectangle 89"/>
          <p:cNvSpPr>
            <a:spLocks noChangeArrowheads="1"/>
          </p:cNvSpPr>
          <p:nvPr/>
        </p:nvSpPr>
        <p:spPr bwMode="auto">
          <a:xfrm>
            <a:off x="4303714" y="4530726"/>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
        <p:nvSpPr>
          <p:cNvPr id="9525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C44C2E-33F3-45F1-AC6D-7272D0FF6A25}" type="slidenum">
              <a:rPr lang="en-US" altLang="zh-CN" sz="1200" smtClean="0">
                <a:solidFill>
                  <a:schemeClr val="accent4"/>
                </a:solidFill>
                <a:latin typeface="Tahoma" panose="020B0604030504040204" pitchFamily="34" charset="0"/>
              </a:rPr>
              <a:pPr/>
              <a:t>49</a:t>
            </a:fld>
            <a:endParaRPr lang="en-US" altLang="zh-CN" sz="1200" dirty="0">
              <a:solidFill>
                <a:schemeClr val="accent4"/>
              </a:solidFill>
              <a:latin typeface="Tahoma" panose="020B0604030504040204" pitchFamily="34" charset="0"/>
            </a:endParaRPr>
          </a:p>
        </p:txBody>
      </p:sp>
      <p:sp>
        <p:nvSpPr>
          <p:cNvPr id="95254" name="Rectangle 2"/>
          <p:cNvSpPr>
            <a:spLocks noGrp="1" noChangeArrowheads="1"/>
          </p:cNvSpPr>
          <p:nvPr>
            <p:ph type="title" idx="4294967295"/>
          </p:nvPr>
        </p:nvSpPr>
        <p:spPr>
          <a:xfrm>
            <a:off x="111125" y="72168"/>
            <a:ext cx="7772400" cy="1143000"/>
          </a:xfrm>
        </p:spPr>
        <p:txBody>
          <a:bodyPr/>
          <a:lstStyle/>
          <a:p>
            <a:pPr eaLnBrk="1" hangingPunct="1"/>
            <a:r>
              <a:rPr lang="en-US" altLang="zh-CN" dirty="0"/>
              <a:t>How do loss and delay occur?</a:t>
            </a:r>
            <a:endParaRPr lang="en-US" altLang="zh-CN" sz="4800" dirty="0"/>
          </a:p>
        </p:txBody>
      </p:sp>
      <p:sp>
        <p:nvSpPr>
          <p:cNvPr id="108548" name="Rectangle 3"/>
          <p:cNvSpPr>
            <a:spLocks noGrp="1" noChangeArrowheads="1"/>
          </p:cNvSpPr>
          <p:nvPr>
            <p:ph type="body" sz="half" idx="4294967295"/>
          </p:nvPr>
        </p:nvSpPr>
        <p:spPr>
          <a:xfrm>
            <a:off x="1986591" y="1347058"/>
            <a:ext cx="8564562" cy="2114550"/>
          </a:xfrm>
        </p:spPr>
        <p:txBody>
          <a:bodyPr/>
          <a:lstStyle/>
          <a:p>
            <a:pPr eaLnBrk="1" hangingPunct="1">
              <a:buFont typeface="Wingdings" charset="0"/>
              <a:buNone/>
              <a:defRPr/>
            </a:pPr>
            <a:r>
              <a:rPr lang="en-US" dirty="0">
                <a:ea typeface="ＭＳ Ｐゴシック" charset="0"/>
              </a:rPr>
              <a:t>packets </a:t>
            </a:r>
            <a:r>
              <a:rPr lang="en-US" i="1" dirty="0">
                <a:ea typeface="ＭＳ Ｐゴシック" charset="0"/>
              </a:rPr>
              <a:t>queue</a:t>
            </a:r>
            <a:r>
              <a:rPr lang="en-US" dirty="0">
                <a:ea typeface="ＭＳ Ｐゴシック" charset="0"/>
              </a:rPr>
              <a:t> in router buffers</a:t>
            </a:r>
            <a:r>
              <a:rPr lang="en-US" sz="2400" dirty="0">
                <a:ea typeface="ＭＳ Ｐゴシック" charset="0"/>
              </a:rPr>
              <a:t> </a:t>
            </a:r>
          </a:p>
          <a:p>
            <a:pPr marL="287338" indent="-287338">
              <a:buFont typeface="Wingdings" charset="2"/>
              <a:buChar char="§"/>
              <a:defRPr/>
            </a:pPr>
            <a:r>
              <a:rPr lang="en-US" sz="2400" dirty="0">
                <a:solidFill>
                  <a:srgbClr val="CC0000"/>
                </a:solidFill>
                <a:ea typeface="ＭＳ Ｐゴシック" charset="0"/>
              </a:rPr>
              <a:t>packet arrival rate to link (temporarily) exceeds output link capacity</a:t>
            </a:r>
          </a:p>
          <a:p>
            <a:pPr marL="287338" indent="-287338">
              <a:buFont typeface="Wingdings" charset="2"/>
              <a:buChar char="§"/>
              <a:defRPr/>
            </a:pPr>
            <a:r>
              <a:rPr lang="en-US" sz="2400" dirty="0">
                <a:ea typeface="ＭＳ Ｐゴシック" charset="0"/>
              </a:rPr>
              <a:t>packets queue, wait for turn</a:t>
            </a:r>
          </a:p>
        </p:txBody>
      </p:sp>
      <p:pic>
        <p:nvPicPr>
          <p:cNvPr id="95253" name="Picture 63"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8" y="892970"/>
            <a:ext cx="6115620" cy="99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93"/>
          <p:cNvGrpSpPr>
            <a:grpSpLocks/>
          </p:cNvGrpSpPr>
          <p:nvPr/>
        </p:nvGrpSpPr>
        <p:grpSpPr bwMode="auto">
          <a:xfrm>
            <a:off x="5254693" y="3559345"/>
            <a:ext cx="3649620" cy="877717"/>
            <a:chOff x="2259" y="2090"/>
            <a:chExt cx="2681" cy="916"/>
          </a:xfrm>
        </p:grpSpPr>
        <p:sp>
          <p:nvSpPr>
            <p:cNvPr id="95264" name="Text Box 66"/>
            <p:cNvSpPr txBox="1">
              <a:spLocks noChangeArrowheads="1"/>
            </p:cNvSpPr>
            <p:nvPr/>
          </p:nvSpPr>
          <p:spPr bwMode="auto">
            <a:xfrm>
              <a:off x="2602" y="2090"/>
              <a:ext cx="23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packet being transmitted </a:t>
              </a:r>
              <a:r>
                <a:rPr lang="en-US" altLang="zh-CN" sz="1800" dirty="0">
                  <a:solidFill>
                    <a:srgbClr val="CC0000"/>
                  </a:solidFill>
                  <a:latin typeface="Comic Sans MS" panose="030F0702030302020204" pitchFamily="66" charset="0"/>
                </a:rPr>
                <a:t>(delay)</a:t>
              </a:r>
            </a:p>
          </p:txBody>
        </p:sp>
        <p:sp>
          <p:nvSpPr>
            <p:cNvPr id="95265" name="Line 67"/>
            <p:cNvSpPr>
              <a:spLocks noChangeShapeType="1"/>
            </p:cNvSpPr>
            <p:nvPr/>
          </p:nvSpPr>
          <p:spPr bwMode="auto">
            <a:xfrm rot="10800000" flipV="1">
              <a:off x="2259" y="2294"/>
              <a:ext cx="1059" cy="7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grpSp>
        <p:nvGrpSpPr>
          <p:cNvPr id="6" name="Group 94"/>
          <p:cNvGrpSpPr>
            <a:grpSpLocks/>
          </p:cNvGrpSpPr>
          <p:nvPr/>
        </p:nvGrpSpPr>
        <p:grpSpPr bwMode="auto">
          <a:xfrm>
            <a:off x="4862513" y="4802188"/>
            <a:ext cx="3487737" cy="808037"/>
            <a:chOff x="2103" y="3214"/>
            <a:chExt cx="2197" cy="509"/>
          </a:xfrm>
        </p:grpSpPr>
        <p:sp>
          <p:nvSpPr>
            <p:cNvPr id="95262" name="Text Box 72"/>
            <p:cNvSpPr txBox="1">
              <a:spLocks noChangeArrowheads="1"/>
            </p:cNvSpPr>
            <p:nvPr/>
          </p:nvSpPr>
          <p:spPr bwMode="auto">
            <a:xfrm>
              <a:off x="2530" y="3490"/>
              <a:ext cx="17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packets queueing </a:t>
              </a:r>
              <a:r>
                <a:rPr lang="en-US" altLang="zh-CN" sz="1800" dirty="0">
                  <a:solidFill>
                    <a:srgbClr val="CC0000"/>
                  </a:solidFill>
                  <a:latin typeface="Comic Sans MS" panose="030F0702030302020204" pitchFamily="66" charset="0"/>
                </a:rPr>
                <a:t>(delay)</a:t>
              </a:r>
            </a:p>
          </p:txBody>
        </p:sp>
        <p:sp>
          <p:nvSpPr>
            <p:cNvPr id="95263" name="Line 73"/>
            <p:cNvSpPr>
              <a:spLocks noChangeShapeType="1"/>
            </p:cNvSpPr>
            <p:nvPr/>
          </p:nvSpPr>
          <p:spPr bwMode="auto">
            <a:xfrm rot="10800000">
              <a:off x="2103" y="3214"/>
              <a:ext cx="471" cy="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 name="Group 95"/>
          <p:cNvGrpSpPr>
            <a:grpSpLocks/>
          </p:cNvGrpSpPr>
          <p:nvPr/>
        </p:nvGrpSpPr>
        <p:grpSpPr bwMode="auto">
          <a:xfrm>
            <a:off x="4041775" y="4764090"/>
            <a:ext cx="4665663" cy="1516063"/>
            <a:chOff x="1586" y="3190"/>
            <a:chExt cx="2939" cy="955"/>
          </a:xfrm>
        </p:grpSpPr>
        <p:sp>
          <p:nvSpPr>
            <p:cNvPr id="95260" name="Line 91"/>
            <p:cNvSpPr>
              <a:spLocks noChangeShapeType="1"/>
            </p:cNvSpPr>
            <p:nvPr/>
          </p:nvSpPr>
          <p:spPr bwMode="auto">
            <a:xfrm rot="10800000" flipH="1">
              <a:off x="1798" y="3190"/>
              <a:ext cx="105" cy="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61" name="Text Box 92"/>
            <p:cNvSpPr txBox="1">
              <a:spLocks noChangeArrowheads="1"/>
            </p:cNvSpPr>
            <p:nvPr/>
          </p:nvSpPr>
          <p:spPr bwMode="auto">
            <a:xfrm>
              <a:off x="1586" y="3738"/>
              <a:ext cx="293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free (available) buffers: arriving packets </a:t>
              </a:r>
            </a:p>
            <a:p>
              <a:r>
                <a:rPr lang="en-US" altLang="zh-CN" sz="1800" dirty="0">
                  <a:solidFill>
                    <a:srgbClr val="0000FF"/>
                  </a:solidFill>
                  <a:latin typeface="Comic Sans MS" panose="030F0702030302020204" pitchFamily="66" charset="0"/>
                </a:rPr>
                <a:t>dropped (</a:t>
              </a:r>
              <a:r>
                <a:rPr lang="en-US" altLang="zh-CN" sz="1800" dirty="0">
                  <a:solidFill>
                    <a:srgbClr val="CC0000"/>
                  </a:solidFill>
                  <a:latin typeface="Comic Sans MS" panose="030F0702030302020204" pitchFamily="66" charset="0"/>
                </a:rPr>
                <a:t>loss</a:t>
              </a:r>
              <a:r>
                <a:rPr lang="en-US" altLang="zh-CN" sz="1800" dirty="0">
                  <a:solidFill>
                    <a:srgbClr val="0000FF"/>
                  </a:solidFill>
                  <a:latin typeface="Comic Sans MS" panose="030F0702030302020204" pitchFamily="66" charset="0"/>
                </a:rPr>
                <a:t>) if no free buffers</a:t>
              </a:r>
            </a:p>
          </p:txBody>
        </p:sp>
      </p:grpSp>
    </p:spTree>
    <p:extLst>
      <p:ext uri="{BB962C8B-B14F-4D97-AF65-F5344CB8AC3E}">
        <p14:creationId xmlns:p14="http://schemas.microsoft.com/office/powerpoint/2010/main" val="700313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79576" y="1268760"/>
            <a:ext cx="6624736" cy="720724"/>
          </a:xfrm>
        </p:spPr>
        <p:txBody>
          <a:bodyPr/>
          <a:lstStyle/>
          <a:p>
            <a:r>
              <a:rPr lang="en-US" altLang="zh-CN" dirty="0">
                <a:ea typeface="宋体" panose="02010600030101010101" pitchFamily="2" charset="-122"/>
              </a:rPr>
              <a:t>Assessment for the course</a:t>
            </a:r>
            <a:endParaRPr lang="zh-CN" altLang="en-US" dirty="0"/>
          </a:p>
        </p:txBody>
      </p:sp>
      <p:sp>
        <p:nvSpPr>
          <p:cNvPr id="4" name="内容占位符 3"/>
          <p:cNvSpPr>
            <a:spLocks noGrp="1"/>
          </p:cNvSpPr>
          <p:nvPr>
            <p:ph sz="half" idx="2"/>
          </p:nvPr>
        </p:nvSpPr>
        <p:spPr>
          <a:xfrm>
            <a:off x="3143672" y="2636912"/>
            <a:ext cx="8064896" cy="3096344"/>
          </a:xfrm>
        </p:spPr>
        <p:txBody>
          <a:bodyPr>
            <a:normAutofit/>
          </a:bodyPr>
          <a:lstStyle/>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ea typeface="微软雅黑"/>
              </a:rPr>
              <a:t> Final Exam    –   70 %</a:t>
            </a:r>
          </a:p>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ea typeface="微软雅黑"/>
              </a:rPr>
              <a:t> Course Work –  30 %</a:t>
            </a:r>
          </a:p>
          <a:p>
            <a:pPr marL="859155" lvl="2" indent="-342900">
              <a:buFont typeface="Comic Sans MS" panose="030F0702030302020204" pitchFamily="66" charset="0"/>
              <a:buChar char="­"/>
              <a:defRPr/>
            </a:pPr>
            <a:r>
              <a:rPr lang="en-US" altLang="zh-CN" dirty="0">
                <a:solidFill>
                  <a:srgbClr val="0000FF"/>
                </a:solidFill>
              </a:rPr>
              <a:t>Lab Reports –   will be separately graded as a lab course</a:t>
            </a:r>
          </a:p>
          <a:p>
            <a:pPr marL="859155" lvl="2" indent="-342900">
              <a:buFont typeface="Comic Sans MS" panose="030F0702030302020204" pitchFamily="66" charset="0"/>
              <a:buChar char="­"/>
              <a:defRPr/>
            </a:pPr>
            <a:r>
              <a:rPr lang="en-US" altLang="zh-CN" dirty="0">
                <a:solidFill>
                  <a:srgbClr val="0000FF"/>
                </a:solidFill>
              </a:rPr>
              <a:t>Test / codes   –   10 %</a:t>
            </a:r>
          </a:p>
          <a:p>
            <a:pPr marL="859155" lvl="2" indent="-342900">
              <a:buFont typeface="Comic Sans MS" panose="030F0702030302020204" pitchFamily="66" charset="0"/>
              <a:buChar char="­"/>
              <a:defRPr/>
            </a:pPr>
            <a:r>
              <a:rPr lang="en-US" altLang="zh-CN" dirty="0">
                <a:solidFill>
                  <a:srgbClr val="0000FF"/>
                </a:solidFill>
              </a:rPr>
              <a:t>Assignment/Quiz   –     10 %</a:t>
            </a:r>
          </a:p>
          <a:p>
            <a:pPr marL="859155" lvl="2" indent="-342900">
              <a:buFont typeface="Comic Sans MS" panose="030F0702030302020204" pitchFamily="66" charset="0"/>
              <a:buChar char="­"/>
              <a:defRPr/>
            </a:pPr>
            <a:r>
              <a:rPr lang="en-US" altLang="zh-CN" dirty="0">
                <a:solidFill>
                  <a:srgbClr val="0000FF"/>
                </a:solidFill>
              </a:rPr>
              <a:t>Attendance/tutorials – 10 %</a:t>
            </a:r>
          </a:p>
        </p:txBody>
      </p:sp>
    </p:spTree>
    <p:extLst>
      <p:ext uri="{BB962C8B-B14F-4D97-AF65-F5344CB8AC3E}">
        <p14:creationId xmlns:p14="http://schemas.microsoft.com/office/powerpoint/2010/main" val="8526356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95EBC3C-8752-42D4-ADA9-24D505694694}" type="slidenum">
              <a:rPr lang="en-US" altLang="zh-CN" sz="1200" smtClean="0">
                <a:solidFill>
                  <a:schemeClr val="accent4"/>
                </a:solidFill>
                <a:latin typeface="Tahoma" panose="020B0604030504040204" pitchFamily="34" charset="0"/>
              </a:rPr>
              <a:pPr/>
              <a:t>50</a:t>
            </a:fld>
            <a:endParaRPr lang="en-US" altLang="zh-CN" sz="1200" dirty="0">
              <a:solidFill>
                <a:schemeClr val="accent4"/>
              </a:solidFill>
              <a:latin typeface="Tahoma" panose="020B0604030504040204" pitchFamily="34" charset="0"/>
            </a:endParaRPr>
          </a:p>
        </p:txBody>
      </p:sp>
      <p:sp>
        <p:nvSpPr>
          <p:cNvPr id="97283" name="Rectangle 2"/>
          <p:cNvSpPr>
            <a:spLocks noGrp="1" noChangeArrowheads="1"/>
          </p:cNvSpPr>
          <p:nvPr>
            <p:ph type="title" idx="4294967295"/>
          </p:nvPr>
        </p:nvSpPr>
        <p:spPr>
          <a:xfrm>
            <a:off x="2133624" y="159377"/>
            <a:ext cx="7772400" cy="811213"/>
          </a:xfrm>
        </p:spPr>
        <p:txBody>
          <a:bodyPr/>
          <a:lstStyle/>
          <a:p>
            <a:pPr eaLnBrk="1" hangingPunct="1"/>
            <a:r>
              <a:rPr lang="en-US" altLang="zh-CN" dirty="0"/>
              <a:t>Four sources of packet delay</a:t>
            </a:r>
            <a:endParaRPr lang="en-US" altLang="zh-CN" sz="4800" dirty="0"/>
          </a:p>
        </p:txBody>
      </p:sp>
      <p:sp>
        <p:nvSpPr>
          <p:cNvPr id="110596" name="Rectangle 4"/>
          <p:cNvSpPr>
            <a:spLocks noGrp="1" noChangeArrowheads="1"/>
          </p:cNvSpPr>
          <p:nvPr>
            <p:ph type="body" sz="half" idx="4294967295"/>
          </p:nvPr>
        </p:nvSpPr>
        <p:spPr>
          <a:xfrm>
            <a:off x="1059492" y="4486080"/>
            <a:ext cx="3810000" cy="1636712"/>
          </a:xfrm>
        </p:spPr>
        <p:txBody>
          <a:bodyPr>
            <a:normAutofit fontScale="92500"/>
          </a:bodyPr>
          <a:lstStyle/>
          <a:p>
            <a:pPr eaLnBrk="1" hangingPunct="1">
              <a:buFont typeface="Wingdings" charset="0"/>
              <a:buNone/>
              <a:defRPr/>
            </a:pPr>
            <a:r>
              <a:rPr lang="en-US" i="1" dirty="0">
                <a:solidFill>
                  <a:srgbClr val="CC0000"/>
                </a:solidFill>
                <a:ea typeface="ＭＳ Ｐゴシック" charset="0"/>
              </a:rPr>
              <a:t>d</a:t>
            </a:r>
            <a:r>
              <a:rPr lang="en-US" baseline="-25000" dirty="0">
                <a:solidFill>
                  <a:srgbClr val="CC0000"/>
                </a:solidFill>
                <a:ea typeface="ＭＳ Ｐゴシック" charset="0"/>
              </a:rPr>
              <a:t>proc</a:t>
            </a:r>
            <a:r>
              <a:rPr lang="en-US" dirty="0">
                <a:solidFill>
                  <a:srgbClr val="CC0000"/>
                </a:solidFill>
                <a:ea typeface="ＭＳ Ｐゴシック" charset="0"/>
              </a:rPr>
              <a:t>: nodal processing</a:t>
            </a:r>
            <a:r>
              <a:rPr lang="en-US" dirty="0">
                <a:ea typeface="ＭＳ Ｐゴシック" charset="0"/>
              </a:rPr>
              <a:t> </a:t>
            </a:r>
          </a:p>
          <a:p>
            <a:pPr marL="231775" indent="-231775">
              <a:buFont typeface="Wingdings" charset="0"/>
              <a:buChar char="§"/>
              <a:defRPr/>
            </a:pPr>
            <a:r>
              <a:rPr lang="en-US" sz="2200" dirty="0">
                <a:ea typeface="ＭＳ Ｐゴシック" charset="0"/>
              </a:rPr>
              <a:t>check bit errors</a:t>
            </a:r>
          </a:p>
          <a:p>
            <a:pPr marL="231775" indent="-231775">
              <a:buFont typeface="Wingdings" charset="0"/>
              <a:buChar char="§"/>
              <a:defRPr/>
            </a:pPr>
            <a:r>
              <a:rPr lang="en-US" sz="2200" dirty="0">
                <a:ea typeface="ＭＳ Ｐゴシック" charset="0"/>
              </a:rPr>
              <a:t>determine output link</a:t>
            </a:r>
          </a:p>
          <a:p>
            <a:pPr marL="231775" indent="-231775">
              <a:buFont typeface="Wingdings" charset="0"/>
              <a:buChar char="§"/>
              <a:defRPr/>
            </a:pPr>
            <a:r>
              <a:rPr lang="en-US" sz="2200" dirty="0">
                <a:ea typeface="ＭＳ Ｐゴシック" charset="0"/>
              </a:rPr>
              <a:t>typically &lt; msec</a:t>
            </a:r>
          </a:p>
        </p:txBody>
      </p:sp>
      <p:pic>
        <p:nvPicPr>
          <p:cNvPr id="97282" name="Picture 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28675"/>
            <a:ext cx="6102615" cy="13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27" name="Rectangle 58"/>
          <p:cNvSpPr>
            <a:spLocks noChangeArrowheads="1"/>
          </p:cNvSpPr>
          <p:nvPr/>
        </p:nvSpPr>
        <p:spPr bwMode="auto">
          <a:xfrm>
            <a:off x="6136366" y="4434683"/>
            <a:ext cx="4136098" cy="18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4488" indent="-344488">
              <a:lnSpc>
                <a:spcPct val="85000"/>
              </a:lnSpc>
              <a:spcBef>
                <a:spcPct val="20000"/>
              </a:spcBef>
              <a:buClr>
                <a:srgbClr val="3333CC"/>
              </a:buClr>
              <a:buSzPct val="85000"/>
              <a:defRPr/>
            </a:pPr>
            <a:r>
              <a:rPr lang="en-US" dirty="0">
                <a:solidFill>
                  <a:srgbClr val="FF0000"/>
                </a:solidFill>
                <a:latin typeface="Comic Sans MS" panose="030F0702030302020204" pitchFamily="66" charset="0"/>
                <a:ea typeface="ＭＳ Ｐゴシック" charset="0"/>
                <a:cs typeface="ＭＳ Ｐゴシック" charset="0"/>
              </a:rPr>
              <a:t> </a:t>
            </a:r>
            <a:r>
              <a:rPr lang="en-US" sz="2800" i="1" dirty="0">
                <a:solidFill>
                  <a:srgbClr val="CC0000"/>
                </a:solidFill>
                <a:latin typeface="Comic Sans MS" panose="030F0702030302020204" pitchFamily="66" charset="0"/>
                <a:ea typeface="ＭＳ Ｐゴシック" charset="0"/>
                <a:cs typeface="ＭＳ Ｐゴシック" charset="0"/>
              </a:rPr>
              <a:t>d</a:t>
            </a:r>
            <a:r>
              <a:rPr lang="en-US" sz="2800" baseline="-25000" dirty="0">
                <a:solidFill>
                  <a:srgbClr val="CC0000"/>
                </a:solidFill>
                <a:latin typeface="Comic Sans MS" panose="030F0702030302020204" pitchFamily="66" charset="0"/>
                <a:ea typeface="ＭＳ Ｐゴシック" charset="0"/>
                <a:cs typeface="ＭＳ Ｐゴシック" charset="0"/>
              </a:rPr>
              <a:t>queue</a:t>
            </a:r>
            <a:r>
              <a:rPr lang="en-US" sz="2800" dirty="0">
                <a:solidFill>
                  <a:srgbClr val="CC0000"/>
                </a:solidFill>
                <a:latin typeface="Comic Sans MS" panose="030F0702030302020204" pitchFamily="66" charset="0"/>
                <a:ea typeface="ＭＳ Ｐゴシック" charset="0"/>
                <a:cs typeface="ＭＳ Ｐゴシック" charset="0"/>
              </a:rPr>
              <a:t>: queueing delay</a:t>
            </a:r>
          </a:p>
          <a:p>
            <a:pPr marL="231775" indent="-231775">
              <a:lnSpc>
                <a:spcPct val="85000"/>
              </a:lnSpc>
              <a:spcBef>
                <a:spcPct val="20000"/>
              </a:spcBef>
              <a:buClr>
                <a:srgbClr val="000099"/>
              </a:buClr>
              <a:buFont typeface="Wingdings" charset="0"/>
              <a:buChar char="§"/>
              <a:defRPr/>
            </a:pPr>
            <a:r>
              <a:rPr lang="en-US" sz="2000" dirty="0">
                <a:solidFill>
                  <a:srgbClr val="000099"/>
                </a:solidFill>
                <a:latin typeface="Comic Sans MS" panose="030F0702030302020204" pitchFamily="66" charset="0"/>
                <a:ea typeface="ＭＳ Ｐゴシック" charset="0"/>
                <a:cs typeface="ＭＳ Ｐゴシック" charset="0"/>
              </a:rPr>
              <a:t>time waiting at output link for transmission </a:t>
            </a:r>
          </a:p>
          <a:p>
            <a:pPr marL="231775" indent="-231775">
              <a:lnSpc>
                <a:spcPct val="85000"/>
              </a:lnSpc>
              <a:spcBef>
                <a:spcPct val="20000"/>
              </a:spcBef>
              <a:buClr>
                <a:srgbClr val="000099"/>
              </a:buClr>
              <a:buFont typeface="Wingdings" charset="0"/>
              <a:buChar char="§"/>
              <a:defRPr/>
            </a:pPr>
            <a:r>
              <a:rPr lang="en-US" sz="2000" dirty="0">
                <a:solidFill>
                  <a:srgbClr val="000099"/>
                </a:solidFill>
                <a:latin typeface="Comic Sans MS" panose="030F0702030302020204" pitchFamily="66" charset="0"/>
                <a:ea typeface="ＭＳ Ｐゴシック" charset="0"/>
                <a:cs typeface="ＭＳ Ｐゴシック" charset="0"/>
              </a:rPr>
              <a:t>depends on congestion level of router</a:t>
            </a:r>
          </a:p>
        </p:txBody>
      </p:sp>
      <p:grpSp>
        <p:nvGrpSpPr>
          <p:cNvPr id="97287" name="Group 70"/>
          <p:cNvGrpSpPr>
            <a:grpSpLocks/>
          </p:cNvGrpSpPr>
          <p:nvPr/>
        </p:nvGrpSpPr>
        <p:grpSpPr bwMode="auto">
          <a:xfrm>
            <a:off x="3267075" y="1249364"/>
            <a:ext cx="5894388" cy="2935287"/>
            <a:chOff x="1743075" y="1249363"/>
            <a:chExt cx="5894066" cy="2935287"/>
          </a:xfrm>
        </p:grpSpPr>
        <p:sp>
          <p:nvSpPr>
            <p:cNvPr id="97288"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7289" name="Group 347"/>
            <p:cNvGrpSpPr>
              <a:grpSpLocks/>
            </p:cNvGrpSpPr>
            <p:nvPr/>
          </p:nvGrpSpPr>
          <p:grpSpPr bwMode="auto">
            <a:xfrm>
              <a:off x="3336378" y="1905474"/>
              <a:ext cx="1162562" cy="715538"/>
              <a:chOff x="1871277" y="1576300"/>
              <a:chExt cx="1128371" cy="437861"/>
            </a:xfrm>
          </p:grpSpPr>
          <p:sp>
            <p:nvSpPr>
              <p:cNvPr id="113"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4"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0" name="Straight Connector 119"/>
              <p:cNvCxnSpPr>
                <a:cxnSpLocks noChangeShapeType="1"/>
                <a:endCxn id="1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290"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1"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2"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3"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4"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5"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6" name="Text Box 39"/>
            <p:cNvSpPr txBox="1">
              <a:spLocks noChangeArrowheads="1"/>
            </p:cNvSpPr>
            <p:nvPr/>
          </p:nvSpPr>
          <p:spPr bwMode="auto">
            <a:xfrm>
              <a:off x="4891088" y="1689100"/>
              <a:ext cx="14381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propagation</a:t>
              </a:r>
            </a:p>
          </p:txBody>
        </p:sp>
        <p:sp>
          <p:nvSpPr>
            <p:cNvPr id="97297"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8" name="Text Box 43"/>
            <p:cNvSpPr txBox="1">
              <a:spLocks noChangeArrowheads="1"/>
            </p:cNvSpPr>
            <p:nvPr/>
          </p:nvSpPr>
          <p:spPr bwMode="auto">
            <a:xfrm>
              <a:off x="3113743" y="2803525"/>
              <a:ext cx="13163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nodal</a:t>
              </a:r>
            </a:p>
            <a:p>
              <a:pPr algn="ctr"/>
              <a:r>
                <a:rPr lang="en-US" altLang="zh-CN" sz="1800">
                  <a:solidFill>
                    <a:srgbClr val="CC0000"/>
                  </a:solidFill>
                  <a:latin typeface="Comic Sans MS" panose="030F0702030302020204" pitchFamily="66" charset="0"/>
                </a:rPr>
                <a:t>processing</a:t>
              </a:r>
            </a:p>
          </p:txBody>
        </p:sp>
        <p:sp>
          <p:nvSpPr>
            <p:cNvPr id="97299"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0"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1" name="Text Box 46"/>
            <p:cNvSpPr txBox="1">
              <a:spLocks noChangeArrowheads="1"/>
            </p:cNvSpPr>
            <p:nvPr/>
          </p:nvSpPr>
          <p:spPr bwMode="auto">
            <a:xfrm>
              <a:off x="4595813" y="3060700"/>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queueing</a:t>
              </a:r>
            </a:p>
          </p:txBody>
        </p:sp>
        <p:sp>
          <p:nvSpPr>
            <p:cNvPr id="97302"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3"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nodal</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proc</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queue</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trans</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prop</a:t>
              </a:r>
              <a:endParaRPr lang="en-US" altLang="zh-CN">
                <a:solidFill>
                  <a:srgbClr val="000099"/>
                </a:solidFill>
                <a:latin typeface="Comic Sans MS" panose="030F0702030302020204" pitchFamily="66" charset="0"/>
              </a:endParaRPr>
            </a:p>
          </p:txBody>
        </p:sp>
        <p:sp>
          <p:nvSpPr>
            <p:cNvPr id="97304" name="Line 25"/>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5"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306"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7" name="Text Box 36"/>
            <p:cNvSpPr txBox="1">
              <a:spLocks noChangeArrowheads="1"/>
            </p:cNvSpPr>
            <p:nvPr/>
          </p:nvSpPr>
          <p:spPr bwMode="auto">
            <a:xfrm>
              <a:off x="1743075" y="1541463"/>
              <a:ext cx="409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a:t>
              </a:r>
            </a:p>
          </p:txBody>
        </p:sp>
        <p:sp>
          <p:nvSpPr>
            <p:cNvPr id="97308"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grpSp>
          <p:nvGrpSpPr>
            <p:cNvPr id="97309" name="Group 66"/>
            <p:cNvGrpSpPr>
              <a:grpSpLocks/>
            </p:cNvGrpSpPr>
            <p:nvPr/>
          </p:nvGrpSpPr>
          <p:grpSpPr bwMode="auto">
            <a:xfrm>
              <a:off x="1893888" y="1541463"/>
              <a:ext cx="779462" cy="679450"/>
              <a:chOff x="-44" y="1473"/>
              <a:chExt cx="981" cy="1105"/>
            </a:xfrm>
          </p:grpSpPr>
          <p:pic>
            <p:nvPicPr>
              <p:cNvPr id="9732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97310" name="Group 69"/>
            <p:cNvGrpSpPr>
              <a:grpSpLocks/>
            </p:cNvGrpSpPr>
            <p:nvPr/>
          </p:nvGrpSpPr>
          <p:grpSpPr bwMode="auto">
            <a:xfrm>
              <a:off x="1943685" y="2548431"/>
              <a:ext cx="779463" cy="679450"/>
              <a:chOff x="-44" y="1473"/>
              <a:chExt cx="981" cy="1105"/>
            </a:xfrm>
          </p:grpSpPr>
          <p:pic>
            <p:nvPicPr>
              <p:cNvPr id="9732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97311" name="Text Box 41"/>
            <p:cNvSpPr txBox="1">
              <a:spLocks noChangeArrowheads="1"/>
            </p:cNvSpPr>
            <p:nvPr/>
          </p:nvSpPr>
          <p:spPr bwMode="auto">
            <a:xfrm>
              <a:off x="2987675" y="1249363"/>
              <a:ext cx="15295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transmission</a:t>
              </a:r>
            </a:p>
          </p:txBody>
        </p:sp>
        <p:sp>
          <p:nvSpPr>
            <p:cNvPr id="97312"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7313" name="Group 347"/>
            <p:cNvGrpSpPr>
              <a:grpSpLocks/>
            </p:cNvGrpSpPr>
            <p:nvPr/>
          </p:nvGrpSpPr>
          <p:grpSpPr bwMode="auto">
            <a:xfrm>
              <a:off x="6474579" y="1949848"/>
              <a:ext cx="1162562" cy="715538"/>
              <a:chOff x="1871277" y="1576300"/>
              <a:chExt cx="1128371" cy="437861"/>
            </a:xfrm>
          </p:grpSpPr>
          <p:sp>
            <p:nvSpPr>
              <p:cNvPr id="100"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1"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2"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3"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4"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5"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6"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7" name="Straight Connector 106"/>
              <p:cNvCxnSpPr>
                <a:cxnSpLocks noChangeShapeType="1"/>
                <a:endCxn id="1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314"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315"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sp>
        <p:nvSpPr>
          <p:cNvPr id="59"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29597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F7D619A-077F-4DCA-BECC-DEF9FC74FA18}" type="slidenum">
              <a:rPr lang="en-US" altLang="zh-CN" sz="1200" smtClean="0">
                <a:solidFill>
                  <a:schemeClr val="accent4"/>
                </a:solidFill>
                <a:latin typeface="Tahoma" panose="020B0604030504040204" pitchFamily="34" charset="0"/>
              </a:rPr>
              <a:pPr/>
              <a:t>51</a:t>
            </a:fld>
            <a:endParaRPr lang="en-US" altLang="zh-CN" sz="1200" dirty="0">
              <a:solidFill>
                <a:schemeClr val="accent4"/>
              </a:solidFill>
              <a:latin typeface="Tahoma" panose="020B0604030504040204" pitchFamily="34" charset="0"/>
            </a:endParaRPr>
          </a:p>
        </p:txBody>
      </p:sp>
      <p:sp>
        <p:nvSpPr>
          <p:cNvPr id="112642" name="Rectangle 3"/>
          <p:cNvSpPr>
            <a:spLocks noChangeArrowheads="1"/>
          </p:cNvSpPr>
          <p:nvPr/>
        </p:nvSpPr>
        <p:spPr bwMode="auto">
          <a:xfrm>
            <a:off x="1631504" y="4293096"/>
            <a:ext cx="3810000" cy="2078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Comic Sans MS" panose="030F0702030302020204" pitchFamily="66" charset="0"/>
                <a:ea typeface="ＭＳ Ｐゴシック" charset="0"/>
                <a:cs typeface="ＭＳ Ｐゴシック" charset="0"/>
              </a:rPr>
              <a:t>d</a:t>
            </a:r>
            <a:r>
              <a:rPr lang="en-US" baseline="-25000" dirty="0">
                <a:solidFill>
                  <a:srgbClr val="CC0000"/>
                </a:solidFill>
                <a:latin typeface="Comic Sans MS" panose="030F0702030302020204" pitchFamily="66" charset="0"/>
                <a:ea typeface="ＭＳ Ｐゴシック" charset="0"/>
                <a:cs typeface="ＭＳ Ｐゴシック" charset="0"/>
              </a:rPr>
              <a:t>trans</a:t>
            </a:r>
            <a:r>
              <a:rPr lang="en-US" dirty="0">
                <a:solidFill>
                  <a:srgbClr val="CC0000"/>
                </a:solidFill>
                <a:latin typeface="Comic Sans MS" panose="030F0702030302020204" pitchFamily="66" charset="0"/>
                <a:ea typeface="ＭＳ Ｐゴシック" charset="0"/>
                <a:cs typeface="ＭＳ Ｐゴシック" charset="0"/>
              </a:rPr>
              <a:t>: transmission delay:</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L</a:t>
            </a:r>
            <a:r>
              <a:rPr lang="en-US" sz="2000" dirty="0">
                <a:solidFill>
                  <a:srgbClr val="000099"/>
                </a:solidFill>
                <a:latin typeface="Comic Sans MS" panose="030F0702030302020204" pitchFamily="66" charset="0"/>
                <a:ea typeface="ＭＳ Ｐゴシック" charset="0"/>
                <a:cs typeface="ＭＳ Ｐゴシック" charset="0"/>
              </a:rPr>
              <a:t>: packet length (bits) </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R</a:t>
            </a:r>
            <a:r>
              <a:rPr lang="en-US" sz="2000" dirty="0">
                <a:solidFill>
                  <a:srgbClr val="000099"/>
                </a:solidFill>
                <a:latin typeface="Comic Sans MS" panose="030F0702030302020204" pitchFamily="66" charset="0"/>
                <a:ea typeface="ＭＳ Ｐゴシック" charset="0"/>
                <a:cs typeface="ＭＳ Ｐゴシック" charset="0"/>
              </a:rPr>
              <a:t>: link </a:t>
            </a:r>
            <a:r>
              <a:rPr lang="en-US" sz="2000" i="1" dirty="0">
                <a:solidFill>
                  <a:srgbClr val="000099"/>
                </a:solidFill>
                <a:latin typeface="Comic Sans MS" panose="030F0702030302020204" pitchFamily="66" charset="0"/>
                <a:ea typeface="ＭＳ Ｐゴシック" charset="0"/>
                <a:cs typeface="ＭＳ Ｐゴシック" charset="0"/>
              </a:rPr>
              <a:t>bandwidth (bps)</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Comic Sans MS" panose="030F0702030302020204" pitchFamily="66" charset="0"/>
                <a:ea typeface="ＭＳ Ｐゴシック" charset="0"/>
                <a:cs typeface="ＭＳ Ｐゴシック" charset="0"/>
              </a:rPr>
              <a:t>d</a:t>
            </a:r>
            <a:r>
              <a:rPr lang="en-US" sz="2000" i="1" baseline="-25000" dirty="0">
                <a:solidFill>
                  <a:srgbClr val="CC0000"/>
                </a:solidFill>
                <a:latin typeface="Comic Sans MS" panose="030F0702030302020204" pitchFamily="66" charset="0"/>
                <a:ea typeface="ＭＳ Ｐゴシック" charset="0"/>
                <a:cs typeface="ＭＳ Ｐゴシック" charset="0"/>
              </a:rPr>
              <a:t>trans</a:t>
            </a:r>
            <a:r>
              <a:rPr lang="en-US" sz="2000" i="1" dirty="0">
                <a:solidFill>
                  <a:srgbClr val="CC0000"/>
                </a:solidFill>
                <a:latin typeface="Comic Sans MS" panose="030F0702030302020204" pitchFamily="66" charset="0"/>
                <a:ea typeface="ＭＳ Ｐゴシック" charset="0"/>
                <a:cs typeface="ＭＳ Ｐゴシック" charset="0"/>
              </a:rPr>
              <a:t> </a:t>
            </a:r>
            <a:r>
              <a:rPr lang="en-US" sz="2000" i="1" dirty="0">
                <a:solidFill>
                  <a:srgbClr val="000099"/>
                </a:solidFill>
                <a:latin typeface="Comic Sans MS" panose="030F0702030302020204" pitchFamily="66" charset="0"/>
                <a:ea typeface="ＭＳ Ｐゴシック" charset="0"/>
                <a:cs typeface="ＭＳ Ｐゴシック" charset="0"/>
              </a:rPr>
              <a:t>= L/R</a:t>
            </a:r>
          </a:p>
        </p:txBody>
      </p:sp>
      <p:sp>
        <p:nvSpPr>
          <p:cNvPr id="112643" name="Rectangle 4"/>
          <p:cNvSpPr>
            <a:spLocks noChangeArrowheads="1"/>
          </p:cNvSpPr>
          <p:nvPr/>
        </p:nvSpPr>
        <p:spPr bwMode="auto">
          <a:xfrm>
            <a:off x="6259512" y="4293096"/>
            <a:ext cx="4733031" cy="2190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Comic Sans MS" panose="030F0702030302020204" pitchFamily="66" charset="0"/>
                <a:ea typeface="ＭＳ Ｐゴシック" charset="0"/>
                <a:cs typeface="ＭＳ Ｐゴシック" charset="0"/>
              </a:rPr>
              <a:t>d</a:t>
            </a:r>
            <a:r>
              <a:rPr lang="en-US" baseline="-25000" dirty="0">
                <a:solidFill>
                  <a:srgbClr val="CC0000"/>
                </a:solidFill>
                <a:latin typeface="Comic Sans MS" panose="030F0702030302020204" pitchFamily="66" charset="0"/>
                <a:ea typeface="ＭＳ Ｐゴシック" charset="0"/>
                <a:cs typeface="ＭＳ Ｐゴシック" charset="0"/>
              </a:rPr>
              <a:t>prop</a:t>
            </a:r>
            <a:r>
              <a:rPr lang="en-US" dirty="0">
                <a:solidFill>
                  <a:srgbClr val="CC0000"/>
                </a:solidFill>
                <a:latin typeface="Comic Sans MS" panose="030F0702030302020204" pitchFamily="66" charset="0"/>
                <a:ea typeface="ＭＳ Ｐゴシック" charset="0"/>
                <a:cs typeface="ＭＳ Ｐゴシック" charset="0"/>
              </a:rPr>
              <a:t>: propagation delay:</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d</a:t>
            </a:r>
            <a:r>
              <a:rPr lang="en-US" sz="2000" dirty="0">
                <a:solidFill>
                  <a:srgbClr val="000099"/>
                </a:solidFill>
                <a:latin typeface="Comic Sans MS" panose="030F0702030302020204" pitchFamily="66" charset="0"/>
                <a:ea typeface="ＭＳ Ｐゴシック" charset="0"/>
                <a:cs typeface="ＭＳ Ｐゴシック" charset="0"/>
              </a:rPr>
              <a:t>: length of physical link</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s</a:t>
            </a:r>
            <a:r>
              <a:rPr lang="en-US" sz="2000" dirty="0">
                <a:solidFill>
                  <a:srgbClr val="000099"/>
                </a:solidFill>
                <a:latin typeface="Comic Sans MS" panose="030F0702030302020204" pitchFamily="66" charset="0"/>
                <a:ea typeface="ＭＳ Ｐゴシック" charset="0"/>
                <a:cs typeface="ＭＳ Ｐゴシック" charset="0"/>
              </a:rPr>
              <a:t>: propagation speed (~2x10</a:t>
            </a:r>
            <a:r>
              <a:rPr lang="en-US" sz="2000" baseline="30000" dirty="0">
                <a:solidFill>
                  <a:srgbClr val="000099"/>
                </a:solidFill>
                <a:latin typeface="Comic Sans MS" panose="030F0702030302020204" pitchFamily="66" charset="0"/>
                <a:ea typeface="ＭＳ Ｐゴシック" charset="0"/>
                <a:cs typeface="ＭＳ Ｐゴシック" charset="0"/>
              </a:rPr>
              <a:t>8</a:t>
            </a:r>
            <a:r>
              <a:rPr lang="en-US" sz="2000" dirty="0">
                <a:solidFill>
                  <a:srgbClr val="000099"/>
                </a:solidFill>
                <a:latin typeface="Comic Sans MS" panose="030F0702030302020204" pitchFamily="66" charset="0"/>
                <a:ea typeface="ＭＳ Ｐゴシック" charset="0"/>
                <a:cs typeface="ＭＳ Ｐゴシック" charset="0"/>
              </a:rPr>
              <a:t> m/sec)</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Comic Sans MS" panose="030F0702030302020204" pitchFamily="66" charset="0"/>
                <a:ea typeface="ＭＳ Ｐゴシック" charset="0"/>
                <a:cs typeface="ＭＳ Ｐゴシック" charset="0"/>
              </a:rPr>
              <a:t>d</a:t>
            </a:r>
            <a:r>
              <a:rPr lang="en-US" sz="2000" baseline="-25000" dirty="0">
                <a:solidFill>
                  <a:srgbClr val="CC0000"/>
                </a:solidFill>
                <a:latin typeface="Comic Sans MS" panose="030F0702030302020204" pitchFamily="66" charset="0"/>
                <a:ea typeface="ＭＳ Ｐゴシック" charset="0"/>
                <a:cs typeface="ＭＳ Ｐゴシック" charset="0"/>
              </a:rPr>
              <a:t>prop</a:t>
            </a:r>
            <a:r>
              <a:rPr lang="en-US" sz="2000" dirty="0">
                <a:solidFill>
                  <a:srgbClr val="000000"/>
                </a:solidFill>
                <a:latin typeface="Comic Sans MS" panose="030F0702030302020204" pitchFamily="66" charset="0"/>
                <a:ea typeface="ＭＳ Ｐゴシック" charset="0"/>
                <a:cs typeface="ＭＳ Ｐゴシック" charset="0"/>
              </a:rPr>
              <a:t> </a:t>
            </a:r>
            <a:r>
              <a:rPr lang="en-US" sz="2000" dirty="0">
                <a:solidFill>
                  <a:srgbClr val="000099"/>
                </a:solidFill>
                <a:latin typeface="Comic Sans MS" panose="030F0702030302020204" pitchFamily="66" charset="0"/>
                <a:ea typeface="ＭＳ Ｐゴシック" charset="0"/>
                <a:cs typeface="ＭＳ Ｐゴシック" charset="0"/>
              </a:rPr>
              <a:t>= </a:t>
            </a:r>
            <a:r>
              <a:rPr lang="en-US" sz="2000" i="1" dirty="0">
                <a:solidFill>
                  <a:srgbClr val="000099"/>
                </a:solidFill>
                <a:latin typeface="Comic Sans MS" panose="030F0702030302020204" pitchFamily="66" charset="0"/>
                <a:ea typeface="ＭＳ Ｐゴシック" charset="0"/>
                <a:cs typeface="ＭＳ Ｐゴシック" charset="0"/>
              </a:rPr>
              <a:t>d</a:t>
            </a:r>
            <a:r>
              <a:rPr lang="en-US" sz="2000" dirty="0">
                <a:solidFill>
                  <a:srgbClr val="000099"/>
                </a:solidFill>
                <a:latin typeface="Comic Sans MS" panose="030F0702030302020204" pitchFamily="66" charset="0"/>
                <a:ea typeface="ＭＳ Ｐゴシック" charset="0"/>
                <a:cs typeface="ＭＳ Ｐゴシック" charset="0"/>
              </a:rPr>
              <a:t>/</a:t>
            </a:r>
            <a:r>
              <a:rPr lang="en-US" sz="2000" i="1" dirty="0">
                <a:solidFill>
                  <a:srgbClr val="000099"/>
                </a:solidFill>
                <a:latin typeface="Comic Sans MS" panose="030F0702030302020204" pitchFamily="66" charset="0"/>
                <a:ea typeface="ＭＳ Ｐゴシック" charset="0"/>
                <a:cs typeface="ＭＳ Ｐゴシック" charset="0"/>
              </a:rPr>
              <a:t>s</a:t>
            </a:r>
          </a:p>
        </p:txBody>
      </p:sp>
      <p:pic>
        <p:nvPicPr>
          <p:cNvPr id="99332" name="Picture 6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55664"/>
            <a:ext cx="6737350"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Rectangle 2"/>
          <p:cNvSpPr>
            <a:spLocks noChangeArrowheads="1"/>
          </p:cNvSpPr>
          <p:nvPr/>
        </p:nvSpPr>
        <p:spPr bwMode="auto">
          <a:xfrm>
            <a:off x="1976438" y="200026"/>
            <a:ext cx="777240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400">
                <a:solidFill>
                  <a:srgbClr val="000099"/>
                </a:solidFill>
                <a:latin typeface="Comic Sans MS" panose="030F0702030302020204" pitchFamily="66" charset="0"/>
              </a:rPr>
              <a:t>Four sources of packet delay</a:t>
            </a:r>
            <a:endParaRPr lang="en-US" altLang="zh-CN" sz="4800">
              <a:solidFill>
                <a:srgbClr val="000099"/>
              </a:solidFill>
              <a:latin typeface="Comic Sans MS" panose="030F0702030302020204" pitchFamily="66" charset="0"/>
            </a:endParaRPr>
          </a:p>
        </p:txBody>
      </p:sp>
      <p:sp>
        <p:nvSpPr>
          <p:cNvPr id="99335" name="TextBox 1"/>
          <p:cNvSpPr txBox="1">
            <a:spLocks noChangeArrowheads="1"/>
          </p:cNvSpPr>
          <p:nvPr/>
        </p:nvSpPr>
        <p:spPr bwMode="auto">
          <a:xfrm>
            <a:off x="2027238" y="6370639"/>
            <a:ext cx="68130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chemeClr val="bg1"/>
                </a:solidFill>
                <a:latin typeface="Comic Sans MS" panose="030F0702030302020204" pitchFamily="66" charset="0"/>
              </a:rPr>
              <a:t>* Check out the Java applet for an interactive animation on trans vs. prop delay</a:t>
            </a:r>
          </a:p>
        </p:txBody>
      </p:sp>
      <p:grpSp>
        <p:nvGrpSpPr>
          <p:cNvPr id="11" name="Group 10"/>
          <p:cNvGrpSpPr>
            <a:grpSpLocks/>
          </p:cNvGrpSpPr>
          <p:nvPr/>
        </p:nvGrpSpPr>
        <p:grpSpPr bwMode="auto">
          <a:xfrm>
            <a:off x="3575720" y="5157192"/>
            <a:ext cx="2692400" cy="701675"/>
            <a:chOff x="2271473" y="5377200"/>
            <a:chExt cx="2692148" cy="701675"/>
          </a:xfrm>
        </p:grpSpPr>
        <p:sp>
          <p:nvSpPr>
            <p:cNvPr id="99388" name="Text Box 62"/>
            <p:cNvSpPr txBox="1">
              <a:spLocks noChangeArrowheads="1"/>
            </p:cNvSpPr>
            <p:nvPr/>
          </p:nvSpPr>
          <p:spPr bwMode="auto">
            <a:xfrm>
              <a:off x="2598578" y="5377200"/>
              <a:ext cx="2105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err="1">
                  <a:solidFill>
                    <a:srgbClr val="CC0000"/>
                  </a:solidFill>
                  <a:latin typeface="Comic Sans MS" panose="030F0702030302020204" pitchFamily="66" charset="0"/>
                </a:rPr>
                <a:t>d</a:t>
              </a:r>
              <a:r>
                <a:rPr lang="en-US" altLang="zh-CN" sz="2000" baseline="-25000" dirty="0" err="1">
                  <a:solidFill>
                    <a:srgbClr val="CC0000"/>
                  </a:solidFill>
                  <a:latin typeface="Comic Sans MS" panose="030F0702030302020204" pitchFamily="66" charset="0"/>
                </a:rPr>
                <a:t>trans</a:t>
              </a:r>
              <a:r>
                <a:rPr lang="en-US" altLang="zh-CN" sz="2000" baseline="-25000" dirty="0">
                  <a:solidFill>
                    <a:srgbClr val="CC0000"/>
                  </a:solidFill>
                  <a:latin typeface="Comic Sans MS" panose="030F0702030302020204" pitchFamily="66" charset="0"/>
                </a:rPr>
                <a:t> </a:t>
              </a:r>
              <a:r>
                <a:rPr lang="en-US" altLang="zh-CN" sz="2000" dirty="0">
                  <a:solidFill>
                    <a:srgbClr val="CC0000"/>
                  </a:solidFill>
                  <a:latin typeface="Comic Sans MS" panose="030F0702030302020204" pitchFamily="66" charset="0"/>
                </a:rPr>
                <a:t>and </a:t>
              </a:r>
              <a:r>
                <a:rPr lang="en-US" altLang="zh-CN" sz="2000" i="1" dirty="0" err="1">
                  <a:solidFill>
                    <a:srgbClr val="CC0000"/>
                  </a:solidFill>
                  <a:latin typeface="Comic Sans MS" panose="030F0702030302020204" pitchFamily="66" charset="0"/>
                </a:rPr>
                <a:t>d</a:t>
              </a:r>
              <a:r>
                <a:rPr lang="en-US" altLang="zh-CN" sz="2000" baseline="-25000" dirty="0" err="1">
                  <a:solidFill>
                    <a:srgbClr val="CC0000"/>
                  </a:solidFill>
                  <a:latin typeface="Comic Sans MS" panose="030F0702030302020204" pitchFamily="66" charset="0"/>
                </a:rPr>
                <a:t>prop</a:t>
              </a:r>
              <a:endParaRPr lang="en-US" altLang="zh-CN" sz="2000" baseline="-25000" dirty="0">
                <a:solidFill>
                  <a:srgbClr val="CC0000"/>
                </a:solidFill>
                <a:latin typeface="Comic Sans MS" panose="030F0702030302020204" pitchFamily="66" charset="0"/>
              </a:endParaRPr>
            </a:p>
            <a:p>
              <a:pPr algn="ctr"/>
              <a:r>
                <a:rPr lang="en-US" altLang="zh-CN" sz="2000" i="1" dirty="0">
                  <a:solidFill>
                    <a:srgbClr val="CC0000"/>
                  </a:solidFill>
                  <a:latin typeface="Comic Sans MS" panose="030F0702030302020204" pitchFamily="66" charset="0"/>
                </a:rPr>
                <a:t>very </a:t>
              </a:r>
              <a:r>
                <a:rPr lang="en-US" altLang="zh-CN" sz="2000" dirty="0">
                  <a:solidFill>
                    <a:srgbClr val="CC0000"/>
                  </a:solidFill>
                  <a:latin typeface="Comic Sans MS" panose="030F0702030302020204" pitchFamily="66" charset="0"/>
                </a:rPr>
                <a:t>different</a:t>
              </a:r>
            </a:p>
          </p:txBody>
        </p:sp>
        <p:cxnSp>
          <p:nvCxnSpPr>
            <p:cNvPr id="99389" name="Straight Arrow Connector 3"/>
            <p:cNvCxnSpPr>
              <a:cxnSpLocks noChangeShapeType="1"/>
            </p:cNvCxnSpPr>
            <p:nvPr/>
          </p:nvCxnSpPr>
          <p:spPr bwMode="auto">
            <a:xfrm>
              <a:off x="2271473" y="5616983"/>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390" name="Straight Arrow Connector 72"/>
            <p:cNvCxnSpPr>
              <a:cxnSpLocks noChangeShapeType="1"/>
            </p:cNvCxnSpPr>
            <p:nvPr/>
          </p:nvCxnSpPr>
          <p:spPr bwMode="auto">
            <a:xfrm flipH="1">
              <a:off x="4409173" y="5608388"/>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9337" name="TextBox 1"/>
          <p:cNvSpPr txBox="1">
            <a:spLocks noChangeArrowheads="1"/>
          </p:cNvSpPr>
          <p:nvPr/>
        </p:nvSpPr>
        <p:spPr bwMode="auto">
          <a:xfrm>
            <a:off x="2035176" y="5877272"/>
            <a:ext cx="9147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99338" name="Line 24"/>
          <p:cNvSpPr>
            <a:spLocks noChangeShapeType="1"/>
          </p:cNvSpPr>
          <p:nvPr/>
        </p:nvSpPr>
        <p:spPr bwMode="auto">
          <a:xfrm>
            <a:off x="4144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9339" name="Group 347"/>
          <p:cNvGrpSpPr>
            <a:grpSpLocks/>
          </p:cNvGrpSpPr>
          <p:nvPr/>
        </p:nvGrpSpPr>
        <p:grpSpPr bwMode="auto">
          <a:xfrm>
            <a:off x="4860925" y="1905001"/>
            <a:ext cx="1162050" cy="715963"/>
            <a:chOff x="1871277" y="1576300"/>
            <a:chExt cx="1128371" cy="437861"/>
          </a:xfrm>
        </p:grpSpPr>
        <p:sp>
          <p:nvSpPr>
            <p:cNvPr id="87" name="Oval 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8" name="Rectangle 87"/>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9" name="Oval 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0" name="Freeform 89"/>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1" name="Freeform 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3" name="Freeform 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4" name="Straight Connector 93"/>
            <p:cNvCxnSpPr>
              <a:cxnSpLocks noChangeShapeType="1"/>
              <a:endCxn id="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 name="Straight Connector 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9340" name="Line 26"/>
          <p:cNvSpPr>
            <a:spLocks noChangeShapeType="1"/>
          </p:cNvSpPr>
          <p:nvPr/>
        </p:nvSpPr>
        <p:spPr bwMode="auto">
          <a:xfrm>
            <a:off x="6069014" y="2276476"/>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1" name="Rectangle 29"/>
          <p:cNvSpPr>
            <a:spLocks noChangeArrowheads="1"/>
          </p:cNvSpPr>
          <p:nvPr/>
        </p:nvSpPr>
        <p:spPr bwMode="auto">
          <a:xfrm>
            <a:off x="6988175" y="2076451"/>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2" name="Rectangle 30"/>
          <p:cNvSpPr>
            <a:spLocks noChangeArrowheads="1"/>
          </p:cNvSpPr>
          <p:nvPr/>
        </p:nvSpPr>
        <p:spPr bwMode="auto">
          <a:xfrm>
            <a:off x="5735639" y="21478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3" name="Rectangle 31"/>
          <p:cNvSpPr>
            <a:spLocks noChangeArrowheads="1"/>
          </p:cNvSpPr>
          <p:nvPr/>
        </p:nvSpPr>
        <p:spPr bwMode="auto">
          <a:xfrm>
            <a:off x="5897564" y="2147889"/>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4" name="Line 35"/>
          <p:cNvSpPr>
            <a:spLocks noChangeShapeType="1"/>
          </p:cNvSpPr>
          <p:nvPr/>
        </p:nvSpPr>
        <p:spPr bwMode="auto">
          <a:xfrm flipV="1">
            <a:off x="7759701"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5" name="Rectangle 38"/>
          <p:cNvSpPr>
            <a:spLocks noChangeArrowheads="1"/>
          </p:cNvSpPr>
          <p:nvPr/>
        </p:nvSpPr>
        <p:spPr bwMode="auto">
          <a:xfrm>
            <a:off x="6026150" y="2085976"/>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6" name="Text Box 39"/>
          <p:cNvSpPr txBox="1">
            <a:spLocks noChangeArrowheads="1"/>
          </p:cNvSpPr>
          <p:nvPr/>
        </p:nvSpPr>
        <p:spPr bwMode="auto">
          <a:xfrm>
            <a:off x="6415088" y="1689101"/>
            <a:ext cx="14382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propagation</a:t>
            </a:r>
          </a:p>
        </p:txBody>
      </p:sp>
      <p:sp>
        <p:nvSpPr>
          <p:cNvPr id="99347" name="Line 40"/>
          <p:cNvSpPr>
            <a:spLocks noChangeShapeType="1"/>
          </p:cNvSpPr>
          <p:nvPr/>
        </p:nvSpPr>
        <p:spPr bwMode="auto">
          <a:xfrm rot="10800000">
            <a:off x="6169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8" name="Text Box 43"/>
          <p:cNvSpPr txBox="1">
            <a:spLocks noChangeArrowheads="1"/>
          </p:cNvSpPr>
          <p:nvPr/>
        </p:nvSpPr>
        <p:spPr bwMode="auto">
          <a:xfrm>
            <a:off x="4637707" y="2803525"/>
            <a:ext cx="13163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nodal</a:t>
            </a:r>
          </a:p>
          <a:p>
            <a:pPr algn="ctr"/>
            <a:r>
              <a:rPr lang="en-US" altLang="zh-CN" sz="1800">
                <a:solidFill>
                  <a:srgbClr val="CC0000"/>
                </a:solidFill>
                <a:latin typeface="Comic Sans MS" panose="030F0702030302020204" pitchFamily="66" charset="0"/>
              </a:rPr>
              <a:t>processing</a:t>
            </a:r>
          </a:p>
        </p:txBody>
      </p:sp>
      <p:sp>
        <p:nvSpPr>
          <p:cNvPr id="99349" name="Line 44"/>
          <p:cNvSpPr>
            <a:spLocks noChangeShapeType="1"/>
          </p:cNvSpPr>
          <p:nvPr/>
        </p:nvSpPr>
        <p:spPr bwMode="auto">
          <a:xfrm rot="10800000">
            <a:off x="4902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0" name="Line 45"/>
          <p:cNvSpPr>
            <a:spLocks noChangeShapeType="1"/>
          </p:cNvSpPr>
          <p:nvPr/>
        </p:nvSpPr>
        <p:spPr bwMode="auto">
          <a:xfrm rot="10800000" flipV="1">
            <a:off x="5711826"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1" name="Text Box 46"/>
          <p:cNvSpPr txBox="1">
            <a:spLocks noChangeArrowheads="1"/>
          </p:cNvSpPr>
          <p:nvPr/>
        </p:nvSpPr>
        <p:spPr bwMode="auto">
          <a:xfrm>
            <a:off x="6119813" y="3060701"/>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queueing</a:t>
            </a:r>
          </a:p>
        </p:txBody>
      </p:sp>
      <p:sp>
        <p:nvSpPr>
          <p:cNvPr id="99352" name="Line 47"/>
          <p:cNvSpPr>
            <a:spLocks noChangeShapeType="1"/>
          </p:cNvSpPr>
          <p:nvPr/>
        </p:nvSpPr>
        <p:spPr bwMode="auto">
          <a:xfrm rot="10800000">
            <a:off x="5873751"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3" name="Rectangle 3"/>
          <p:cNvSpPr>
            <a:spLocks noChangeArrowheads="1"/>
          </p:cNvSpPr>
          <p:nvPr/>
        </p:nvSpPr>
        <p:spPr bwMode="auto">
          <a:xfrm>
            <a:off x="3640139" y="3630614"/>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nodal</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proc</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queue</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trans</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prop</a:t>
            </a:r>
            <a:endParaRPr lang="en-US" altLang="zh-CN">
              <a:solidFill>
                <a:srgbClr val="000099"/>
              </a:solidFill>
              <a:latin typeface="Comic Sans MS" panose="030F0702030302020204" pitchFamily="66" charset="0"/>
            </a:endParaRPr>
          </a:p>
        </p:txBody>
      </p:sp>
      <p:sp>
        <p:nvSpPr>
          <p:cNvPr id="99354" name="Line 25"/>
          <p:cNvSpPr>
            <a:spLocks noChangeShapeType="1"/>
          </p:cNvSpPr>
          <p:nvPr/>
        </p:nvSpPr>
        <p:spPr bwMode="auto">
          <a:xfrm flipV="1">
            <a:off x="4143376" y="2397126"/>
            <a:ext cx="735013" cy="5492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5" name="Rectangle 32"/>
          <p:cNvSpPr>
            <a:spLocks noChangeArrowheads="1"/>
          </p:cNvSpPr>
          <p:nvPr/>
        </p:nvSpPr>
        <p:spPr bwMode="auto">
          <a:xfrm>
            <a:off x="4683125" y="2047876"/>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56" name="Line 33"/>
          <p:cNvSpPr>
            <a:spLocks noChangeShapeType="1"/>
          </p:cNvSpPr>
          <p:nvPr/>
        </p:nvSpPr>
        <p:spPr bwMode="auto">
          <a:xfrm>
            <a:off x="4633914"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7" name="Text Box 36"/>
          <p:cNvSpPr txBox="1">
            <a:spLocks noChangeArrowheads="1"/>
          </p:cNvSpPr>
          <p:nvPr/>
        </p:nvSpPr>
        <p:spPr bwMode="auto">
          <a:xfrm>
            <a:off x="3267076" y="1541463"/>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a:t>
            </a:r>
          </a:p>
        </p:txBody>
      </p:sp>
      <p:sp>
        <p:nvSpPr>
          <p:cNvPr id="99358" name="Text Box 37"/>
          <p:cNvSpPr txBox="1">
            <a:spLocks noChangeArrowheads="1"/>
          </p:cNvSpPr>
          <p:nvPr/>
        </p:nvSpPr>
        <p:spPr bwMode="auto">
          <a:xfrm>
            <a:off x="3443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grpSp>
        <p:nvGrpSpPr>
          <p:cNvPr id="99359" name="Group 66"/>
          <p:cNvGrpSpPr>
            <a:grpSpLocks/>
          </p:cNvGrpSpPr>
          <p:nvPr/>
        </p:nvGrpSpPr>
        <p:grpSpPr bwMode="auto">
          <a:xfrm>
            <a:off x="3417888" y="1541463"/>
            <a:ext cx="779462" cy="679450"/>
            <a:chOff x="-44" y="1473"/>
            <a:chExt cx="981" cy="1105"/>
          </a:xfrm>
        </p:grpSpPr>
        <p:pic>
          <p:nvPicPr>
            <p:cNvPr id="9937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99360" name="Group 69"/>
          <p:cNvGrpSpPr>
            <a:grpSpLocks/>
          </p:cNvGrpSpPr>
          <p:nvPr/>
        </p:nvGrpSpPr>
        <p:grpSpPr bwMode="auto">
          <a:xfrm>
            <a:off x="3467101" y="2547938"/>
            <a:ext cx="779463" cy="679450"/>
            <a:chOff x="-44" y="1473"/>
            <a:chExt cx="981" cy="1105"/>
          </a:xfrm>
        </p:grpSpPr>
        <p:pic>
          <p:nvPicPr>
            <p:cNvPr id="9937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99361" name="Text Box 41"/>
          <p:cNvSpPr txBox="1">
            <a:spLocks noChangeArrowheads="1"/>
          </p:cNvSpPr>
          <p:nvPr/>
        </p:nvSpPr>
        <p:spPr bwMode="auto">
          <a:xfrm>
            <a:off x="4511675" y="1249363"/>
            <a:ext cx="15295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transmission</a:t>
            </a:r>
          </a:p>
        </p:txBody>
      </p:sp>
      <p:sp>
        <p:nvSpPr>
          <p:cNvPr id="99362" name="Line 42"/>
          <p:cNvSpPr>
            <a:spLocks noChangeShapeType="1"/>
          </p:cNvSpPr>
          <p:nvPr/>
        </p:nvSpPr>
        <p:spPr bwMode="auto">
          <a:xfrm rot="10800000" flipH="1" flipV="1">
            <a:off x="5562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9363" name="Group 347"/>
          <p:cNvGrpSpPr>
            <a:grpSpLocks/>
          </p:cNvGrpSpPr>
          <p:nvPr/>
        </p:nvGrpSpPr>
        <p:grpSpPr bwMode="auto">
          <a:xfrm>
            <a:off x="7997825" y="1949451"/>
            <a:ext cx="1163638" cy="715963"/>
            <a:chOff x="1871277" y="1576300"/>
            <a:chExt cx="1128371" cy="437860"/>
          </a:xfrm>
        </p:grpSpPr>
        <p:sp>
          <p:nvSpPr>
            <p:cNvPr id="77" name="Oval 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 name="Rectangle 77"/>
            <p:cNvSpPr/>
            <p:nvPr/>
          </p:nvSpPr>
          <p:spPr bwMode="auto">
            <a:xfrm>
              <a:off x="1871277" y="1739405"/>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 name="Oval 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 name="Freeform 79"/>
            <p:cNvSpPr/>
            <p:nvPr/>
          </p:nvSpPr>
          <p:spPr bwMode="auto">
            <a:xfrm>
              <a:off x="2159143" y="1673386"/>
              <a:ext cx="549561" cy="1611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 name="Freeform 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 name="Freeform 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4" name="Straight Connector 83"/>
            <p:cNvCxnSpPr>
              <a:cxnSpLocks noChangeShapeType="1"/>
              <a:endCxn id="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 name="Straight Connector 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9364" name="Rectangle 31"/>
          <p:cNvSpPr>
            <a:spLocks noChangeArrowheads="1"/>
          </p:cNvSpPr>
          <p:nvPr/>
        </p:nvSpPr>
        <p:spPr bwMode="auto">
          <a:xfrm>
            <a:off x="4246563" y="2703514"/>
            <a:ext cx="139700" cy="18573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65" name="Line 33"/>
          <p:cNvSpPr>
            <a:spLocks noChangeShapeType="1"/>
          </p:cNvSpPr>
          <p:nvPr/>
        </p:nvSpPr>
        <p:spPr bwMode="auto">
          <a:xfrm flipV="1">
            <a:off x="4421188" y="2673351"/>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4"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61509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642"/>
                                        </p:tgtEl>
                                        <p:attrNameLst>
                                          <p:attrName>style.visibility</p:attrName>
                                        </p:attrNameLst>
                                      </p:cBhvr>
                                      <p:to>
                                        <p:strVal val="visible"/>
                                      </p:to>
                                    </p:set>
                                    <p:animEffect transition="in" filter="dissolve">
                                      <p:cBhvr>
                                        <p:cTn id="7" dur="500"/>
                                        <p:tgtEl>
                                          <p:spTgt spid="112642"/>
                                        </p:tgtEl>
                                      </p:cBhvr>
                                    </p:animEffect>
                                  </p:childTnLst>
                                </p:cTn>
                              </p:par>
                            </p:childTnLst>
                          </p:cTn>
                        </p:par>
                        <p:par>
                          <p:cTn id="8" fill="hold" nodeType="with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2643"/>
                                        </p:tgtEl>
                                        <p:attrNameLst>
                                          <p:attrName>style.visibility</p:attrName>
                                        </p:attrNameLst>
                                      </p:cBhvr>
                                      <p:to>
                                        <p:strVal val="visible"/>
                                      </p:to>
                                    </p:set>
                                    <p:animEffect transition="in" filter="dissolve">
                                      <p:cBhvr>
                                        <p:cTn id="11" dur="500"/>
                                        <p:tgtEl>
                                          <p:spTgt spid="11264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p:bldP spid="11264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23E70C-11B5-4DC0-83C0-15AD780CACA2}" type="slidenum">
              <a:rPr lang="en-US" altLang="zh-CN" sz="1200" smtClean="0">
                <a:solidFill>
                  <a:schemeClr val="accent4"/>
                </a:solidFill>
                <a:latin typeface="Tahoma" panose="020B0604030504040204" pitchFamily="34" charset="0"/>
              </a:rPr>
              <a:pPr/>
              <a:t>52</a:t>
            </a:fld>
            <a:endParaRPr lang="en-US" altLang="zh-CN" sz="1200" dirty="0">
              <a:solidFill>
                <a:schemeClr val="accent4"/>
              </a:solidFill>
              <a:latin typeface="Tahoma" panose="020B0604030504040204" pitchFamily="34" charset="0"/>
            </a:endParaRPr>
          </a:p>
        </p:txBody>
      </p:sp>
      <p:sp>
        <p:nvSpPr>
          <p:cNvPr id="101379" name="Rectangle 2"/>
          <p:cNvSpPr>
            <a:spLocks noGrp="1" noChangeArrowheads="1"/>
          </p:cNvSpPr>
          <p:nvPr>
            <p:ph type="title" idx="4294967295"/>
          </p:nvPr>
        </p:nvSpPr>
        <p:spPr>
          <a:xfrm>
            <a:off x="1963739" y="-55561"/>
            <a:ext cx="7772400" cy="1143000"/>
          </a:xfrm>
        </p:spPr>
        <p:txBody>
          <a:bodyPr/>
          <a:lstStyle/>
          <a:p>
            <a:pPr eaLnBrk="1" hangingPunct="1"/>
            <a:r>
              <a:rPr lang="en-US" altLang="zh-CN" dirty="0"/>
              <a:t>Caravan analogy</a:t>
            </a:r>
          </a:p>
        </p:txBody>
      </p:sp>
      <p:sp>
        <p:nvSpPr>
          <p:cNvPr id="114692" name="Rectangle 3"/>
          <p:cNvSpPr>
            <a:spLocks noGrp="1" noChangeArrowheads="1"/>
          </p:cNvSpPr>
          <p:nvPr>
            <p:ph type="body" sz="half" idx="4294967295"/>
          </p:nvPr>
        </p:nvSpPr>
        <p:spPr>
          <a:xfrm>
            <a:off x="1343472" y="3063876"/>
            <a:ext cx="4824536" cy="3394968"/>
          </a:xfrm>
        </p:spPr>
        <p:txBody>
          <a:bodyPr>
            <a:normAutofit/>
          </a:bodyPr>
          <a:lstStyle/>
          <a:p>
            <a:pPr>
              <a:buSzPct val="70000"/>
              <a:buFont typeface="Wingdings" panose="05000000000000000000" pitchFamily="2" charset="2"/>
              <a:buChar char="v"/>
            </a:pPr>
            <a:r>
              <a:rPr lang="en-US" altLang="zh-CN" sz="2400" dirty="0"/>
              <a:t>cars </a:t>
            </a:r>
            <a:r>
              <a:rPr lang="en-US" altLang="ja-JP" sz="2400" dirty="0"/>
              <a:t>"propagate" at </a:t>
            </a:r>
            <a:br>
              <a:rPr lang="en-US" altLang="ja-JP" sz="2400" dirty="0"/>
            </a:br>
            <a:r>
              <a:rPr lang="en-US" altLang="ja-JP" sz="2400" dirty="0"/>
              <a:t>100 km/</a:t>
            </a:r>
            <a:r>
              <a:rPr lang="en-US" altLang="ja-JP" sz="2400" dirty="0" err="1"/>
              <a:t>hr</a:t>
            </a:r>
            <a:endParaRPr lang="en-US" altLang="ja-JP" sz="2400" dirty="0"/>
          </a:p>
          <a:p>
            <a:pPr>
              <a:buSzPct val="70000"/>
              <a:buFont typeface="Wingdings" panose="05000000000000000000" pitchFamily="2" charset="2"/>
              <a:buChar char="v"/>
            </a:pPr>
            <a:r>
              <a:rPr lang="en-US" altLang="zh-CN" sz="2400" dirty="0"/>
              <a:t>toll booth takes 12 sec to service car (bit transmission time)</a:t>
            </a:r>
          </a:p>
          <a:p>
            <a:pPr>
              <a:buSzPct val="70000"/>
              <a:buFont typeface="Wingdings" panose="05000000000000000000" pitchFamily="2" charset="2"/>
              <a:buChar char="v"/>
            </a:pPr>
            <a:r>
              <a:rPr lang="en-US" altLang="zh-CN" sz="2400" dirty="0"/>
              <a:t>car ~ bit; caravan ~ packet</a:t>
            </a:r>
          </a:p>
          <a:p>
            <a:pPr>
              <a:buSzPct val="70000"/>
              <a:buFont typeface="Wingdings" panose="05000000000000000000" pitchFamily="2" charset="2"/>
              <a:buChar char="v"/>
            </a:pPr>
            <a:r>
              <a:rPr lang="en-US" altLang="zh-CN" sz="2400" i="1" dirty="0">
                <a:solidFill>
                  <a:srgbClr val="CC0000"/>
                </a:solidFill>
              </a:rPr>
              <a:t>Q:</a:t>
            </a:r>
            <a:r>
              <a:rPr lang="en-US" altLang="zh-CN" sz="2400" dirty="0">
                <a:solidFill>
                  <a:srgbClr val="CC0000"/>
                </a:solidFill>
              </a:rPr>
              <a:t> How long until caravan is lined up before 2nd toll booth?</a:t>
            </a:r>
          </a:p>
          <a:p>
            <a:pPr marL="287338" indent="-287338">
              <a:buNone/>
            </a:pPr>
            <a:endParaRPr lang="en-US" altLang="zh-CN" sz="2400" dirty="0">
              <a:solidFill>
                <a:srgbClr val="CC0000"/>
              </a:solidFill>
            </a:endParaRPr>
          </a:p>
        </p:txBody>
      </p:sp>
      <p:sp>
        <p:nvSpPr>
          <p:cNvPr id="73734" name="Rectangle 4"/>
          <p:cNvSpPr>
            <a:spLocks noGrp="1" noChangeArrowheads="1"/>
          </p:cNvSpPr>
          <p:nvPr>
            <p:ph type="body" sz="half" idx="4294967295"/>
          </p:nvPr>
        </p:nvSpPr>
        <p:spPr>
          <a:xfrm>
            <a:off x="6856413" y="2932113"/>
            <a:ext cx="3848099" cy="3365500"/>
          </a:xfrm>
        </p:spPr>
        <p:txBody>
          <a:bodyPr>
            <a:normAutofit fontScale="92500"/>
          </a:bodyPr>
          <a:lstStyle/>
          <a:p>
            <a:pPr>
              <a:buSzPct val="70000"/>
              <a:buFont typeface="Wingdings" panose="05000000000000000000" pitchFamily="2" charset="2"/>
              <a:buChar char="v"/>
            </a:pPr>
            <a:r>
              <a:rPr lang="en-US" altLang="zh-CN" sz="2400" dirty="0"/>
              <a:t>time to </a:t>
            </a:r>
            <a:r>
              <a:rPr lang="en-US" altLang="ja-JP" sz="2400" dirty="0"/>
              <a:t>"push" entire caravan through toll booth onto highway = 12*10 = 120 sec</a:t>
            </a:r>
          </a:p>
          <a:p>
            <a:pPr>
              <a:buSzPct val="70000"/>
              <a:buFont typeface="Wingdings" panose="05000000000000000000" pitchFamily="2" charset="2"/>
              <a:buChar char="v"/>
            </a:pPr>
            <a:r>
              <a:rPr lang="en-US" altLang="zh-CN" sz="2400" dirty="0"/>
              <a:t>time for last car to propagate from 1st to 2nd toll both: 100km/(100km/</a:t>
            </a:r>
            <a:r>
              <a:rPr lang="en-US" altLang="zh-CN" sz="2400" dirty="0" err="1"/>
              <a:t>hr</a:t>
            </a:r>
            <a:r>
              <a:rPr lang="en-US" altLang="zh-CN" sz="2400" dirty="0"/>
              <a:t>)= 1 </a:t>
            </a:r>
            <a:r>
              <a:rPr lang="en-US" altLang="zh-CN" sz="2400" dirty="0" err="1"/>
              <a:t>hr</a:t>
            </a:r>
            <a:endParaRPr lang="en-US" altLang="zh-CN" sz="2400" dirty="0"/>
          </a:p>
          <a:p>
            <a:pPr>
              <a:buSzPct val="70000"/>
              <a:buFont typeface="Wingdings" panose="05000000000000000000" pitchFamily="2" charset="2"/>
              <a:buChar char="v"/>
            </a:pPr>
            <a:r>
              <a:rPr lang="en-US" altLang="zh-CN" sz="2400" i="1" dirty="0">
                <a:solidFill>
                  <a:srgbClr val="CC0000"/>
                </a:solidFill>
              </a:rPr>
              <a:t>A:</a:t>
            </a:r>
            <a:r>
              <a:rPr lang="en-US" altLang="zh-CN" sz="2400" dirty="0">
                <a:solidFill>
                  <a:srgbClr val="CC0000"/>
                </a:solidFill>
              </a:rPr>
              <a:t> 62 minutes</a:t>
            </a:r>
          </a:p>
        </p:txBody>
      </p:sp>
      <p:pic>
        <p:nvPicPr>
          <p:cNvPr id="101378" name="Picture 3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138" y="811215"/>
            <a:ext cx="3257551" cy="10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82" name="Group 42"/>
          <p:cNvGrpSpPr>
            <a:grpSpLocks/>
          </p:cNvGrpSpPr>
          <p:nvPr/>
        </p:nvGrpSpPr>
        <p:grpSpPr bwMode="auto">
          <a:xfrm>
            <a:off x="1930401" y="1195389"/>
            <a:ext cx="8043863" cy="1487487"/>
            <a:chOff x="165" y="725"/>
            <a:chExt cx="5067" cy="937"/>
          </a:xfrm>
        </p:grpSpPr>
        <p:grpSp>
          <p:nvGrpSpPr>
            <p:cNvPr id="101384" name="Group 43"/>
            <p:cNvGrpSpPr>
              <a:grpSpLocks/>
            </p:cNvGrpSpPr>
            <p:nvPr/>
          </p:nvGrpSpPr>
          <p:grpSpPr bwMode="auto">
            <a:xfrm>
              <a:off x="3518" y="781"/>
              <a:ext cx="551" cy="881"/>
              <a:chOff x="1340" y="938"/>
              <a:chExt cx="551" cy="881"/>
            </a:xfrm>
          </p:grpSpPr>
          <p:sp>
            <p:nvSpPr>
              <p:cNvPr id="101408"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409" name="Text Box 45"/>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grpSp>
          <p:nvGrpSpPr>
            <p:cNvPr id="101385" name="Group 46"/>
            <p:cNvGrpSpPr>
              <a:grpSpLocks/>
            </p:cNvGrpSpPr>
            <p:nvPr/>
          </p:nvGrpSpPr>
          <p:grpSpPr bwMode="auto">
            <a:xfrm>
              <a:off x="1721" y="781"/>
              <a:ext cx="551" cy="881"/>
              <a:chOff x="1340" y="938"/>
              <a:chExt cx="551" cy="881"/>
            </a:xfrm>
          </p:grpSpPr>
          <p:sp>
            <p:nvSpPr>
              <p:cNvPr id="101406"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407" name="Text Box 48"/>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sp>
          <p:nvSpPr>
            <p:cNvPr id="101386"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87" name="Text Box 50"/>
            <p:cNvSpPr txBox="1">
              <a:spLocks noChangeArrowheads="1"/>
            </p:cNvSpPr>
            <p:nvPr/>
          </p:nvSpPr>
          <p:spPr bwMode="auto">
            <a:xfrm>
              <a:off x="726" y="1139"/>
              <a:ext cx="7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ten-car </a:t>
              </a:r>
            </a:p>
            <a:p>
              <a:r>
                <a:rPr lang="en-US" altLang="zh-CN" sz="2000">
                  <a:solidFill>
                    <a:srgbClr val="0000FF"/>
                  </a:solidFill>
                  <a:latin typeface="Comic Sans MS" panose="030F0702030302020204" pitchFamily="66" charset="0"/>
                </a:rPr>
                <a:t>caravan</a:t>
              </a:r>
            </a:p>
          </p:txBody>
        </p:sp>
        <p:sp>
          <p:nvSpPr>
            <p:cNvPr id="101388"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89" name="Text Box 52"/>
            <p:cNvSpPr txBox="1">
              <a:spLocks noChangeArrowheads="1"/>
            </p:cNvSpPr>
            <p:nvPr/>
          </p:nvSpPr>
          <p:spPr bwMode="auto">
            <a:xfrm>
              <a:off x="2515"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1390"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91" name="Text Box 54"/>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1392"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93"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94"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95"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01396" name="Picture 59"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7" name="Picture 6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98" name="Group 61"/>
            <p:cNvGrpSpPr>
              <a:grpSpLocks/>
            </p:cNvGrpSpPr>
            <p:nvPr/>
          </p:nvGrpSpPr>
          <p:grpSpPr bwMode="auto">
            <a:xfrm>
              <a:off x="1815" y="725"/>
              <a:ext cx="289" cy="490"/>
              <a:chOff x="2365" y="1352"/>
              <a:chExt cx="1022" cy="1616"/>
            </a:xfrm>
          </p:grpSpPr>
          <p:pic>
            <p:nvPicPr>
              <p:cNvPr id="101404" name="Picture 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5"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pic>
          <p:nvPicPr>
            <p:cNvPr id="101399" name="Picture 64"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400" name="Group 65"/>
            <p:cNvGrpSpPr>
              <a:grpSpLocks/>
            </p:cNvGrpSpPr>
            <p:nvPr/>
          </p:nvGrpSpPr>
          <p:grpSpPr bwMode="auto">
            <a:xfrm>
              <a:off x="3656" y="743"/>
              <a:ext cx="289" cy="490"/>
              <a:chOff x="2365" y="1352"/>
              <a:chExt cx="1022" cy="1616"/>
            </a:xfrm>
          </p:grpSpPr>
          <p:pic>
            <p:nvPicPr>
              <p:cNvPr id="101402" name="Picture 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3"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01401"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612940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734">
                                            <p:txEl>
                                              <p:pRg st="0" end="0"/>
                                            </p:txEl>
                                          </p:spTgt>
                                        </p:tgtEl>
                                        <p:attrNameLst>
                                          <p:attrName>style.visibility</p:attrName>
                                        </p:attrNameLst>
                                      </p:cBhvr>
                                      <p:to>
                                        <p:strVal val="visible"/>
                                      </p:to>
                                    </p:set>
                                    <p:animEffect transition="in" filter="dissolve">
                                      <p:cBhvr>
                                        <p:cTn id="7" dur="500"/>
                                        <p:tgtEl>
                                          <p:spTgt spid="737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34">
                                            <p:txEl>
                                              <p:pRg st="1" end="1"/>
                                            </p:txEl>
                                          </p:spTgt>
                                        </p:tgtEl>
                                        <p:attrNameLst>
                                          <p:attrName>style.visibility</p:attrName>
                                        </p:attrNameLst>
                                      </p:cBhvr>
                                      <p:to>
                                        <p:strVal val="visible"/>
                                      </p:to>
                                    </p:set>
                                    <p:animEffect transition="in" filter="dissolve">
                                      <p:cBhvr>
                                        <p:cTn id="12" dur="500"/>
                                        <p:tgtEl>
                                          <p:spTgt spid="7373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734">
                                            <p:txEl>
                                              <p:pRg st="2" end="2"/>
                                            </p:txEl>
                                          </p:spTgt>
                                        </p:tgtEl>
                                        <p:attrNameLst>
                                          <p:attrName>style.visibility</p:attrName>
                                        </p:attrNameLst>
                                      </p:cBhvr>
                                      <p:to>
                                        <p:strVal val="visible"/>
                                      </p:to>
                                    </p:set>
                                    <p:animEffect transition="in" filter="dissolve">
                                      <p:cBhvr>
                                        <p:cTn id="17" dur="500"/>
                                        <p:tgtEl>
                                          <p:spTgt spid="737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7AD800-4803-4AD8-9B17-10DEEB5517B0}" type="slidenum">
              <a:rPr lang="en-US" altLang="zh-CN" sz="1200" smtClean="0">
                <a:solidFill>
                  <a:schemeClr val="accent4"/>
                </a:solidFill>
                <a:latin typeface="Tahoma" panose="020B0604030504040204" pitchFamily="34" charset="0"/>
              </a:rPr>
              <a:pPr/>
              <a:t>53</a:t>
            </a:fld>
            <a:endParaRPr lang="en-US" altLang="zh-CN" sz="1200" dirty="0">
              <a:solidFill>
                <a:schemeClr val="accent4"/>
              </a:solidFill>
              <a:latin typeface="Tahoma" panose="020B0604030504040204" pitchFamily="34" charset="0"/>
            </a:endParaRPr>
          </a:p>
        </p:txBody>
      </p:sp>
      <p:sp>
        <p:nvSpPr>
          <p:cNvPr id="103427" name="Rectangle 2"/>
          <p:cNvSpPr>
            <a:spLocks noGrp="1" noChangeArrowheads="1"/>
          </p:cNvSpPr>
          <p:nvPr>
            <p:ph type="title" idx="4294967295"/>
          </p:nvPr>
        </p:nvSpPr>
        <p:spPr>
          <a:xfrm>
            <a:off x="2052637" y="93188"/>
            <a:ext cx="7772400" cy="846137"/>
          </a:xfrm>
        </p:spPr>
        <p:txBody>
          <a:bodyPr/>
          <a:lstStyle/>
          <a:p>
            <a:pPr eaLnBrk="1" hangingPunct="1"/>
            <a:r>
              <a:rPr lang="en-US" altLang="zh-CN" dirty="0"/>
              <a:t>Caravan analogy (more)</a:t>
            </a:r>
          </a:p>
        </p:txBody>
      </p:sp>
      <p:sp>
        <p:nvSpPr>
          <p:cNvPr id="116740" name="Rectangle 3"/>
          <p:cNvSpPr>
            <a:spLocks noGrp="1" noChangeArrowheads="1"/>
          </p:cNvSpPr>
          <p:nvPr>
            <p:ph type="body" sz="half" idx="4294967295"/>
          </p:nvPr>
        </p:nvSpPr>
        <p:spPr>
          <a:xfrm>
            <a:off x="3868738" y="2862263"/>
            <a:ext cx="8323262" cy="3317875"/>
          </a:xfrm>
        </p:spPr>
        <p:txBody>
          <a:bodyPr/>
          <a:lstStyle/>
          <a:p>
            <a:pPr>
              <a:buFont typeface="Wingdings" panose="05000000000000000000" pitchFamily="2" charset="2"/>
              <a:buChar char="n"/>
            </a:pPr>
            <a:r>
              <a:rPr lang="en-US" altLang="zh-CN" sz="2400" dirty="0"/>
              <a:t>suppose cars now </a:t>
            </a:r>
            <a:r>
              <a:rPr lang="en-US" altLang="ja-JP" sz="2400" dirty="0"/>
              <a:t>"propagate" at 1000 km/</a:t>
            </a:r>
            <a:r>
              <a:rPr lang="en-US" altLang="ja-JP" sz="2400" dirty="0" err="1"/>
              <a:t>hr</a:t>
            </a:r>
            <a:endParaRPr lang="en-US" altLang="ja-JP" sz="2400" dirty="0"/>
          </a:p>
          <a:p>
            <a:pPr>
              <a:buFont typeface="Wingdings" panose="05000000000000000000" pitchFamily="2" charset="2"/>
              <a:buChar char="n"/>
            </a:pPr>
            <a:r>
              <a:rPr lang="en-US" altLang="zh-CN" sz="2400" dirty="0"/>
              <a:t>and suppose toll booth now takes one min to service a car</a:t>
            </a:r>
            <a:endParaRPr lang="en-US" altLang="zh-CN" sz="2400" dirty="0">
              <a:solidFill>
                <a:schemeClr val="accent2"/>
              </a:solidFill>
            </a:endParaRPr>
          </a:p>
          <a:p>
            <a:pPr>
              <a:buFont typeface="Wingdings" panose="05000000000000000000" pitchFamily="2" charset="2"/>
              <a:buChar char="n"/>
            </a:pPr>
            <a:r>
              <a:rPr lang="en-US" altLang="zh-CN" sz="2400" i="1" u="sng" dirty="0">
                <a:solidFill>
                  <a:srgbClr val="CC0000"/>
                </a:solidFill>
              </a:rPr>
              <a:t>Q:</a:t>
            </a:r>
            <a:r>
              <a:rPr lang="en-US" altLang="zh-CN" sz="2400" dirty="0">
                <a:solidFill>
                  <a:srgbClr val="CC0000"/>
                </a:solidFill>
              </a:rPr>
              <a:t> Will cars arrive to 2nd booth before all cars serviced at first booth?</a:t>
            </a:r>
          </a:p>
          <a:p>
            <a:pPr marL="287338" indent="-287338">
              <a:buNone/>
            </a:pPr>
            <a:endParaRPr lang="en-US" altLang="zh-CN" sz="2400" dirty="0">
              <a:solidFill>
                <a:srgbClr val="CC0000"/>
              </a:solidFill>
            </a:endParaRPr>
          </a:p>
        </p:txBody>
      </p:sp>
      <p:sp>
        <p:nvSpPr>
          <p:cNvPr id="103429" name="Rectangle 4"/>
          <p:cNvSpPr>
            <a:spLocks noGrp="1" noChangeArrowheads="1"/>
          </p:cNvSpPr>
          <p:nvPr>
            <p:ph type="body" sz="half" idx="4294967295"/>
          </p:nvPr>
        </p:nvSpPr>
        <p:spPr>
          <a:xfrm>
            <a:off x="3863752" y="5013325"/>
            <a:ext cx="7989887" cy="1007963"/>
          </a:xfrm>
        </p:spPr>
        <p:txBody>
          <a:bodyPr/>
          <a:lstStyle/>
          <a:p>
            <a:pPr>
              <a:buFont typeface="Wingdings" panose="05000000000000000000" pitchFamily="2" charset="2"/>
              <a:buChar char="n"/>
            </a:pPr>
            <a:r>
              <a:rPr lang="en-US" altLang="zh-CN" sz="2400" i="1" u="sng" dirty="0">
                <a:solidFill>
                  <a:srgbClr val="CC0000"/>
                </a:solidFill>
              </a:rPr>
              <a:t>A: Yes!</a:t>
            </a:r>
            <a:r>
              <a:rPr lang="en-US" altLang="zh-CN" sz="2400" dirty="0"/>
              <a:t>  after 7 min, first car arrives at second booth; three cars still at first booth</a:t>
            </a:r>
          </a:p>
        </p:txBody>
      </p:sp>
      <p:pic>
        <p:nvPicPr>
          <p:cNvPr id="103426"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803275"/>
            <a:ext cx="4907458" cy="8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30" name="Group 49"/>
          <p:cNvGrpSpPr>
            <a:grpSpLocks/>
          </p:cNvGrpSpPr>
          <p:nvPr/>
        </p:nvGrpSpPr>
        <p:grpSpPr bwMode="auto">
          <a:xfrm>
            <a:off x="2208213" y="1150939"/>
            <a:ext cx="8043862" cy="1487487"/>
            <a:chOff x="165" y="725"/>
            <a:chExt cx="5067" cy="937"/>
          </a:xfrm>
        </p:grpSpPr>
        <p:grpSp>
          <p:nvGrpSpPr>
            <p:cNvPr id="103432" name="Group 5"/>
            <p:cNvGrpSpPr>
              <a:grpSpLocks/>
            </p:cNvGrpSpPr>
            <p:nvPr/>
          </p:nvGrpSpPr>
          <p:grpSpPr bwMode="auto">
            <a:xfrm>
              <a:off x="3518" y="781"/>
              <a:ext cx="551" cy="881"/>
              <a:chOff x="1340" y="938"/>
              <a:chExt cx="551" cy="881"/>
            </a:xfrm>
          </p:grpSpPr>
          <p:sp>
            <p:nvSpPr>
              <p:cNvPr id="103456" name="Rectangle 6"/>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57" name="Text Box 7"/>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grpSp>
          <p:nvGrpSpPr>
            <p:cNvPr id="103433" name="Group 8"/>
            <p:cNvGrpSpPr>
              <a:grpSpLocks/>
            </p:cNvGrpSpPr>
            <p:nvPr/>
          </p:nvGrpSpPr>
          <p:grpSpPr bwMode="auto">
            <a:xfrm>
              <a:off x="1721" y="781"/>
              <a:ext cx="551" cy="881"/>
              <a:chOff x="1340" y="938"/>
              <a:chExt cx="551" cy="881"/>
            </a:xfrm>
          </p:grpSpPr>
          <p:sp>
            <p:nvSpPr>
              <p:cNvPr id="103454" name="Rectangle 9"/>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55" name="Text Box 10"/>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sp>
          <p:nvSpPr>
            <p:cNvPr id="103434" name="AutoShape 2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35" name="Text Box 30"/>
            <p:cNvSpPr txBox="1">
              <a:spLocks noChangeArrowheads="1"/>
            </p:cNvSpPr>
            <p:nvPr/>
          </p:nvSpPr>
          <p:spPr bwMode="auto">
            <a:xfrm>
              <a:off x="726" y="1139"/>
              <a:ext cx="7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ten-car </a:t>
              </a:r>
            </a:p>
            <a:p>
              <a:r>
                <a:rPr lang="en-US" altLang="zh-CN" sz="2000">
                  <a:solidFill>
                    <a:srgbClr val="0000FF"/>
                  </a:solidFill>
                  <a:latin typeface="Comic Sans MS" panose="030F0702030302020204" pitchFamily="66" charset="0"/>
                </a:rPr>
                <a:t>caravan</a:t>
              </a:r>
            </a:p>
          </p:txBody>
        </p:sp>
        <p:sp>
          <p:nvSpPr>
            <p:cNvPr id="103436" name="Line 3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37" name="Text Box 33"/>
            <p:cNvSpPr txBox="1">
              <a:spLocks noChangeArrowheads="1"/>
            </p:cNvSpPr>
            <p:nvPr/>
          </p:nvSpPr>
          <p:spPr bwMode="auto">
            <a:xfrm>
              <a:off x="2515"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3438" name="Line 34"/>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39" name="Text Box 35"/>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3440" name="Line 36"/>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41" name="Oval 37"/>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42" name="Oval 38"/>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43" name="Oval 39"/>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03444" name="Picture 41"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5" name="Picture 42"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46" name="Group 45"/>
            <p:cNvGrpSpPr>
              <a:grpSpLocks/>
            </p:cNvGrpSpPr>
            <p:nvPr/>
          </p:nvGrpSpPr>
          <p:grpSpPr bwMode="auto">
            <a:xfrm>
              <a:off x="1815" y="725"/>
              <a:ext cx="289" cy="490"/>
              <a:chOff x="2365" y="1352"/>
              <a:chExt cx="1022" cy="1616"/>
            </a:xfrm>
          </p:grpSpPr>
          <p:pic>
            <p:nvPicPr>
              <p:cNvPr id="103452" name="Picture 4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53" name="Rectangle 44"/>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pic>
          <p:nvPicPr>
            <p:cNvPr id="103447" name="Picture 4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48" name="Group 46"/>
            <p:cNvGrpSpPr>
              <a:grpSpLocks/>
            </p:cNvGrpSpPr>
            <p:nvPr/>
          </p:nvGrpSpPr>
          <p:grpSpPr bwMode="auto">
            <a:xfrm>
              <a:off x="3656" y="743"/>
              <a:ext cx="289" cy="490"/>
              <a:chOff x="2365" y="1352"/>
              <a:chExt cx="1022" cy="1616"/>
            </a:xfrm>
          </p:grpSpPr>
          <p:pic>
            <p:nvPicPr>
              <p:cNvPr id="103450" name="Picture 4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51" name="Rectangle 48"/>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03449" name="Line 32"/>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653716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C62DBE-5050-4086-A081-602507E603B5}" type="slidenum">
              <a:rPr lang="en-US" altLang="zh-CN" sz="1200" smtClean="0">
                <a:solidFill>
                  <a:schemeClr val="accent4"/>
                </a:solidFill>
                <a:latin typeface="Tahoma" panose="020B0604030504040204" pitchFamily="34" charset="0"/>
              </a:rPr>
              <a:pPr/>
              <a:t>54</a:t>
            </a:fld>
            <a:endParaRPr lang="en-US" altLang="zh-CN" sz="1200" dirty="0">
              <a:solidFill>
                <a:schemeClr val="accent4"/>
              </a:solidFill>
              <a:latin typeface="Tahoma" panose="020B0604030504040204" pitchFamily="34" charset="0"/>
            </a:endParaRPr>
          </a:p>
        </p:txBody>
      </p:sp>
      <p:sp>
        <p:nvSpPr>
          <p:cNvPr id="105475" name="Rectangle 3"/>
          <p:cNvSpPr>
            <a:spLocks noGrp="1" noChangeArrowheads="1"/>
          </p:cNvSpPr>
          <p:nvPr>
            <p:ph type="body" sz="half" idx="4294967295"/>
          </p:nvPr>
        </p:nvSpPr>
        <p:spPr>
          <a:xfrm>
            <a:off x="1055440" y="1542256"/>
            <a:ext cx="4608512" cy="1781175"/>
          </a:xfrm>
        </p:spPr>
        <p:txBody>
          <a:bodyPr>
            <a:normAutofit/>
          </a:bodyPr>
          <a:lstStyle/>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R: link bandwidth (bps)</a:t>
            </a:r>
          </a:p>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L: packet length (bits)</a:t>
            </a:r>
          </a:p>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a: average packet arrival rate</a:t>
            </a:r>
          </a:p>
        </p:txBody>
      </p:sp>
      <p:sp>
        <p:nvSpPr>
          <p:cNvPr id="105487" name="Rectangle 2"/>
          <p:cNvSpPr>
            <a:spLocks noGrp="1" noChangeArrowheads="1"/>
          </p:cNvSpPr>
          <p:nvPr>
            <p:ph type="title" idx="4294967295"/>
          </p:nvPr>
        </p:nvSpPr>
        <p:spPr>
          <a:xfrm>
            <a:off x="1891065" y="34132"/>
            <a:ext cx="7772400" cy="1143000"/>
          </a:xfrm>
        </p:spPr>
        <p:txBody>
          <a:bodyPr/>
          <a:lstStyle/>
          <a:p>
            <a:pPr eaLnBrk="1" hangingPunct="1"/>
            <a:r>
              <a:rPr lang="en-US" altLang="zh-CN" sz="4000" dirty="0"/>
              <a:t>Queueing delay (revisited)</a:t>
            </a:r>
            <a:endParaRPr lang="en-US" altLang="zh-CN" dirty="0"/>
          </a:p>
        </p:txBody>
      </p:sp>
      <p:pic>
        <p:nvPicPr>
          <p:cNvPr id="105474" name="Picture 60" descr="queueDe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201" y="852489"/>
            <a:ext cx="4968875"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61"/>
          <p:cNvSpPr>
            <a:spLocks noChangeArrowheads="1"/>
          </p:cNvSpPr>
          <p:nvPr/>
        </p:nvSpPr>
        <p:spPr bwMode="auto">
          <a:xfrm>
            <a:off x="5711825" y="3451226"/>
            <a:ext cx="3810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buClr>
                <a:schemeClr val="accent2"/>
              </a:buClr>
              <a:buSzPct val="85000"/>
              <a:buFont typeface="Wingdings" panose="05000000000000000000" pitchFamily="2" charset="2"/>
              <a:buNone/>
            </a:pPr>
            <a:r>
              <a:rPr lang="en-US" altLang="zh-CN" sz="2000" dirty="0">
                <a:solidFill>
                  <a:srgbClr val="000099"/>
                </a:solidFill>
                <a:latin typeface="Comic Sans MS" panose="030F0702030302020204" pitchFamily="66" charset="0"/>
              </a:rPr>
              <a:t>traffic intensity </a:t>
            </a:r>
          </a:p>
          <a:p>
            <a:pPr algn="ctr">
              <a:lnSpc>
                <a:spcPct val="85000"/>
              </a:lnSpc>
              <a:buClr>
                <a:schemeClr val="accent2"/>
              </a:buClr>
              <a:buSzPct val="85000"/>
              <a:buFont typeface="Wingdings" panose="05000000000000000000" pitchFamily="2" charset="2"/>
              <a:buNone/>
            </a:pPr>
            <a:r>
              <a:rPr lang="en-US" altLang="zh-CN" sz="2000" dirty="0">
                <a:solidFill>
                  <a:srgbClr val="000099"/>
                </a:solidFill>
                <a:latin typeface="Comic Sans MS" panose="030F0702030302020204" pitchFamily="66" charset="0"/>
              </a:rPr>
              <a:t>= </a:t>
            </a:r>
            <a:r>
              <a:rPr lang="en-US" altLang="zh-CN" sz="2000" i="1" dirty="0">
                <a:solidFill>
                  <a:srgbClr val="000099"/>
                </a:solidFill>
                <a:latin typeface="Comic Sans MS" panose="030F0702030302020204" pitchFamily="66" charset="0"/>
              </a:rPr>
              <a:t>La/R</a:t>
            </a:r>
          </a:p>
        </p:txBody>
      </p:sp>
      <p:sp>
        <p:nvSpPr>
          <p:cNvPr id="118790" name="Rectangle 62"/>
          <p:cNvSpPr>
            <a:spLocks noChangeArrowheads="1"/>
          </p:cNvSpPr>
          <p:nvPr/>
        </p:nvSpPr>
        <p:spPr bwMode="auto">
          <a:xfrm>
            <a:off x="935013" y="4154071"/>
            <a:ext cx="7476356" cy="1933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231775" indent="-231775">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000099"/>
              </a:buClr>
              <a:buSzPct val="100000"/>
              <a:buFont typeface="Wingdings" panose="05000000000000000000" pitchFamily="2" charset="2"/>
              <a:buChar char="§"/>
            </a:pPr>
            <a:r>
              <a:rPr lang="en-US" altLang="zh-CN" i="1" dirty="0">
                <a:solidFill>
                  <a:srgbClr val="000099"/>
                </a:solidFill>
                <a:latin typeface="Comic Sans MS" panose="030F0702030302020204" pitchFamily="66" charset="0"/>
              </a:rPr>
              <a:t>La/R</a:t>
            </a:r>
            <a:r>
              <a:rPr lang="en-US" altLang="zh-CN" dirty="0">
                <a:solidFill>
                  <a:srgbClr val="000099"/>
                </a:solidFill>
                <a:latin typeface="Comic Sans MS" panose="030F0702030302020204" pitchFamily="66" charset="0"/>
              </a:rPr>
              <a:t> ~ 0: avg. queueing delay small</a:t>
            </a:r>
          </a:p>
          <a:p>
            <a:pPr>
              <a:spcBef>
                <a:spcPct val="20000"/>
              </a:spcBef>
              <a:buClr>
                <a:srgbClr val="000099"/>
              </a:buClr>
              <a:buSzPct val="100000"/>
              <a:buFont typeface="Wingdings" panose="05000000000000000000" pitchFamily="2" charset="2"/>
              <a:buChar char="§"/>
            </a:pPr>
            <a:r>
              <a:rPr lang="en-US" altLang="zh-CN" i="1" dirty="0">
                <a:solidFill>
                  <a:srgbClr val="000099"/>
                </a:solidFill>
                <a:latin typeface="Comic Sans MS" panose="030F0702030302020204" pitchFamily="66" charset="0"/>
              </a:rPr>
              <a:t>La/R </a:t>
            </a:r>
            <a:r>
              <a:rPr lang="en-US" altLang="zh-CN" dirty="0">
                <a:solidFill>
                  <a:srgbClr val="000099"/>
                </a:solidFill>
                <a:latin typeface="Comic Sans MS" panose="030F0702030302020204" pitchFamily="66" charset="0"/>
              </a:rPr>
              <a:t>-&gt; 1: avg. queueing delay large</a:t>
            </a:r>
          </a:p>
          <a:p>
            <a:pPr>
              <a:lnSpc>
                <a:spcPct val="85000"/>
              </a:lnSpc>
              <a:spcBef>
                <a:spcPct val="20000"/>
              </a:spcBef>
              <a:buClr>
                <a:srgbClr val="000099"/>
              </a:buClr>
              <a:buSzPct val="100000"/>
              <a:buFont typeface="Wingdings" panose="05000000000000000000" pitchFamily="2" charset="2"/>
              <a:buChar char="§"/>
            </a:pPr>
            <a:r>
              <a:rPr lang="en-US" altLang="zh-CN" i="1" dirty="0">
                <a:solidFill>
                  <a:srgbClr val="000099"/>
                </a:solidFill>
                <a:latin typeface="Comic Sans MS" panose="030F0702030302020204" pitchFamily="66" charset="0"/>
              </a:rPr>
              <a:t>La/R </a:t>
            </a:r>
            <a:r>
              <a:rPr lang="en-US" altLang="zh-CN" dirty="0">
                <a:solidFill>
                  <a:srgbClr val="000099"/>
                </a:solidFill>
                <a:latin typeface="Comic Sans MS" panose="030F0702030302020204" pitchFamily="66" charset="0"/>
              </a:rPr>
              <a:t>&gt; 1: more </a:t>
            </a:r>
            <a:r>
              <a:rPr lang="en-US" altLang="ja-JP" dirty="0">
                <a:solidFill>
                  <a:srgbClr val="000099"/>
                </a:solidFill>
                <a:latin typeface="Comic Sans MS" panose="030F0702030302020204" pitchFamily="66" charset="0"/>
              </a:rPr>
              <a:t>"work" arriving </a:t>
            </a:r>
          </a:p>
          <a:p>
            <a:pPr>
              <a:lnSpc>
                <a:spcPct val="85000"/>
              </a:lnSpc>
              <a:spcBef>
                <a:spcPct val="20000"/>
              </a:spcBef>
              <a:buClr>
                <a:srgbClr val="000099"/>
              </a:buClr>
              <a:buSzPct val="100000"/>
            </a:pPr>
            <a:r>
              <a:rPr lang="en-US" altLang="zh-CN" dirty="0">
                <a:solidFill>
                  <a:srgbClr val="000099"/>
                </a:solidFill>
                <a:latin typeface="Comic Sans MS" panose="030F0702030302020204" pitchFamily="66" charset="0"/>
              </a:rPr>
              <a:t>   than can be serviced, average delay infinite!</a:t>
            </a:r>
          </a:p>
        </p:txBody>
      </p:sp>
      <p:sp>
        <p:nvSpPr>
          <p:cNvPr id="105478" name="Rectangle 61"/>
          <p:cNvSpPr>
            <a:spLocks noChangeArrowheads="1"/>
          </p:cNvSpPr>
          <p:nvPr/>
        </p:nvSpPr>
        <p:spPr bwMode="auto">
          <a:xfrm rot="16200000">
            <a:off x="5120482" y="2180432"/>
            <a:ext cx="24336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buClr>
                <a:schemeClr val="accent2"/>
              </a:buClr>
              <a:buSzPct val="85000"/>
              <a:buFont typeface="Wingdings" panose="05000000000000000000" pitchFamily="2" charset="2"/>
              <a:buNone/>
            </a:pPr>
            <a:r>
              <a:rPr lang="en-US" altLang="zh-CN" sz="2000" dirty="0">
                <a:solidFill>
                  <a:srgbClr val="000099"/>
                </a:solidFill>
                <a:latin typeface="Comic Sans MS" panose="030F0702030302020204" pitchFamily="66" charset="0"/>
              </a:rPr>
              <a:t>average  queueing delay</a:t>
            </a:r>
          </a:p>
        </p:txBody>
      </p:sp>
      <p:pic>
        <p:nvPicPr>
          <p:cNvPr id="10547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974" y="5249081"/>
            <a:ext cx="15462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7776" y="4141789"/>
            <a:ext cx="148113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1" name="Text Box 15"/>
          <p:cNvSpPr txBox="1">
            <a:spLocks noChangeArrowheads="1"/>
          </p:cNvSpPr>
          <p:nvPr/>
        </p:nvSpPr>
        <p:spPr bwMode="auto">
          <a:xfrm>
            <a:off x="9078914" y="4141789"/>
            <a:ext cx="1109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Comic Sans MS" panose="030F0702030302020204" pitchFamily="66" charset="0"/>
              </a:rPr>
              <a:t>La/R </a:t>
            </a:r>
            <a:r>
              <a:rPr lang="en-US" altLang="zh-CN" sz="1800" dirty="0">
                <a:solidFill>
                  <a:srgbClr val="000099"/>
                </a:solidFill>
                <a:latin typeface="Comic Sans MS" panose="030F0702030302020204" pitchFamily="66" charset="0"/>
              </a:rPr>
              <a:t>~ 0</a:t>
            </a:r>
          </a:p>
        </p:txBody>
      </p:sp>
      <p:sp>
        <p:nvSpPr>
          <p:cNvPr id="105482" name="Text Box 16"/>
          <p:cNvSpPr txBox="1">
            <a:spLocks noChangeArrowheads="1"/>
          </p:cNvSpPr>
          <p:nvPr/>
        </p:nvSpPr>
        <p:spPr bwMode="auto">
          <a:xfrm>
            <a:off x="10714624" y="5425560"/>
            <a:ext cx="11400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Comic Sans MS" panose="030F0702030302020204" pitchFamily="66" charset="0"/>
              </a:rPr>
              <a:t>La/R -&gt; 1</a:t>
            </a:r>
          </a:p>
        </p:txBody>
      </p:sp>
      <p:sp>
        <p:nvSpPr>
          <p:cNvPr id="105484" name="TextBox 1"/>
          <p:cNvSpPr txBox="1">
            <a:spLocks noChangeArrowheads="1"/>
          </p:cNvSpPr>
          <p:nvPr/>
        </p:nvSpPr>
        <p:spPr bwMode="auto">
          <a:xfrm>
            <a:off x="1847528" y="6180943"/>
            <a:ext cx="4695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chemeClr val="bg1"/>
                </a:solidFill>
              </a:rPr>
              <a:t>* Check online interactive animation on queuing and loss</a:t>
            </a:r>
          </a:p>
        </p:txBody>
      </p:sp>
      <p:sp>
        <p:nvSpPr>
          <p:cNvPr id="105485" name="Rectangle 11"/>
          <p:cNvSpPr>
            <a:spLocks noChangeArrowheads="1"/>
          </p:cNvSpPr>
          <p:nvPr/>
        </p:nvSpPr>
        <p:spPr bwMode="auto">
          <a:xfrm>
            <a:off x="6024564" y="868364"/>
            <a:ext cx="1271587" cy="427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pic>
        <p:nvPicPr>
          <p:cNvPr id="105486" name="Picture 18"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2151" y="917575"/>
            <a:ext cx="6726137" cy="11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98454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ACAD03C-5E68-4A37-B68D-E5E49DA1C9E8}" type="slidenum">
              <a:rPr lang="en-US" altLang="zh-CN" sz="1200" smtClean="0">
                <a:solidFill>
                  <a:schemeClr val="accent4"/>
                </a:solidFill>
                <a:latin typeface="Tahoma" panose="020B0604030504040204" pitchFamily="34" charset="0"/>
              </a:rPr>
              <a:pPr/>
              <a:t>55</a:t>
            </a:fld>
            <a:endParaRPr lang="en-US" altLang="zh-CN" sz="1200" dirty="0">
              <a:solidFill>
                <a:schemeClr val="accent4"/>
              </a:solidFill>
              <a:latin typeface="Tahoma" panose="020B0604030504040204" pitchFamily="34" charset="0"/>
            </a:endParaRPr>
          </a:p>
        </p:txBody>
      </p:sp>
      <p:sp>
        <p:nvSpPr>
          <p:cNvPr id="107523" name="Rectangle 2"/>
          <p:cNvSpPr>
            <a:spLocks noGrp="1" noChangeArrowheads="1"/>
          </p:cNvSpPr>
          <p:nvPr>
            <p:ph type="title" idx="4294967295"/>
          </p:nvPr>
        </p:nvSpPr>
        <p:spPr>
          <a:xfrm>
            <a:off x="0" y="128588"/>
            <a:ext cx="8399463" cy="1143000"/>
          </a:xfrm>
        </p:spPr>
        <p:txBody>
          <a:bodyPr>
            <a:normAutofit fontScale="90000"/>
          </a:bodyPr>
          <a:lstStyle/>
          <a:p>
            <a:pPr eaLnBrk="1" hangingPunct="1"/>
            <a:r>
              <a:rPr lang="en-US" altLang="ja-JP" sz="4000" dirty="0"/>
              <a:t>"Real" Internet delays and routes</a:t>
            </a:r>
            <a:endParaRPr lang="en-US" altLang="zh-CN" sz="4000" dirty="0"/>
          </a:p>
        </p:txBody>
      </p:sp>
      <p:sp>
        <p:nvSpPr>
          <p:cNvPr id="107524" name="Rectangle 5"/>
          <p:cNvSpPr>
            <a:spLocks noGrp="1" noChangeArrowheads="1"/>
          </p:cNvSpPr>
          <p:nvPr>
            <p:ph type="body" idx="4294967295"/>
          </p:nvPr>
        </p:nvSpPr>
        <p:spPr>
          <a:xfrm>
            <a:off x="1112321" y="1301292"/>
            <a:ext cx="7772400" cy="3098800"/>
          </a:xfrm>
        </p:spPr>
        <p:txBody>
          <a:bodyPr>
            <a:normAutofit fontScale="85000" lnSpcReduction="10000"/>
          </a:bodyPr>
          <a:lstStyle/>
          <a:p>
            <a:pPr marL="287338" indent="-287338"/>
            <a:r>
              <a:rPr lang="en-US" altLang="zh-CN" dirty="0"/>
              <a:t>what do </a:t>
            </a:r>
            <a:r>
              <a:rPr lang="en-US" altLang="ja-JP" dirty="0"/>
              <a:t>"real" Internet delay &amp; loss look like? </a:t>
            </a:r>
          </a:p>
          <a:p>
            <a:pPr marL="287338" indent="-287338"/>
            <a:r>
              <a:rPr lang="en-US" altLang="zh-CN" sz="2400" b="1" dirty="0">
                <a:solidFill>
                  <a:srgbClr val="FF0000"/>
                </a:solidFill>
                <a:latin typeface="Courier New" panose="02070309020205020404" pitchFamily="49" charset="0"/>
                <a:cs typeface="Courier New" panose="02070309020205020404" pitchFamily="49" charset="0"/>
              </a:rPr>
              <a:t>traceroute</a:t>
            </a:r>
            <a:r>
              <a:rPr lang="en-US" altLang="zh-CN" dirty="0">
                <a:solidFill>
                  <a:srgbClr val="FF0000"/>
                </a:solidFill>
                <a:latin typeface="Courier New" panose="02070309020205020404" pitchFamily="49" charset="0"/>
                <a:cs typeface="Courier New" panose="02070309020205020404" pitchFamily="49" charset="0"/>
              </a:rPr>
              <a:t> </a:t>
            </a:r>
            <a:r>
              <a:rPr lang="en-US" altLang="zh-CN" dirty="0">
                <a:cs typeface="Courier New" panose="02070309020205020404" pitchFamily="49" charset="0"/>
              </a:rPr>
              <a:t>program: </a:t>
            </a:r>
            <a:r>
              <a:rPr lang="en-US" altLang="zh-CN" dirty="0"/>
              <a:t>provides delay measurement from source to router along end-end Internet path towards destination.  For all </a:t>
            </a:r>
            <a:r>
              <a:rPr lang="en-US" altLang="zh-CN" i="1" dirty="0"/>
              <a:t>i:</a:t>
            </a:r>
          </a:p>
          <a:p>
            <a:pPr marL="682625" lvl="1" indent="-225425"/>
            <a:r>
              <a:rPr lang="en-US" altLang="zh-CN" dirty="0">
                <a:ea typeface="宋体" panose="02010600030101010101" pitchFamily="2" charset="-122"/>
              </a:rPr>
              <a:t>sends three packets that will reach router </a:t>
            </a:r>
            <a:r>
              <a:rPr lang="en-US" altLang="zh-CN" i="1" dirty="0" err="1">
                <a:ea typeface="宋体" panose="02010600030101010101" pitchFamily="2" charset="-122"/>
              </a:rPr>
              <a:t>i</a:t>
            </a:r>
            <a:r>
              <a:rPr lang="en-US" altLang="zh-CN" dirty="0">
                <a:ea typeface="宋体" panose="02010600030101010101" pitchFamily="2" charset="-122"/>
              </a:rPr>
              <a:t> on path towards destination</a:t>
            </a:r>
          </a:p>
          <a:p>
            <a:pPr marL="682625" lvl="1" indent="-225425"/>
            <a:r>
              <a:rPr lang="en-US" altLang="zh-CN" dirty="0">
                <a:ea typeface="宋体" panose="02010600030101010101" pitchFamily="2" charset="-122"/>
              </a:rPr>
              <a:t>router </a:t>
            </a:r>
            <a:r>
              <a:rPr lang="en-US" altLang="zh-CN" i="1" dirty="0" err="1">
                <a:ea typeface="宋体" panose="02010600030101010101" pitchFamily="2" charset="-122"/>
              </a:rPr>
              <a:t>i</a:t>
            </a:r>
            <a:r>
              <a:rPr lang="en-US" altLang="zh-CN" dirty="0">
                <a:ea typeface="宋体" panose="02010600030101010101" pitchFamily="2" charset="-122"/>
              </a:rPr>
              <a:t> will return packets to sender</a:t>
            </a:r>
          </a:p>
          <a:p>
            <a:pPr marL="682625" lvl="1" indent="-225425"/>
            <a:r>
              <a:rPr lang="en-US" altLang="zh-CN" dirty="0">
                <a:ea typeface="宋体" panose="02010600030101010101" pitchFamily="2" charset="-122"/>
              </a:rPr>
              <a:t>sender times interval between transmission and reply.</a:t>
            </a:r>
            <a:endParaRPr lang="en-US" altLang="zh-CN" sz="2800" dirty="0">
              <a:ea typeface="宋体" panose="02010600030101010101" pitchFamily="2" charset="-122"/>
            </a:endParaRPr>
          </a:p>
        </p:txBody>
      </p:sp>
      <p:pic>
        <p:nvPicPr>
          <p:cNvPr id="107522" name="Picture 9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6" y="960471"/>
            <a:ext cx="8169492" cy="12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Line 38"/>
          <p:cNvSpPr>
            <a:spLocks noChangeShapeType="1"/>
          </p:cNvSpPr>
          <p:nvPr/>
        </p:nvSpPr>
        <p:spPr bwMode="auto">
          <a:xfrm>
            <a:off x="2809876" y="5319713"/>
            <a:ext cx="288925" cy="265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6" name="Line 105"/>
          <p:cNvSpPr>
            <a:spLocks noChangeShapeType="1"/>
          </p:cNvSpPr>
          <p:nvPr/>
        </p:nvSpPr>
        <p:spPr bwMode="auto">
          <a:xfrm flipV="1">
            <a:off x="3603625" y="5370513"/>
            <a:ext cx="458788"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7" name="Line 106"/>
          <p:cNvSpPr>
            <a:spLocks noChangeShapeType="1"/>
          </p:cNvSpPr>
          <p:nvPr/>
        </p:nvSpPr>
        <p:spPr bwMode="auto">
          <a:xfrm>
            <a:off x="4538664" y="53546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8" name="Line 108"/>
          <p:cNvSpPr>
            <a:spLocks noChangeShapeType="1"/>
          </p:cNvSpPr>
          <p:nvPr/>
        </p:nvSpPr>
        <p:spPr bwMode="auto">
          <a:xfrm flipH="1">
            <a:off x="4300538" y="508635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9" name="Line 113"/>
          <p:cNvSpPr>
            <a:spLocks noChangeShapeType="1"/>
          </p:cNvSpPr>
          <p:nvPr/>
        </p:nvSpPr>
        <p:spPr bwMode="auto">
          <a:xfrm flipH="1">
            <a:off x="5514976" y="5414963"/>
            <a:ext cx="620713" cy="1444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0" name="Line 260"/>
          <p:cNvSpPr>
            <a:spLocks noChangeShapeType="1"/>
          </p:cNvSpPr>
          <p:nvPr/>
        </p:nvSpPr>
        <p:spPr bwMode="auto">
          <a:xfrm>
            <a:off x="6634164" y="53800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1" name="Line 261"/>
          <p:cNvSpPr>
            <a:spLocks noChangeShapeType="1"/>
          </p:cNvSpPr>
          <p:nvPr/>
        </p:nvSpPr>
        <p:spPr bwMode="auto">
          <a:xfrm flipH="1">
            <a:off x="7572376" y="5326063"/>
            <a:ext cx="557213" cy="2778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2" name="Line 291"/>
          <p:cNvSpPr>
            <a:spLocks noChangeShapeType="1"/>
          </p:cNvSpPr>
          <p:nvPr/>
        </p:nvSpPr>
        <p:spPr bwMode="auto">
          <a:xfrm>
            <a:off x="4268788" y="548640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3" name="Line 292"/>
          <p:cNvSpPr>
            <a:spLocks noChangeShapeType="1"/>
          </p:cNvSpPr>
          <p:nvPr/>
        </p:nvSpPr>
        <p:spPr bwMode="auto">
          <a:xfrm>
            <a:off x="6192838" y="507365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4" name="Line 294"/>
          <p:cNvSpPr>
            <a:spLocks noChangeShapeType="1"/>
          </p:cNvSpPr>
          <p:nvPr/>
        </p:nvSpPr>
        <p:spPr bwMode="auto">
          <a:xfrm flipH="1">
            <a:off x="4910138" y="567690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5" name="Line 295"/>
          <p:cNvSpPr>
            <a:spLocks noChangeShapeType="1"/>
          </p:cNvSpPr>
          <p:nvPr/>
        </p:nvSpPr>
        <p:spPr bwMode="auto">
          <a:xfrm>
            <a:off x="5265738" y="5181600"/>
            <a:ext cx="6350" cy="260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83244" name="Text Box 300"/>
          <p:cNvSpPr txBox="1">
            <a:spLocks noChangeArrowheads="1"/>
          </p:cNvSpPr>
          <p:nvPr/>
        </p:nvSpPr>
        <p:spPr bwMode="auto">
          <a:xfrm>
            <a:off x="2911475" y="50387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6" name="Text Box 302"/>
          <p:cNvSpPr txBox="1">
            <a:spLocks noChangeArrowheads="1"/>
          </p:cNvSpPr>
          <p:nvPr/>
        </p:nvSpPr>
        <p:spPr bwMode="auto">
          <a:xfrm>
            <a:off x="3525838" y="5599113"/>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8" name="Text Box 304"/>
          <p:cNvSpPr txBox="1">
            <a:spLocks noChangeArrowheads="1"/>
          </p:cNvSpPr>
          <p:nvPr/>
        </p:nvSpPr>
        <p:spPr bwMode="auto">
          <a:xfrm>
            <a:off x="4549775" y="50133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grpSp>
        <p:nvGrpSpPr>
          <p:cNvPr id="107539" name="Group 100"/>
          <p:cNvGrpSpPr>
            <a:grpSpLocks/>
          </p:cNvGrpSpPr>
          <p:nvPr/>
        </p:nvGrpSpPr>
        <p:grpSpPr bwMode="auto">
          <a:xfrm>
            <a:off x="2041525" y="4975226"/>
            <a:ext cx="820738" cy="688975"/>
            <a:chOff x="-44" y="1473"/>
            <a:chExt cx="981" cy="1105"/>
          </a:xfrm>
        </p:grpSpPr>
        <p:pic>
          <p:nvPicPr>
            <p:cNvPr id="10764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3" name="Freeform 10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0" name="Group 103"/>
          <p:cNvGrpSpPr>
            <a:grpSpLocks/>
          </p:cNvGrpSpPr>
          <p:nvPr/>
        </p:nvGrpSpPr>
        <p:grpSpPr bwMode="auto">
          <a:xfrm flipH="1">
            <a:off x="8089901" y="5013326"/>
            <a:ext cx="754063" cy="669925"/>
            <a:chOff x="-44" y="1473"/>
            <a:chExt cx="981" cy="1105"/>
          </a:xfrm>
        </p:grpSpPr>
        <p:pic>
          <p:nvPicPr>
            <p:cNvPr id="107640" name="Picture 10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1" name="Freeform 10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1" name="Group 124"/>
          <p:cNvGrpSpPr>
            <a:grpSpLocks/>
          </p:cNvGrpSpPr>
          <p:nvPr/>
        </p:nvGrpSpPr>
        <p:grpSpPr bwMode="auto">
          <a:xfrm>
            <a:off x="7037389" y="5513389"/>
            <a:ext cx="617537" cy="250825"/>
            <a:chOff x="2356" y="1300"/>
            <a:chExt cx="555" cy="194"/>
          </a:xfrm>
        </p:grpSpPr>
        <p:sp>
          <p:nvSpPr>
            <p:cNvPr id="10763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35" name="Group 128"/>
            <p:cNvGrpSpPr>
              <a:grpSpLocks/>
            </p:cNvGrpSpPr>
            <p:nvPr/>
          </p:nvGrpSpPr>
          <p:grpSpPr bwMode="auto">
            <a:xfrm>
              <a:off x="2468" y="1332"/>
              <a:ext cx="310" cy="60"/>
              <a:chOff x="2468" y="1332"/>
              <a:chExt cx="310" cy="60"/>
            </a:xfrm>
          </p:grpSpPr>
          <p:sp>
            <p:nvSpPr>
              <p:cNvPr id="107638" name="Freeform 1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9" name="Freeform 1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36" name="Line 131"/>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37" name="Line 132"/>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2" name="Group 133"/>
          <p:cNvGrpSpPr>
            <a:grpSpLocks/>
          </p:cNvGrpSpPr>
          <p:nvPr/>
        </p:nvGrpSpPr>
        <p:grpSpPr bwMode="auto">
          <a:xfrm>
            <a:off x="6069014" y="5241926"/>
            <a:ext cx="617537" cy="250825"/>
            <a:chOff x="2356" y="1300"/>
            <a:chExt cx="555" cy="194"/>
          </a:xfrm>
        </p:grpSpPr>
        <p:sp>
          <p:nvSpPr>
            <p:cNvPr id="1076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27" name="Group 137"/>
            <p:cNvGrpSpPr>
              <a:grpSpLocks/>
            </p:cNvGrpSpPr>
            <p:nvPr/>
          </p:nvGrpSpPr>
          <p:grpSpPr bwMode="auto">
            <a:xfrm>
              <a:off x="2468" y="1332"/>
              <a:ext cx="310" cy="60"/>
              <a:chOff x="2468" y="1332"/>
              <a:chExt cx="310" cy="60"/>
            </a:xfrm>
          </p:grpSpPr>
          <p:sp>
            <p:nvSpPr>
              <p:cNvPr id="10763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8"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9"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3" name="Group 142"/>
          <p:cNvGrpSpPr>
            <a:grpSpLocks/>
          </p:cNvGrpSpPr>
          <p:nvPr/>
        </p:nvGrpSpPr>
        <p:grpSpPr bwMode="auto">
          <a:xfrm>
            <a:off x="4918075" y="5451476"/>
            <a:ext cx="617538" cy="250825"/>
            <a:chOff x="2356" y="1300"/>
            <a:chExt cx="555" cy="194"/>
          </a:xfrm>
        </p:grpSpPr>
        <p:sp>
          <p:nvSpPr>
            <p:cNvPr id="1076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9" name="Group 146"/>
            <p:cNvGrpSpPr>
              <a:grpSpLocks/>
            </p:cNvGrpSpPr>
            <p:nvPr/>
          </p:nvGrpSpPr>
          <p:grpSpPr bwMode="auto">
            <a:xfrm>
              <a:off x="2468" y="1332"/>
              <a:ext cx="310" cy="60"/>
              <a:chOff x="2468" y="1332"/>
              <a:chExt cx="310" cy="60"/>
            </a:xfrm>
          </p:grpSpPr>
          <p:sp>
            <p:nvSpPr>
              <p:cNvPr id="107622"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23"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0" name="Line 149"/>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1" name="Line 150"/>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4" name="Group 151"/>
          <p:cNvGrpSpPr>
            <a:grpSpLocks/>
          </p:cNvGrpSpPr>
          <p:nvPr/>
        </p:nvGrpSpPr>
        <p:grpSpPr bwMode="auto">
          <a:xfrm>
            <a:off x="3916364" y="5205414"/>
            <a:ext cx="617537" cy="250825"/>
            <a:chOff x="2356" y="1300"/>
            <a:chExt cx="555" cy="194"/>
          </a:xfrm>
        </p:grpSpPr>
        <p:sp>
          <p:nvSpPr>
            <p:cNvPr id="1076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1" name="Group 155"/>
            <p:cNvGrpSpPr>
              <a:grpSpLocks/>
            </p:cNvGrpSpPr>
            <p:nvPr/>
          </p:nvGrpSpPr>
          <p:grpSpPr bwMode="auto">
            <a:xfrm>
              <a:off x="2468" y="1332"/>
              <a:ext cx="310" cy="60"/>
              <a:chOff x="2468" y="1332"/>
              <a:chExt cx="310" cy="60"/>
            </a:xfrm>
          </p:grpSpPr>
          <p:sp>
            <p:nvSpPr>
              <p:cNvPr id="107614" name="Freeform 15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15" name="Freeform 15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12" name="Line 158"/>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13" name="Line 159"/>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5" name="Group 160"/>
          <p:cNvGrpSpPr>
            <a:grpSpLocks/>
          </p:cNvGrpSpPr>
          <p:nvPr/>
        </p:nvGrpSpPr>
        <p:grpSpPr bwMode="auto">
          <a:xfrm>
            <a:off x="3041650" y="5472114"/>
            <a:ext cx="617538" cy="250825"/>
            <a:chOff x="2356" y="1300"/>
            <a:chExt cx="555" cy="194"/>
          </a:xfrm>
        </p:grpSpPr>
        <p:sp>
          <p:nvSpPr>
            <p:cNvPr id="1076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03" name="Group 164"/>
            <p:cNvGrpSpPr>
              <a:grpSpLocks/>
            </p:cNvGrpSpPr>
            <p:nvPr/>
          </p:nvGrpSpPr>
          <p:grpSpPr bwMode="auto">
            <a:xfrm>
              <a:off x="2468" y="1332"/>
              <a:ext cx="310" cy="60"/>
              <a:chOff x="2468" y="1332"/>
              <a:chExt cx="310" cy="60"/>
            </a:xfrm>
          </p:grpSpPr>
          <p:sp>
            <p:nvSpPr>
              <p:cNvPr id="107606" name="Freeform 16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07" name="Freeform 16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04" name="Line 167"/>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05" name="Line 168"/>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7" name="Group 347"/>
          <p:cNvGrpSpPr>
            <a:grpSpLocks/>
          </p:cNvGrpSpPr>
          <p:nvPr/>
        </p:nvGrpSpPr>
        <p:grpSpPr bwMode="auto">
          <a:xfrm>
            <a:off x="3028950" y="5454651"/>
            <a:ext cx="649288" cy="303213"/>
            <a:chOff x="1871277" y="1576300"/>
            <a:chExt cx="1128371" cy="437861"/>
          </a:xfrm>
        </p:grpSpPr>
        <p:sp>
          <p:nvSpPr>
            <p:cNvPr id="76" name="Oval 7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 name="Rectangle 7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 name="Oval 7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 name="Freeform 78"/>
            <p:cNvSpPr/>
            <p:nvPr/>
          </p:nvSpPr>
          <p:spPr bwMode="auto">
            <a:xfrm>
              <a:off x="2160957"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 name="Freeform 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 name="Freeform 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 name="Straight Connector 82"/>
            <p:cNvCxnSpPr>
              <a:cxnSpLocks noChangeShapeType="1"/>
              <a:endCxn id="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 name="Straight Connector 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8" name="Group 347"/>
          <p:cNvGrpSpPr>
            <a:grpSpLocks/>
          </p:cNvGrpSpPr>
          <p:nvPr/>
        </p:nvGrpSpPr>
        <p:grpSpPr bwMode="auto">
          <a:xfrm>
            <a:off x="3906839" y="5189539"/>
            <a:ext cx="649287" cy="301625"/>
            <a:chOff x="1871277" y="1576300"/>
            <a:chExt cx="1128371" cy="437861"/>
          </a:xfrm>
        </p:grpSpPr>
        <p:sp>
          <p:nvSpPr>
            <p:cNvPr id="86" name="Oval 8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7" name="Rectangle 8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8" name="Oval 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Freeform 88"/>
            <p:cNvSpPr/>
            <p:nvPr/>
          </p:nvSpPr>
          <p:spPr bwMode="auto">
            <a:xfrm>
              <a:off x="2160956" y="1673090"/>
              <a:ext cx="546253"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Freeform 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3" name="Straight Connector 92"/>
            <p:cNvCxnSpPr>
              <a:cxnSpLocks noChangeShapeType="1"/>
              <a:endCxn id="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 name="Straight Connector 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9" name="Group 347"/>
          <p:cNvGrpSpPr>
            <a:grpSpLocks/>
          </p:cNvGrpSpPr>
          <p:nvPr/>
        </p:nvGrpSpPr>
        <p:grpSpPr bwMode="auto">
          <a:xfrm>
            <a:off x="4895851" y="5438776"/>
            <a:ext cx="650875" cy="303213"/>
            <a:chOff x="1871277" y="1576300"/>
            <a:chExt cx="1128371" cy="437861"/>
          </a:xfrm>
        </p:grpSpPr>
        <p:sp>
          <p:nvSpPr>
            <p:cNvPr id="96" name="Oval 9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7" name="Rectangle 9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8" name="Oval 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Freeform 98"/>
            <p:cNvSpPr/>
            <p:nvPr/>
          </p:nvSpPr>
          <p:spPr bwMode="auto">
            <a:xfrm>
              <a:off x="2160251" y="1672583"/>
              <a:ext cx="547672"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Freeform 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2" name="Freeform 1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3" name="Straight Connector 102"/>
            <p:cNvCxnSpPr>
              <a:cxnSpLocks noChangeShapeType="1"/>
              <a:endCxn id="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 name="Straight Connector 1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0" name="Group 347"/>
          <p:cNvGrpSpPr>
            <a:grpSpLocks/>
          </p:cNvGrpSpPr>
          <p:nvPr/>
        </p:nvGrpSpPr>
        <p:grpSpPr bwMode="auto">
          <a:xfrm>
            <a:off x="6053139" y="5214939"/>
            <a:ext cx="650875" cy="301625"/>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7" name="Rectangle 10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Freeform 108"/>
            <p:cNvSpPr/>
            <p:nvPr/>
          </p:nvSpPr>
          <p:spPr bwMode="auto">
            <a:xfrm>
              <a:off x="2160249" y="1673090"/>
              <a:ext cx="54767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1" name="Group 347"/>
          <p:cNvGrpSpPr>
            <a:grpSpLocks/>
          </p:cNvGrpSpPr>
          <p:nvPr/>
        </p:nvGrpSpPr>
        <p:grpSpPr bwMode="auto">
          <a:xfrm>
            <a:off x="7021514" y="5486401"/>
            <a:ext cx="649287" cy="303213"/>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 name="Rectangle 11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Freeform 118"/>
            <p:cNvSpPr/>
            <p:nvPr/>
          </p:nvSpPr>
          <p:spPr bwMode="auto">
            <a:xfrm>
              <a:off x="2160956"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247" name="Freeform 303"/>
          <p:cNvSpPr>
            <a:spLocks/>
          </p:cNvSpPr>
          <p:nvPr/>
        </p:nvSpPr>
        <p:spPr bwMode="auto">
          <a:xfrm>
            <a:off x="2781300" y="5259389"/>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3" name="Freeform 299"/>
          <p:cNvSpPr>
            <a:spLocks/>
          </p:cNvSpPr>
          <p:nvPr/>
        </p:nvSpPr>
        <p:spPr bwMode="auto">
          <a:xfrm>
            <a:off x="2813050" y="5295900"/>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5" name="Freeform 301"/>
          <p:cNvSpPr>
            <a:spLocks/>
          </p:cNvSpPr>
          <p:nvPr/>
        </p:nvSpPr>
        <p:spPr bwMode="auto">
          <a:xfrm>
            <a:off x="2806700" y="5210176"/>
            <a:ext cx="1346200" cy="474663"/>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2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363609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4" grpId="0"/>
      <p:bldP spid="83246" grpId="0"/>
      <p:bldP spid="8324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56</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0" y="166688"/>
            <a:ext cx="7772400" cy="892175"/>
          </a:xfrm>
        </p:spPr>
        <p:txBody>
          <a:bodyPr>
            <a:normAutofit/>
          </a:bodyPr>
          <a:lstStyle/>
          <a:p>
            <a:pPr eaLnBrk="1" hangingPunct="1"/>
            <a:r>
              <a:rPr lang="en-US" altLang="ja-JP" sz="4000" dirty="0"/>
              <a:t>"Real" Internet delays, routes</a:t>
            </a:r>
            <a:endParaRPr lang="en-US" altLang="zh-CN" sz="4000" dirty="0"/>
          </a:p>
        </p:txBody>
      </p:sp>
      <p:sp>
        <p:nvSpPr>
          <p:cNvPr id="109571" name="Text Box 4"/>
          <p:cNvSpPr txBox="1">
            <a:spLocks noChangeArrowheads="1"/>
          </p:cNvSpPr>
          <p:nvPr/>
        </p:nvSpPr>
        <p:spPr bwMode="auto">
          <a:xfrm>
            <a:off x="2228850" y="2338389"/>
            <a:ext cx="8229600" cy="394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a:t>
            </a:r>
            <a:r>
              <a:rPr lang="en-US" altLang="zh-CN" sz="1600" dirty="0" err="1">
                <a:solidFill>
                  <a:srgbClr val="000099"/>
                </a:solidFill>
              </a:rPr>
              <a:t>cs-gw</a:t>
            </a:r>
            <a:r>
              <a:rPr lang="en-US" altLang="zh-CN" sz="1600" dirty="0">
                <a:solidFill>
                  <a:srgbClr val="000099"/>
                </a:solidFill>
              </a:rPr>
              <a:t> (128.119.240.254)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border1-rt-fa5-1-0.gw.umass.edu (128.119.3.145)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cht-vbns.gw.umass.edu (128.119.3.130)  6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jn1-at1-0-0-19.wor.vbns.net (204.147.132.129)  16 </a:t>
            </a:r>
            <a:r>
              <a:rPr lang="en-US" altLang="zh-CN" sz="1600" dirty="0" err="1">
                <a:solidFill>
                  <a:srgbClr val="000099"/>
                </a:solidFill>
              </a:rPr>
              <a:t>ms</a:t>
            </a:r>
            <a:r>
              <a:rPr lang="en-US" altLang="zh-CN" sz="1600" dirty="0">
                <a:solidFill>
                  <a:srgbClr val="000099"/>
                </a:solidFill>
              </a:rPr>
              <a:t> 11 </a:t>
            </a:r>
            <a:r>
              <a:rPr lang="en-US" altLang="zh-CN" sz="1600" dirty="0" err="1">
                <a:solidFill>
                  <a:srgbClr val="000099"/>
                </a:solidFill>
              </a:rPr>
              <a:t>ms</a:t>
            </a:r>
            <a:r>
              <a:rPr lang="en-US" altLang="zh-CN" sz="1600" dirty="0">
                <a:solidFill>
                  <a:srgbClr val="000099"/>
                </a:solidFill>
              </a:rPr>
              <a:t> 13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5  jn1-so7-0-0-0.wae.vbns.net (204.147.136.136)  21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6  abilene-vbns.abilene.ucaid.edu (198.32.11.9)  22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nycm-wash.abilene.ucaid.edu (198.32.8.46)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62.40.103.253 (62.40.103.253)  104 </a:t>
            </a:r>
            <a:r>
              <a:rPr lang="en-US" altLang="zh-CN" sz="1600" dirty="0" err="1">
                <a:solidFill>
                  <a:srgbClr val="000099"/>
                </a:solidFill>
              </a:rPr>
              <a:t>ms</a:t>
            </a:r>
            <a:r>
              <a:rPr lang="en-US" altLang="zh-CN" sz="1600" dirty="0">
                <a:solidFill>
                  <a:srgbClr val="000099"/>
                </a:solidFill>
              </a:rPr>
              <a:t> 109 </a:t>
            </a:r>
            <a:r>
              <a:rPr lang="en-US" altLang="zh-CN" sz="1600" dirty="0" err="1">
                <a:solidFill>
                  <a:srgbClr val="000099"/>
                </a:solidFill>
              </a:rPr>
              <a:t>ms</a:t>
            </a:r>
            <a:r>
              <a:rPr lang="en-US" altLang="zh-CN" sz="1600" dirty="0">
                <a:solidFill>
                  <a:srgbClr val="000099"/>
                </a:solidFill>
              </a:rPr>
              <a:t> 106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9  de2-1.de1.de.geant.net (62.40.96.129)  109 </a:t>
            </a:r>
            <a:r>
              <a:rPr lang="en-US" altLang="zh-CN" sz="1600" dirty="0" err="1">
                <a:solidFill>
                  <a:srgbClr val="000099"/>
                </a:solidFill>
              </a:rPr>
              <a:t>ms</a:t>
            </a:r>
            <a:r>
              <a:rPr lang="en-US" altLang="zh-CN" sz="1600" dirty="0">
                <a:solidFill>
                  <a:srgbClr val="000099"/>
                </a:solidFill>
              </a:rPr>
              <a:t> 102 </a:t>
            </a:r>
            <a:r>
              <a:rPr lang="en-US" altLang="zh-CN" sz="1600" dirty="0" err="1">
                <a:solidFill>
                  <a:srgbClr val="000099"/>
                </a:solidFill>
              </a:rPr>
              <a:t>ms</a:t>
            </a:r>
            <a:r>
              <a:rPr lang="en-US" altLang="zh-CN" sz="1600" dirty="0">
                <a:solidFill>
                  <a:srgbClr val="000099"/>
                </a:solidFill>
              </a:rPr>
              <a:t> 104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de.fr1.fr.geant.net (62.40.96.50)  113 </a:t>
            </a:r>
            <a:r>
              <a:rPr lang="en-US" altLang="zh-CN" sz="1600" dirty="0" err="1">
                <a:solidFill>
                  <a:srgbClr val="000099"/>
                </a:solidFill>
              </a:rPr>
              <a:t>ms</a:t>
            </a:r>
            <a:r>
              <a:rPr lang="en-US" altLang="zh-CN" sz="1600" dirty="0">
                <a:solidFill>
                  <a:srgbClr val="000099"/>
                </a:solidFill>
              </a:rPr>
              <a:t> 121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renater-gw.fr1.fr.geant.net (62.40.103.54)  112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nio-n2.cssi.renater.fr (193.51.206.13)  111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nice.cssi.renater.fr (195.220.98.102)  123 </a:t>
            </a:r>
            <a:r>
              <a:rPr lang="en-US" altLang="zh-CN" sz="1600" dirty="0" err="1">
                <a:solidFill>
                  <a:srgbClr val="000099"/>
                </a:solidFill>
              </a:rPr>
              <a:t>ms</a:t>
            </a:r>
            <a:r>
              <a:rPr lang="en-US" altLang="zh-CN" sz="1600" dirty="0">
                <a:solidFill>
                  <a:srgbClr val="000099"/>
                </a:solidFill>
              </a:rPr>
              <a:t>  125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r3t2-nice.cssi.renater.fr (195.220.98.110)  126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eurecom-valbonne.r3t2.ft.net (193.48.50.54)  135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16  194.214.211.25 (194.214.211.25)  126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17  * * *</a:t>
            </a:r>
          </a:p>
          <a:p>
            <a:pPr>
              <a:lnSpc>
                <a:spcPct val="80000"/>
              </a:lnSpc>
            </a:pPr>
            <a:r>
              <a:rPr lang="en-US" altLang="zh-CN" sz="1600" dirty="0">
                <a:solidFill>
                  <a:srgbClr val="000099"/>
                </a:solidFill>
              </a:rPr>
              <a:t>18  * * *</a:t>
            </a:r>
          </a:p>
          <a:p>
            <a:pPr>
              <a:lnSpc>
                <a:spcPct val="80000"/>
              </a:lnSpc>
            </a:pPr>
            <a:r>
              <a:rPr lang="en-US" altLang="zh-CN" sz="1600" dirty="0">
                <a:solidFill>
                  <a:srgbClr val="000099"/>
                </a:solidFill>
              </a:rPr>
              <a:t>19  fantasia.eurecom.fr (193.55.113.142)  132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136</a:t>
            </a:r>
            <a:r>
              <a:rPr lang="en-US" altLang="zh-CN" dirty="0">
                <a:solidFill>
                  <a:srgbClr val="000099"/>
                </a:solidFill>
                <a:latin typeface="Times New Roman" panose="02020603050405020304" pitchFamily="18" charset="0"/>
              </a:rPr>
              <a:t> </a:t>
            </a:r>
            <a:r>
              <a:rPr lang="en-US" altLang="zh-CN" sz="1600" dirty="0" err="1">
                <a:solidFill>
                  <a:srgbClr val="000099"/>
                </a:solidFill>
                <a:latin typeface="Times New Roman" panose="02020603050405020304" pitchFamily="18" charset="0"/>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gaia.cs.umass.edu to www.eurecom.fr</a:t>
            </a:r>
          </a:p>
        </p:txBody>
      </p:sp>
      <p:sp>
        <p:nvSpPr>
          <p:cNvPr id="109573" name="Line 6"/>
          <p:cNvSpPr>
            <a:spLocks noChangeShapeType="1"/>
          </p:cNvSpPr>
          <p:nvPr/>
        </p:nvSpPr>
        <p:spPr bwMode="auto">
          <a:xfrm>
            <a:off x="3135314" y="5634039"/>
            <a:ext cx="968375" cy="26987"/>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4" name="Text Box 7"/>
          <p:cNvSpPr txBox="1">
            <a:spLocks noChangeArrowheads="1"/>
          </p:cNvSpPr>
          <p:nvPr/>
        </p:nvSpPr>
        <p:spPr bwMode="auto">
          <a:xfrm>
            <a:off x="6102350" y="1738313"/>
            <a:ext cx="456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rPr>
              <a:t>3 delay measurements from </a:t>
            </a:r>
          </a:p>
          <a:p>
            <a:r>
              <a:rPr lang="en-US" altLang="zh-CN" sz="1800" dirty="0">
                <a:solidFill>
                  <a:srgbClr val="CC0000"/>
                </a:solidFill>
              </a:rPr>
              <a:t>gaia.cs.umass.edu to cs-gw.cs.umass.edu </a:t>
            </a:r>
          </a:p>
        </p:txBody>
      </p:sp>
      <p:sp>
        <p:nvSpPr>
          <p:cNvPr id="109575" name="Line 8"/>
          <p:cNvSpPr>
            <a:spLocks noChangeShapeType="1"/>
          </p:cNvSpPr>
          <p:nvPr/>
        </p:nvSpPr>
        <p:spPr bwMode="auto">
          <a:xfrm flipV="1">
            <a:off x="4995863" y="1965325"/>
            <a:ext cx="671512" cy="412750"/>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6" name="Line 9"/>
          <p:cNvSpPr>
            <a:spLocks noChangeShapeType="1"/>
          </p:cNvSpPr>
          <p:nvPr/>
        </p:nvSpPr>
        <p:spPr bwMode="auto">
          <a:xfrm flipV="1">
            <a:off x="5535613" y="1954213"/>
            <a:ext cx="139700" cy="404812"/>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7" name="Line 10"/>
          <p:cNvSpPr>
            <a:spLocks noChangeShapeType="1"/>
          </p:cNvSpPr>
          <p:nvPr/>
        </p:nvSpPr>
        <p:spPr bwMode="auto">
          <a:xfrm flipH="1" flipV="1">
            <a:off x="5670551" y="1963739"/>
            <a:ext cx="366713" cy="390525"/>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8" name="Line 11"/>
          <p:cNvSpPr>
            <a:spLocks noChangeShapeType="1"/>
          </p:cNvSpPr>
          <p:nvPr/>
        </p:nvSpPr>
        <p:spPr bwMode="auto">
          <a:xfrm flipV="1">
            <a:off x="5662614" y="1970089"/>
            <a:ext cx="377825" cy="31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79" name="Text Box 12"/>
          <p:cNvSpPr txBox="1">
            <a:spLocks noChangeArrowheads="1"/>
          </p:cNvSpPr>
          <p:nvPr/>
        </p:nvSpPr>
        <p:spPr bwMode="auto">
          <a:xfrm>
            <a:off x="4095750" y="5564188"/>
            <a:ext cx="6286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rPr>
              <a:t>* means no response (probe lost, router not replying)</a:t>
            </a:r>
          </a:p>
        </p:txBody>
      </p:sp>
      <p:sp>
        <p:nvSpPr>
          <p:cNvPr id="109580" name="Freeform 14"/>
          <p:cNvSpPr>
            <a:spLocks/>
          </p:cNvSpPr>
          <p:nvPr/>
        </p:nvSpPr>
        <p:spPr bwMode="auto">
          <a:xfrm>
            <a:off x="7616826" y="3651251"/>
            <a:ext cx="1012825" cy="246063"/>
          </a:xfrm>
          <a:custGeom>
            <a:avLst/>
            <a:gdLst>
              <a:gd name="T0" fmla="*/ 2147483647 w 638"/>
              <a:gd name="T1" fmla="*/ 0 h 155"/>
              <a:gd name="T2" fmla="*/ 2147483647 w 638"/>
              <a:gd name="T3" fmla="*/ 2147483647 h 155"/>
              <a:gd name="T4" fmla="*/ 2147483647 w 638"/>
              <a:gd name="T5" fmla="*/ 2147483647 h 155"/>
              <a:gd name="T6" fmla="*/ 2147483647 w 638"/>
              <a:gd name="T7" fmla="*/ 2147483647 h 155"/>
              <a:gd name="T8" fmla="*/ 0 w 638"/>
              <a:gd name="T9" fmla="*/ 2147483647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9581" name="Text Box 15"/>
          <p:cNvSpPr txBox="1">
            <a:spLocks noChangeArrowheads="1"/>
          </p:cNvSpPr>
          <p:nvPr/>
        </p:nvSpPr>
        <p:spPr bwMode="auto">
          <a:xfrm>
            <a:off x="8661400" y="3436939"/>
            <a:ext cx="170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CC0000"/>
                </a:solidFill>
              </a:rPr>
              <a:t>trans-oceanic</a:t>
            </a:r>
          </a:p>
          <a:p>
            <a:r>
              <a:rPr lang="en-US" altLang="zh-CN" sz="2000" dirty="0">
                <a:solidFill>
                  <a:srgbClr val="CC0000"/>
                </a:solidFill>
              </a:rPr>
              <a:t>link</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8"/>
            <a:ext cx="7459654" cy="11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84" name="TextBox 1"/>
          <p:cNvSpPr txBox="1">
            <a:spLocks noChangeArrowheads="1"/>
          </p:cNvSpPr>
          <p:nvPr/>
        </p:nvSpPr>
        <p:spPr bwMode="auto">
          <a:xfrm>
            <a:off x="2270126" y="6315075"/>
            <a:ext cx="5457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rPr>
              <a:t>* Do some traceroutes from exotic countries at www.traceroute.org</a:t>
            </a:r>
          </a:p>
        </p:txBody>
      </p:sp>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3383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57</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0" y="166688"/>
            <a:ext cx="7772400" cy="892175"/>
          </a:xfrm>
        </p:spPr>
        <p:txBody>
          <a:bodyPr>
            <a:normAutofit/>
          </a:bodyPr>
          <a:lstStyle/>
          <a:p>
            <a:pPr eaLnBrk="1" hangingPunct="1"/>
            <a:r>
              <a:rPr lang="en-US" altLang="ja-JP" sz="4000" dirty="0"/>
              <a:t>"Real" Internet delays, routes</a:t>
            </a:r>
            <a:endParaRPr lang="en-US" altLang="zh-CN" sz="4000" dirty="0"/>
          </a:p>
        </p:txBody>
      </p:sp>
      <p:sp>
        <p:nvSpPr>
          <p:cNvPr id="109571" name="Text Box 4"/>
          <p:cNvSpPr txBox="1">
            <a:spLocks noChangeArrowheads="1"/>
          </p:cNvSpPr>
          <p:nvPr/>
        </p:nvSpPr>
        <p:spPr bwMode="auto">
          <a:xfrm>
            <a:off x="2228850" y="2338389"/>
            <a:ext cx="82296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1 134.79.197.131 (134.79.197.131) [AS3671] 0.599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rtr-core2-p2p-serv01-02.slac.stanford.edu (134.79.253.253) [AS3671] 0.502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rtr-fwcore1-trust-p2p-core1.slac.stanford.edu (134.79.254.134) [AS3671] 0.914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rtr-core2-p2p-fwcore2-untrust.slac.stanford.edu (134.79.254.149) [AS3671] 1.366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5 rtr-border2-7k-core1.slac.stanford.edu (134.79.252.181) [AS3671] 1.304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6 sunncr5-ip-c-slac.slac.stanford.edu (192.68.191.233) [AS3671] 1.692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7 210.25.189.141 (210.25.189.141) [AS4538] 10.957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a:t>
            </a:r>
          </a:p>
          <a:p>
            <a:pPr>
              <a:lnSpc>
                <a:spcPct val="80000"/>
              </a:lnSpc>
            </a:pPr>
            <a:r>
              <a:rPr lang="en-US" altLang="zh-CN" sz="1600" dirty="0">
                <a:solidFill>
                  <a:srgbClr val="000099"/>
                </a:solidFill>
              </a:rPr>
              <a:t>9 210.25.187.42 (210.25.187.42) [AS4538] 163.984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10 210.25.187.45 (210.25.187.45) [AS4538] 163.857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11 210.25.189.69 (210.25.189.69) [AS4538] 166.290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12 101.4.116.81 (101.4.116.81) [AS4538] 163.201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13 101.4.114.230 (101.4.114.230) [AS4538] 183.698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wh1.cernet.net (202.112.53.82) [AS4538] 181.983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15 218.197.158.253 (218.197.158.253) [AS4538] 182.566 </a:t>
            </a:r>
            <a:r>
              <a:rPr lang="en-US" altLang="zh-CN" sz="1600" dirty="0" err="1">
                <a:solidFill>
                  <a:srgbClr val="000099"/>
                </a:solidFill>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www.slac.stanford.edu to www.whu.edu.cn</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8"/>
            <a:ext cx="7459654" cy="11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967387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347"/>
          <p:cNvGrpSpPr>
            <a:grpSpLocks/>
          </p:cNvGrpSpPr>
          <p:nvPr/>
        </p:nvGrpSpPr>
        <p:grpSpPr bwMode="auto">
          <a:xfrm>
            <a:off x="4551364" y="4803776"/>
            <a:ext cx="1284287" cy="715963"/>
            <a:chOff x="1871277" y="1576300"/>
            <a:chExt cx="1128371" cy="437861"/>
          </a:xfrm>
        </p:grpSpPr>
        <p:sp>
          <p:nvSpPr>
            <p:cNvPr id="49" name="Oval 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50" name="Rectangle 49"/>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51" name="Oval 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52" name="Freeform 51"/>
            <p:cNvSpPr/>
            <p:nvPr/>
          </p:nvSpPr>
          <p:spPr bwMode="auto">
            <a:xfrm>
              <a:off x="2159995" y="1673387"/>
              <a:ext cx="548146"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53" name="Freeform 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54" name="Freeform 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55" name="Freeform 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56" name="Straight Connector 55"/>
            <p:cNvCxnSpPr>
              <a:cxnSpLocks noChangeShapeType="1"/>
              <a:endCxn id="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 name="Straight Connector 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164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BE7205-2EFC-4F43-9CB4-077C58A6CD9C}" type="slidenum">
              <a:rPr lang="en-US" altLang="zh-CN" sz="1200" smtClean="0">
                <a:solidFill>
                  <a:schemeClr val="accent4"/>
                </a:solidFill>
                <a:latin typeface="Tahoma" panose="020B0604030504040204" pitchFamily="34" charset="0"/>
              </a:rPr>
              <a:pPr/>
              <a:t>58</a:t>
            </a:fld>
            <a:endParaRPr lang="en-US" altLang="zh-CN" sz="1200" dirty="0">
              <a:solidFill>
                <a:schemeClr val="accent4"/>
              </a:solidFill>
              <a:latin typeface="Tahoma" panose="020B0604030504040204" pitchFamily="34" charset="0"/>
            </a:endParaRPr>
          </a:p>
        </p:txBody>
      </p:sp>
      <p:sp>
        <p:nvSpPr>
          <p:cNvPr id="111619" name="Rectangle 2"/>
          <p:cNvSpPr>
            <a:spLocks noGrp="1" noChangeArrowheads="1"/>
          </p:cNvSpPr>
          <p:nvPr>
            <p:ph type="title" idx="4294967295"/>
          </p:nvPr>
        </p:nvSpPr>
        <p:spPr>
          <a:xfrm>
            <a:off x="2135560" y="116632"/>
            <a:ext cx="7772400" cy="1143000"/>
          </a:xfrm>
        </p:spPr>
        <p:txBody>
          <a:bodyPr/>
          <a:lstStyle/>
          <a:p>
            <a:pPr eaLnBrk="1" hangingPunct="1"/>
            <a:r>
              <a:rPr lang="en-US" altLang="zh-CN" dirty="0"/>
              <a:t>Packet loss</a:t>
            </a:r>
          </a:p>
        </p:txBody>
      </p:sp>
      <p:sp>
        <p:nvSpPr>
          <p:cNvPr id="111620" name="Rectangle 3"/>
          <p:cNvSpPr>
            <a:spLocks noGrp="1" noChangeArrowheads="1"/>
          </p:cNvSpPr>
          <p:nvPr>
            <p:ph type="body" idx="4294967295"/>
          </p:nvPr>
        </p:nvSpPr>
        <p:spPr>
          <a:xfrm>
            <a:off x="954089" y="1170581"/>
            <a:ext cx="8394700" cy="2504481"/>
          </a:xfrm>
        </p:spPr>
        <p:txBody>
          <a:bodyPr/>
          <a:lstStyle/>
          <a:p>
            <a:pPr>
              <a:buFont typeface="Wingdings" panose="05000000000000000000" pitchFamily="2" charset="2"/>
              <a:buChar char="n"/>
            </a:pPr>
            <a:r>
              <a:rPr lang="en-US" altLang="zh-CN" dirty="0"/>
              <a:t>queue (aka buffer) preceding link in buffer has finite capacity</a:t>
            </a:r>
          </a:p>
          <a:p>
            <a:pPr>
              <a:buFont typeface="Wingdings" panose="05000000000000000000" pitchFamily="2" charset="2"/>
              <a:buChar char="n"/>
            </a:pPr>
            <a:r>
              <a:rPr lang="en-US" altLang="zh-CN" dirty="0"/>
              <a:t>packet arriving to full queue dropped (aka lost)</a:t>
            </a:r>
          </a:p>
          <a:p>
            <a:pPr>
              <a:buFont typeface="Wingdings" panose="05000000000000000000" pitchFamily="2" charset="2"/>
              <a:buChar char="n"/>
            </a:pPr>
            <a:r>
              <a:rPr lang="en-US" altLang="zh-CN" dirty="0"/>
              <a:t>lost packet may be retransmitted by previous node, by source end system, or not at all</a:t>
            </a:r>
          </a:p>
        </p:txBody>
      </p:sp>
      <p:sp>
        <p:nvSpPr>
          <p:cNvPr id="111621" name="Rectangle 7"/>
          <p:cNvSpPr>
            <a:spLocks noChangeArrowheads="1"/>
          </p:cNvSpPr>
          <p:nvPr/>
        </p:nvSpPr>
        <p:spPr bwMode="auto">
          <a:xfrm>
            <a:off x="4616451" y="4999039"/>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CC0000"/>
              </a:solidFill>
              <a:latin typeface="Comic Sans MS" panose="030F0702030302020204" pitchFamily="66" charset="0"/>
            </a:endParaRPr>
          </a:p>
        </p:txBody>
      </p:sp>
      <p:sp>
        <p:nvSpPr>
          <p:cNvPr id="111622" name="Line 23"/>
          <p:cNvSpPr>
            <a:spLocks noChangeShapeType="1"/>
          </p:cNvSpPr>
          <p:nvPr/>
        </p:nvSpPr>
        <p:spPr bwMode="auto">
          <a:xfrm>
            <a:off x="3924300" y="4765676"/>
            <a:ext cx="698500" cy="3333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3" name="Line 24"/>
          <p:cNvSpPr>
            <a:spLocks noChangeShapeType="1"/>
          </p:cNvSpPr>
          <p:nvPr/>
        </p:nvSpPr>
        <p:spPr bwMode="auto">
          <a:xfrm flipV="1">
            <a:off x="4213226" y="5159376"/>
            <a:ext cx="411163" cy="525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4" name="Line 25"/>
          <p:cNvSpPr>
            <a:spLocks noChangeShapeType="1"/>
          </p:cNvSpPr>
          <p:nvPr/>
        </p:nvSpPr>
        <p:spPr bwMode="auto">
          <a:xfrm>
            <a:off x="5810251" y="5162551"/>
            <a:ext cx="1933575" cy="95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5" name="Rectangle 28"/>
          <p:cNvSpPr>
            <a:spLocks noChangeArrowheads="1"/>
          </p:cNvSpPr>
          <p:nvPr/>
        </p:nvSpPr>
        <p:spPr bwMode="auto">
          <a:xfrm>
            <a:off x="6729414" y="49625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6" name="Rectangle 29"/>
          <p:cNvSpPr>
            <a:spLocks noChangeArrowheads="1"/>
          </p:cNvSpPr>
          <p:nvPr/>
        </p:nvSpPr>
        <p:spPr bwMode="auto">
          <a:xfrm>
            <a:off x="547687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7" name="Rectangle 30"/>
          <p:cNvSpPr>
            <a:spLocks noChangeArrowheads="1"/>
          </p:cNvSpPr>
          <p:nvPr/>
        </p:nvSpPr>
        <p:spPr bwMode="auto">
          <a:xfrm>
            <a:off x="5638800" y="5033964"/>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8" name="Rectangle 31"/>
          <p:cNvSpPr>
            <a:spLocks noChangeArrowheads="1"/>
          </p:cNvSpPr>
          <p:nvPr/>
        </p:nvSpPr>
        <p:spPr bwMode="auto">
          <a:xfrm>
            <a:off x="4389439" y="538162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9" name="Line 33"/>
          <p:cNvSpPr>
            <a:spLocks noChangeShapeType="1"/>
          </p:cNvSpPr>
          <p:nvPr/>
        </p:nvSpPr>
        <p:spPr bwMode="auto">
          <a:xfrm flipV="1">
            <a:off x="4359276" y="5227638"/>
            <a:ext cx="106363" cy="146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30" name="Text Box 35"/>
          <p:cNvSpPr txBox="1">
            <a:spLocks noChangeArrowheads="1"/>
          </p:cNvSpPr>
          <p:nvPr/>
        </p:nvSpPr>
        <p:spPr bwMode="auto">
          <a:xfrm>
            <a:off x="2941638" y="429418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6600"/>
                </a:solidFill>
                <a:latin typeface="Comic Sans MS" panose="030F0702030302020204" pitchFamily="66" charset="0"/>
              </a:rPr>
              <a:t>A</a:t>
            </a:r>
          </a:p>
        </p:txBody>
      </p:sp>
      <p:sp>
        <p:nvSpPr>
          <p:cNvPr id="111631" name="Text Box 36"/>
          <p:cNvSpPr txBox="1">
            <a:spLocks noChangeArrowheads="1"/>
          </p:cNvSpPr>
          <p:nvPr/>
        </p:nvSpPr>
        <p:spPr bwMode="auto">
          <a:xfrm>
            <a:off x="3262313" y="52800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sp>
        <p:nvSpPr>
          <p:cNvPr id="111632" name="Text Box 40"/>
          <p:cNvSpPr txBox="1">
            <a:spLocks noChangeArrowheads="1"/>
          </p:cNvSpPr>
          <p:nvPr/>
        </p:nvSpPr>
        <p:spPr bwMode="auto">
          <a:xfrm>
            <a:off x="6289675" y="4203701"/>
            <a:ext cx="29081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packet being transmitted</a:t>
            </a:r>
          </a:p>
        </p:txBody>
      </p:sp>
      <p:sp>
        <p:nvSpPr>
          <p:cNvPr id="111633" name="Line 41"/>
          <p:cNvSpPr>
            <a:spLocks noChangeShapeType="1"/>
          </p:cNvSpPr>
          <p:nvPr/>
        </p:nvSpPr>
        <p:spPr bwMode="auto">
          <a:xfrm rot="10800000" flipV="1">
            <a:off x="5853114" y="4495800"/>
            <a:ext cx="681037" cy="565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34" name="Rectangle 56"/>
          <p:cNvSpPr>
            <a:spLocks noChangeArrowheads="1"/>
          </p:cNvSpPr>
          <p:nvPr/>
        </p:nvSpPr>
        <p:spPr bwMode="auto">
          <a:xfrm>
            <a:off x="5313364" y="50323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5" name="Rectangle 57"/>
          <p:cNvSpPr>
            <a:spLocks noChangeArrowheads="1"/>
          </p:cNvSpPr>
          <p:nvPr/>
        </p:nvSpPr>
        <p:spPr bwMode="auto">
          <a:xfrm>
            <a:off x="5151439" y="5035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6" name="Rectangle 58"/>
          <p:cNvSpPr>
            <a:spLocks noChangeArrowheads="1"/>
          </p:cNvSpPr>
          <p:nvPr/>
        </p:nvSpPr>
        <p:spPr bwMode="auto">
          <a:xfrm>
            <a:off x="4986339" y="50323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7" name="Rectangle 59"/>
          <p:cNvSpPr>
            <a:spLocks noChangeArrowheads="1"/>
          </p:cNvSpPr>
          <p:nvPr/>
        </p:nvSpPr>
        <p:spPr bwMode="auto">
          <a:xfrm>
            <a:off x="4822825" y="5032376"/>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8" name="Rectangle 61"/>
          <p:cNvSpPr>
            <a:spLocks noChangeArrowheads="1"/>
          </p:cNvSpPr>
          <p:nvPr/>
        </p:nvSpPr>
        <p:spPr bwMode="auto">
          <a:xfrm>
            <a:off x="465772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9" name="Rectangle 62"/>
          <p:cNvSpPr>
            <a:spLocks noChangeArrowheads="1"/>
          </p:cNvSpPr>
          <p:nvPr/>
        </p:nvSpPr>
        <p:spPr bwMode="auto">
          <a:xfrm>
            <a:off x="4629151" y="5010150"/>
            <a:ext cx="1171575" cy="242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40" name="Line 63"/>
          <p:cNvSpPr>
            <a:spLocks noChangeShapeType="1"/>
          </p:cNvSpPr>
          <p:nvPr/>
        </p:nvSpPr>
        <p:spPr bwMode="auto">
          <a:xfrm rot="10800000">
            <a:off x="4616450" y="5502275"/>
            <a:ext cx="687388"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41" name="Text Box 64"/>
          <p:cNvSpPr txBox="1">
            <a:spLocks noChangeArrowheads="1"/>
          </p:cNvSpPr>
          <p:nvPr/>
        </p:nvSpPr>
        <p:spPr bwMode="auto">
          <a:xfrm>
            <a:off x="5232400" y="5661025"/>
            <a:ext cx="209704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packet arriving to</a:t>
            </a:r>
          </a:p>
          <a:p>
            <a:r>
              <a:rPr lang="en-US" altLang="zh-CN" sz="1800">
                <a:solidFill>
                  <a:srgbClr val="CC0000"/>
                </a:solidFill>
                <a:latin typeface="Comic Sans MS" panose="030F0702030302020204" pitchFamily="66" charset="0"/>
              </a:rPr>
              <a:t>full buffer is </a:t>
            </a:r>
            <a:r>
              <a:rPr lang="en-US" altLang="zh-CN" sz="1800" i="1">
                <a:solidFill>
                  <a:srgbClr val="CC0000"/>
                </a:solidFill>
                <a:latin typeface="Comic Sans MS" panose="030F0702030302020204" pitchFamily="66" charset="0"/>
              </a:rPr>
              <a:t>lost</a:t>
            </a:r>
          </a:p>
        </p:txBody>
      </p:sp>
      <p:sp>
        <p:nvSpPr>
          <p:cNvPr id="111642" name="Text Box 65"/>
          <p:cNvSpPr txBox="1">
            <a:spLocks noChangeArrowheads="1"/>
          </p:cNvSpPr>
          <p:nvPr/>
        </p:nvSpPr>
        <p:spPr bwMode="auto">
          <a:xfrm>
            <a:off x="4462240" y="4022725"/>
            <a:ext cx="16546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buffer </a:t>
            </a:r>
          </a:p>
          <a:p>
            <a:pPr algn="ctr"/>
            <a:r>
              <a:rPr lang="en-US" altLang="zh-CN" sz="1800">
                <a:solidFill>
                  <a:srgbClr val="CC0000"/>
                </a:solidFill>
                <a:latin typeface="Comic Sans MS" panose="030F0702030302020204" pitchFamily="66" charset="0"/>
              </a:rPr>
              <a:t>(waiting area)</a:t>
            </a:r>
          </a:p>
        </p:txBody>
      </p:sp>
      <p:sp>
        <p:nvSpPr>
          <p:cNvPr id="111643" name="Line 66"/>
          <p:cNvSpPr>
            <a:spLocks noChangeShapeType="1"/>
          </p:cNvSpPr>
          <p:nvPr/>
        </p:nvSpPr>
        <p:spPr bwMode="auto">
          <a:xfrm>
            <a:off x="4762500" y="4630739"/>
            <a:ext cx="0" cy="3333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111644" name="Picture 4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1864"/>
            <a:ext cx="2913062"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1645" name="Group 48"/>
          <p:cNvGrpSpPr>
            <a:grpSpLocks/>
          </p:cNvGrpSpPr>
          <p:nvPr/>
        </p:nvGrpSpPr>
        <p:grpSpPr bwMode="auto">
          <a:xfrm>
            <a:off x="3117850" y="4314826"/>
            <a:ext cx="820738" cy="688975"/>
            <a:chOff x="-44" y="1473"/>
            <a:chExt cx="981" cy="1105"/>
          </a:xfrm>
        </p:grpSpPr>
        <p:pic>
          <p:nvPicPr>
            <p:cNvPr id="111651"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2" name="Freeform 5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11646" name="Group 51"/>
          <p:cNvGrpSpPr>
            <a:grpSpLocks/>
          </p:cNvGrpSpPr>
          <p:nvPr/>
        </p:nvGrpSpPr>
        <p:grpSpPr bwMode="auto">
          <a:xfrm>
            <a:off x="3446464" y="5305426"/>
            <a:ext cx="820737" cy="688975"/>
            <a:chOff x="-44" y="1473"/>
            <a:chExt cx="981" cy="1105"/>
          </a:xfrm>
        </p:grpSpPr>
        <p:pic>
          <p:nvPicPr>
            <p:cNvPr id="111649" name="Picture 5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0" name="Freeform 53"/>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111648" name="TextBox 1"/>
          <p:cNvSpPr txBox="1">
            <a:spLocks noChangeArrowheads="1"/>
          </p:cNvSpPr>
          <p:nvPr/>
        </p:nvSpPr>
        <p:spPr bwMode="auto">
          <a:xfrm>
            <a:off x="1985963" y="6402389"/>
            <a:ext cx="65117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Java applet for an interactive animation on queuing and loss</a:t>
            </a:r>
          </a:p>
        </p:txBody>
      </p:sp>
      <p:sp>
        <p:nvSpPr>
          <p:cNvPr id="4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130671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81801C9-5F73-4DD4-BA26-8596502891DF}" type="slidenum">
              <a:rPr lang="en-US" altLang="zh-CN" sz="1200" smtClean="0">
                <a:solidFill>
                  <a:schemeClr val="accent4"/>
                </a:solidFill>
                <a:latin typeface="Tahoma" panose="020B0604030504040204" pitchFamily="34" charset="0"/>
              </a:rPr>
              <a:pPr/>
              <a:t>59</a:t>
            </a:fld>
            <a:endParaRPr lang="en-US" altLang="zh-CN" sz="1200" dirty="0">
              <a:solidFill>
                <a:schemeClr val="accent4"/>
              </a:solidFill>
              <a:latin typeface="Tahoma" panose="020B0604030504040204" pitchFamily="34" charset="0"/>
            </a:endParaRPr>
          </a:p>
        </p:txBody>
      </p:sp>
      <p:sp>
        <p:nvSpPr>
          <p:cNvPr id="113669" name="Rectangle 2"/>
          <p:cNvSpPr>
            <a:spLocks noGrp="1" noChangeArrowheads="1"/>
          </p:cNvSpPr>
          <p:nvPr>
            <p:ph type="title" idx="4294967295"/>
          </p:nvPr>
        </p:nvSpPr>
        <p:spPr>
          <a:xfrm>
            <a:off x="2087608" y="41275"/>
            <a:ext cx="2646272" cy="1143000"/>
          </a:xfrm>
        </p:spPr>
        <p:txBody>
          <a:bodyPr/>
          <a:lstStyle/>
          <a:p>
            <a:pPr eaLnBrk="1" hangingPunct="1"/>
            <a:r>
              <a:rPr lang="en-US" altLang="zh-CN" dirty="0"/>
              <a:t>Throughput</a:t>
            </a:r>
          </a:p>
        </p:txBody>
      </p:sp>
      <p:sp>
        <p:nvSpPr>
          <p:cNvPr id="113670" name="Rectangle 3"/>
          <p:cNvSpPr>
            <a:spLocks noGrp="1" noChangeArrowheads="1"/>
          </p:cNvSpPr>
          <p:nvPr>
            <p:ph type="body" idx="4294967295"/>
          </p:nvPr>
        </p:nvSpPr>
        <p:spPr>
          <a:xfrm>
            <a:off x="1281185" y="1463467"/>
            <a:ext cx="7772400" cy="1779588"/>
          </a:xfrm>
        </p:spPr>
        <p:txBody>
          <a:bodyPr>
            <a:normAutofit lnSpcReduction="10000"/>
          </a:bodyPr>
          <a:lstStyle/>
          <a:p>
            <a:pPr marL="287338" indent="-287338"/>
            <a:r>
              <a:rPr lang="en-US" altLang="zh-CN" i="1" dirty="0">
                <a:solidFill>
                  <a:srgbClr val="CC0000"/>
                </a:solidFill>
              </a:rPr>
              <a:t>throughput:</a:t>
            </a:r>
            <a:r>
              <a:rPr lang="en-US" altLang="zh-CN" dirty="0"/>
              <a:t> rate (bits/time unit) at which bits transferred between sender/receiver</a:t>
            </a:r>
          </a:p>
          <a:p>
            <a:pPr marL="682625" lvl="1" indent="-225425"/>
            <a:r>
              <a:rPr lang="en-US" altLang="zh-CN" i="1" dirty="0">
                <a:solidFill>
                  <a:srgbClr val="CC0000"/>
                </a:solidFill>
                <a:ea typeface="宋体" panose="02010600030101010101" pitchFamily="2" charset="-122"/>
              </a:rPr>
              <a:t>instantaneous:</a:t>
            </a:r>
            <a:r>
              <a:rPr lang="en-US" altLang="zh-CN" dirty="0">
                <a:ea typeface="宋体" panose="02010600030101010101" pitchFamily="2" charset="-122"/>
              </a:rPr>
              <a:t> rate at given point in time</a:t>
            </a:r>
          </a:p>
          <a:p>
            <a:pPr marL="682625" lvl="1" indent="-225425"/>
            <a:r>
              <a:rPr lang="en-US" altLang="zh-CN" i="1" dirty="0">
                <a:solidFill>
                  <a:srgbClr val="CC0000"/>
                </a:solidFill>
                <a:ea typeface="宋体" panose="02010600030101010101" pitchFamily="2" charset="-122"/>
              </a:rPr>
              <a:t>average:</a:t>
            </a:r>
            <a:r>
              <a:rPr lang="en-US" altLang="zh-CN" dirty="0">
                <a:ea typeface="宋体" panose="02010600030101010101" pitchFamily="2" charset="-122"/>
              </a:rPr>
              <a:t> rate over longer period of time</a:t>
            </a:r>
          </a:p>
        </p:txBody>
      </p:sp>
      <p:sp>
        <p:nvSpPr>
          <p:cNvPr id="113666" name="AutoShape 327"/>
          <p:cNvSpPr>
            <a:spLocks noChangeArrowheads="1"/>
          </p:cNvSpPr>
          <p:nvPr/>
        </p:nvSpPr>
        <p:spPr bwMode="auto">
          <a:xfrm>
            <a:off x="1925638" y="3671889"/>
            <a:ext cx="500062" cy="581025"/>
          </a:xfrm>
          <a:prstGeom prst="can">
            <a:avLst>
              <a:gd name="adj" fmla="val 23491"/>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67" name="Group 64"/>
          <p:cNvGrpSpPr>
            <a:grpSpLocks/>
          </p:cNvGrpSpPr>
          <p:nvPr/>
        </p:nvGrpSpPr>
        <p:grpSpPr bwMode="auto">
          <a:xfrm>
            <a:off x="2498726" y="4071938"/>
            <a:ext cx="352425" cy="876300"/>
            <a:chOff x="4140" y="429"/>
            <a:chExt cx="1425" cy="2396"/>
          </a:xfrm>
        </p:grpSpPr>
        <p:sp>
          <p:nvSpPr>
            <p:cNvPr id="113713" name="Freeform 6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4"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15" name="Freeform 6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6" name="Freeform 6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7" name="Rectangle 69"/>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18" name="Group 70"/>
            <p:cNvGrpSpPr>
              <a:grpSpLocks/>
            </p:cNvGrpSpPr>
            <p:nvPr/>
          </p:nvGrpSpPr>
          <p:grpSpPr bwMode="auto">
            <a:xfrm>
              <a:off x="4749" y="668"/>
              <a:ext cx="581" cy="145"/>
              <a:chOff x="614" y="2568"/>
              <a:chExt cx="725" cy="139"/>
            </a:xfrm>
          </p:grpSpPr>
          <p:sp>
            <p:nvSpPr>
              <p:cNvPr id="113743" name="AutoShape 71"/>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4"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19" name="Rectangle 73"/>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0" name="Group 74"/>
            <p:cNvGrpSpPr>
              <a:grpSpLocks/>
            </p:cNvGrpSpPr>
            <p:nvPr/>
          </p:nvGrpSpPr>
          <p:grpSpPr bwMode="auto">
            <a:xfrm>
              <a:off x="4747" y="994"/>
              <a:ext cx="581" cy="134"/>
              <a:chOff x="614" y="2568"/>
              <a:chExt cx="725" cy="139"/>
            </a:xfrm>
          </p:grpSpPr>
          <p:sp>
            <p:nvSpPr>
              <p:cNvPr id="113741" name="AutoShape 75"/>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2"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1" name="Rectangle 77"/>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2" name="Rectangle 78"/>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3" name="Group 79"/>
            <p:cNvGrpSpPr>
              <a:grpSpLocks/>
            </p:cNvGrpSpPr>
            <p:nvPr/>
          </p:nvGrpSpPr>
          <p:grpSpPr bwMode="auto">
            <a:xfrm>
              <a:off x="4735" y="1627"/>
              <a:ext cx="582" cy="151"/>
              <a:chOff x="614" y="2568"/>
              <a:chExt cx="725" cy="139"/>
            </a:xfrm>
          </p:grpSpPr>
          <p:sp>
            <p:nvSpPr>
              <p:cNvPr id="113739" name="AutoShape 80"/>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0"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4" name="Freeform 8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3725" name="Group 83"/>
            <p:cNvGrpSpPr>
              <a:grpSpLocks/>
            </p:cNvGrpSpPr>
            <p:nvPr/>
          </p:nvGrpSpPr>
          <p:grpSpPr bwMode="auto">
            <a:xfrm>
              <a:off x="4739" y="1327"/>
              <a:ext cx="582" cy="139"/>
              <a:chOff x="614" y="2568"/>
              <a:chExt cx="725" cy="139"/>
            </a:xfrm>
          </p:grpSpPr>
          <p:sp>
            <p:nvSpPr>
              <p:cNvPr id="113737" name="AutoShape 84"/>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8"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6"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7" name="Freeform 8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8" name="Freeform 8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9" name="Oval 89"/>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0" name="Freeform 9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31"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2" name="AutoShape 92"/>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3" name="Oval 93"/>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4" name="Oval 94"/>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3735" name="Oval 95"/>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6" name="Rectangle 96"/>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3668" name="Group 61"/>
          <p:cNvGrpSpPr>
            <a:grpSpLocks/>
          </p:cNvGrpSpPr>
          <p:nvPr/>
        </p:nvGrpSpPr>
        <p:grpSpPr bwMode="auto">
          <a:xfrm flipH="1">
            <a:off x="9472613" y="4133851"/>
            <a:ext cx="1192212" cy="1171575"/>
            <a:chOff x="-44" y="1473"/>
            <a:chExt cx="981" cy="1105"/>
          </a:xfrm>
        </p:grpSpPr>
        <p:pic>
          <p:nvPicPr>
            <p:cNvPr id="113711" name="Picture 6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712" name="Freeform 6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3671" name="Text Box 325"/>
          <p:cNvSpPr txBox="1">
            <a:spLocks noChangeArrowheads="1"/>
          </p:cNvSpPr>
          <p:nvPr/>
        </p:nvSpPr>
        <p:spPr bwMode="auto">
          <a:xfrm>
            <a:off x="1756350" y="5043489"/>
            <a:ext cx="2146742"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server, with</a:t>
            </a:r>
          </a:p>
          <a:p>
            <a:pPr algn="ctr">
              <a:lnSpc>
                <a:spcPct val="85000"/>
              </a:lnSpc>
            </a:pPr>
            <a:r>
              <a:rPr lang="en-US" altLang="zh-CN" sz="2000">
                <a:solidFill>
                  <a:srgbClr val="000099"/>
                </a:solidFill>
                <a:latin typeface="Comic Sans MS" panose="030F0702030302020204" pitchFamily="66" charset="0"/>
              </a:rPr>
              <a:t>file of F bits </a:t>
            </a:r>
          </a:p>
          <a:p>
            <a:pPr algn="ctr">
              <a:lnSpc>
                <a:spcPct val="85000"/>
              </a:lnSpc>
            </a:pPr>
            <a:r>
              <a:rPr lang="en-US" altLang="zh-CN" sz="2000">
                <a:solidFill>
                  <a:srgbClr val="000099"/>
                </a:solidFill>
                <a:latin typeface="Comic Sans MS" panose="030F0702030302020204" pitchFamily="66" charset="0"/>
              </a:rPr>
              <a:t>to send to client</a:t>
            </a:r>
          </a:p>
        </p:txBody>
      </p:sp>
      <p:sp>
        <p:nvSpPr>
          <p:cNvPr id="113672" name="Text Box 328"/>
          <p:cNvSpPr txBox="1">
            <a:spLocks noChangeArrowheads="1"/>
          </p:cNvSpPr>
          <p:nvPr/>
        </p:nvSpPr>
        <p:spPr bwMode="auto">
          <a:xfrm>
            <a:off x="4190723" y="5040313"/>
            <a:ext cx="166584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link capacity</a:t>
            </a:r>
          </a:p>
          <a:p>
            <a:pPr algn="ctr">
              <a:lnSpc>
                <a:spcPct val="85000"/>
              </a:lnSpc>
            </a:pP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3673" name="Text Box 329"/>
          <p:cNvSpPr txBox="1">
            <a:spLocks noChangeArrowheads="1"/>
          </p:cNvSpPr>
          <p:nvPr/>
        </p:nvSpPr>
        <p:spPr bwMode="auto">
          <a:xfrm>
            <a:off x="7059337" y="5048250"/>
            <a:ext cx="166584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link capacity</a:t>
            </a:r>
          </a:p>
          <a:p>
            <a:pPr algn="ctr">
              <a:lnSpc>
                <a:spcPct val="85000"/>
              </a:lnSpc>
            </a:pP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3674" name="Line 337"/>
          <p:cNvSpPr>
            <a:spLocks noChangeShapeType="1"/>
          </p:cNvSpPr>
          <p:nvPr/>
        </p:nvSpPr>
        <p:spPr bwMode="auto">
          <a:xfrm flipH="1" flipV="1">
            <a:off x="4521201" y="4806951"/>
            <a:ext cx="282575" cy="3032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5" name="Line 347"/>
          <p:cNvSpPr>
            <a:spLocks noChangeShapeType="1"/>
          </p:cNvSpPr>
          <p:nvPr/>
        </p:nvSpPr>
        <p:spPr bwMode="auto">
          <a:xfrm flipH="1" flipV="1">
            <a:off x="7643814" y="4876800"/>
            <a:ext cx="193675" cy="2032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6" name="Line 352"/>
          <p:cNvSpPr>
            <a:spLocks noChangeShapeType="1"/>
          </p:cNvSpPr>
          <p:nvPr/>
        </p:nvSpPr>
        <p:spPr bwMode="auto">
          <a:xfrm flipH="1">
            <a:off x="2325688" y="4716463"/>
            <a:ext cx="11112" cy="411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7" name="Line 321"/>
          <p:cNvSpPr>
            <a:spLocks noChangeShapeType="1"/>
          </p:cNvSpPr>
          <p:nvPr/>
        </p:nvSpPr>
        <p:spPr bwMode="auto">
          <a:xfrm>
            <a:off x="2965451" y="4530725"/>
            <a:ext cx="6316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113678" name="Group 246"/>
          <p:cNvGrpSpPr>
            <a:grpSpLocks/>
          </p:cNvGrpSpPr>
          <p:nvPr/>
        </p:nvGrpSpPr>
        <p:grpSpPr bwMode="auto">
          <a:xfrm>
            <a:off x="5330825" y="4394201"/>
            <a:ext cx="1055688" cy="360363"/>
            <a:chOff x="3600" y="219"/>
            <a:chExt cx="360" cy="175"/>
          </a:xfrm>
        </p:grpSpPr>
        <p:sp>
          <p:nvSpPr>
            <p:cNvPr id="113698"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699"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0"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1"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3702"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03" name="Group 252"/>
            <p:cNvGrpSpPr>
              <a:grpSpLocks/>
            </p:cNvGrpSpPr>
            <p:nvPr/>
          </p:nvGrpSpPr>
          <p:grpSpPr bwMode="auto">
            <a:xfrm>
              <a:off x="3686" y="244"/>
              <a:ext cx="177" cy="66"/>
              <a:chOff x="2848" y="848"/>
              <a:chExt cx="140" cy="98"/>
            </a:xfrm>
          </p:grpSpPr>
          <p:sp>
            <p:nvSpPr>
              <p:cNvPr id="113708"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9"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10"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nvGrpSpPr>
            <p:cNvPr id="113704" name="Group 256"/>
            <p:cNvGrpSpPr>
              <a:grpSpLocks/>
            </p:cNvGrpSpPr>
            <p:nvPr/>
          </p:nvGrpSpPr>
          <p:grpSpPr bwMode="auto">
            <a:xfrm flipV="1">
              <a:off x="3686" y="243"/>
              <a:ext cx="177" cy="66"/>
              <a:chOff x="2848" y="848"/>
              <a:chExt cx="140" cy="98"/>
            </a:xfrm>
          </p:grpSpPr>
          <p:sp>
            <p:nvSpPr>
              <p:cNvPr id="113705"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6"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7"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sp>
        <p:nvSpPr>
          <p:cNvPr id="113679" name="AutoShape 350"/>
          <p:cNvSpPr>
            <a:spLocks noChangeArrowheads="1"/>
          </p:cNvSpPr>
          <p:nvPr/>
        </p:nvSpPr>
        <p:spPr bwMode="auto">
          <a:xfrm>
            <a:off x="8810625" y="4325939"/>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80" name="Group 335"/>
          <p:cNvGrpSpPr>
            <a:grpSpLocks/>
          </p:cNvGrpSpPr>
          <p:nvPr/>
        </p:nvGrpSpPr>
        <p:grpSpPr bwMode="auto">
          <a:xfrm>
            <a:off x="2928938" y="4360863"/>
            <a:ext cx="2322512" cy="392112"/>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3696"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113681" name="Group 341"/>
          <p:cNvGrpSpPr>
            <a:grpSpLocks/>
          </p:cNvGrpSpPr>
          <p:nvPr/>
        </p:nvGrpSpPr>
        <p:grpSpPr bwMode="auto">
          <a:xfrm>
            <a:off x="6434139" y="4248151"/>
            <a:ext cx="2801937" cy="581025"/>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3692"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13" name="Group 99"/>
          <p:cNvGrpSpPr>
            <a:grpSpLocks/>
          </p:cNvGrpSpPr>
          <p:nvPr/>
        </p:nvGrpSpPr>
        <p:grpSpPr bwMode="auto">
          <a:xfrm>
            <a:off x="1763713" y="5065716"/>
            <a:ext cx="8235950" cy="903288"/>
            <a:chOff x="0" y="3774"/>
            <a:chExt cx="5188" cy="569"/>
          </a:xfrm>
        </p:grpSpPr>
        <p:sp>
          <p:nvSpPr>
            <p:cNvPr id="113687" name="Text Box 353"/>
            <p:cNvSpPr txBox="1">
              <a:spLocks noChangeArrowheads="1"/>
            </p:cNvSpPr>
            <p:nvPr/>
          </p:nvSpPr>
          <p:spPr bwMode="auto">
            <a:xfrm>
              <a:off x="0" y="3786"/>
              <a:ext cx="1461" cy="5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server sends bits </a:t>
              </a:r>
            </a:p>
            <a:p>
              <a:pPr algn="ctr">
                <a:lnSpc>
                  <a:spcPct val="85000"/>
                </a:lnSpc>
              </a:pPr>
              <a:r>
                <a:rPr lang="en-US" altLang="zh-CN" sz="2000" dirty="0">
                  <a:solidFill>
                    <a:srgbClr val="000099"/>
                  </a:solidFill>
                  <a:latin typeface="Comic Sans MS" panose="030F0702030302020204" pitchFamily="66" charset="0"/>
                </a:rPr>
                <a:t>(fluid) into pipe</a:t>
              </a:r>
            </a:p>
            <a:p>
              <a:pPr algn="ctr">
                <a:lnSpc>
                  <a:spcPct val="85000"/>
                </a:lnSpc>
              </a:pPr>
              <a:endParaRPr lang="en-US" altLang="zh-CN" sz="2000" dirty="0">
                <a:solidFill>
                  <a:srgbClr val="000099"/>
                </a:solidFill>
                <a:latin typeface="Comic Sans MS" panose="030F0702030302020204" pitchFamily="66" charset="0"/>
              </a:endParaRPr>
            </a:p>
          </p:txBody>
        </p:sp>
        <p:sp>
          <p:nvSpPr>
            <p:cNvPr id="113688" name="Text Box 336"/>
            <p:cNvSpPr txBox="1">
              <a:spLocks noChangeArrowheads="1"/>
            </p:cNvSpPr>
            <p:nvPr/>
          </p:nvSpPr>
          <p:spPr bwMode="auto">
            <a:xfrm>
              <a:off x="1573" y="3774"/>
              <a:ext cx="1769" cy="55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 pipe that can carry</a:t>
              </a:r>
            </a:p>
            <a:p>
              <a:pPr algn="ctr">
                <a:lnSpc>
                  <a:spcPct val="85000"/>
                </a:lnSpc>
              </a:pPr>
              <a:r>
                <a:rPr lang="en-US" altLang="zh-CN" sz="2000" dirty="0">
                  <a:solidFill>
                    <a:srgbClr val="000099"/>
                  </a:solidFill>
                  <a:latin typeface="Comic Sans MS" panose="030F0702030302020204" pitchFamily="66" charset="0"/>
                </a:rPr>
                <a:t>fluid at rate</a:t>
              </a:r>
            </a:p>
            <a:p>
              <a:pPr algn="ctr">
                <a:lnSpc>
                  <a:spcPct val="85000"/>
                </a:lnSpc>
              </a:pPr>
              <a:r>
                <a:rPr lang="en-US" altLang="zh-CN" sz="2000" dirty="0">
                  <a:solidFill>
                    <a:srgbClr val="000099"/>
                  </a:solidFill>
                  <a:latin typeface="Comic Sans MS" panose="030F0702030302020204" pitchFamily="66" charset="0"/>
                </a:rPr>
                <a:t> </a:t>
              </a:r>
              <a:r>
                <a:rPr lang="en-US" altLang="zh-CN" sz="2000" i="1" dirty="0" err="1">
                  <a:solidFill>
                    <a:srgbClr val="000099"/>
                  </a:solidFill>
                  <a:latin typeface="Comic Sans MS" panose="030F0702030302020204" pitchFamily="66" charset="0"/>
                </a:rPr>
                <a:t>R</a:t>
              </a:r>
              <a:r>
                <a:rPr lang="en-US" altLang="zh-CN" sz="2800" i="1" baseline="-25000" dirty="0" err="1">
                  <a:solidFill>
                    <a:srgbClr val="000099"/>
                  </a:solidFill>
                  <a:latin typeface="Comic Sans MS" panose="030F0702030302020204" pitchFamily="66" charset="0"/>
                </a:rPr>
                <a:t>s</a:t>
              </a:r>
              <a:r>
                <a:rPr lang="en-US" altLang="zh-CN" sz="2000" i="1" baseline="-25000" dirty="0">
                  <a:solidFill>
                    <a:srgbClr val="000099"/>
                  </a:solidFill>
                  <a:latin typeface="Comic Sans MS" panose="030F0702030302020204" pitchFamily="66" charset="0"/>
                </a:rPr>
                <a:t> </a:t>
              </a:r>
              <a:r>
                <a:rPr lang="en-US" altLang="zh-CN" sz="2000" dirty="0">
                  <a:solidFill>
                    <a:srgbClr val="000099"/>
                  </a:solidFill>
                  <a:latin typeface="Comic Sans MS" panose="030F0702030302020204" pitchFamily="66" charset="0"/>
                </a:rPr>
                <a:t>bits/sec)</a:t>
              </a:r>
            </a:p>
          </p:txBody>
        </p:sp>
        <p:sp>
          <p:nvSpPr>
            <p:cNvPr id="113689" name="Text Box 346"/>
            <p:cNvSpPr txBox="1">
              <a:spLocks noChangeArrowheads="1"/>
            </p:cNvSpPr>
            <p:nvPr/>
          </p:nvSpPr>
          <p:spPr bwMode="auto">
            <a:xfrm>
              <a:off x="3328" y="3786"/>
              <a:ext cx="1860" cy="55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 pipe that can carry</a:t>
              </a:r>
            </a:p>
            <a:p>
              <a:pPr algn="ctr">
                <a:lnSpc>
                  <a:spcPct val="85000"/>
                </a:lnSpc>
              </a:pPr>
              <a:r>
                <a:rPr lang="en-US" altLang="zh-CN" sz="2000" dirty="0">
                  <a:solidFill>
                    <a:srgbClr val="000099"/>
                  </a:solidFill>
                  <a:latin typeface="Comic Sans MS" panose="030F0702030302020204" pitchFamily="66" charset="0"/>
                </a:rPr>
                <a:t>fluid at rate</a:t>
              </a:r>
            </a:p>
            <a:p>
              <a:pPr algn="ctr">
                <a:lnSpc>
                  <a:spcPct val="85000"/>
                </a:lnSpc>
              </a:pPr>
              <a:r>
                <a:rPr lang="en-US" altLang="zh-CN" sz="2000" i="1" dirty="0">
                  <a:solidFill>
                    <a:srgbClr val="000099"/>
                  </a:solidFill>
                  <a:latin typeface="Comic Sans MS" panose="030F0702030302020204" pitchFamily="66" charset="0"/>
                </a:rPr>
                <a:t> </a:t>
              </a:r>
              <a:r>
                <a:rPr lang="en-US" altLang="zh-CN" sz="2000" i="1" dirty="0" err="1">
                  <a:solidFill>
                    <a:srgbClr val="000099"/>
                  </a:solidFill>
                  <a:latin typeface="Comic Sans MS" panose="030F0702030302020204" pitchFamily="66" charset="0"/>
                </a:rPr>
                <a:t>R</a:t>
              </a:r>
              <a:r>
                <a:rPr lang="en-US" altLang="zh-CN" sz="2800" i="1" baseline="-25000" dirty="0" err="1">
                  <a:solidFill>
                    <a:srgbClr val="000099"/>
                  </a:solidFill>
                  <a:latin typeface="Comic Sans MS" panose="030F0702030302020204" pitchFamily="66" charset="0"/>
                </a:rPr>
                <a:t>c</a:t>
              </a:r>
              <a:r>
                <a:rPr lang="en-US" altLang="zh-CN" sz="2000" i="1" baseline="-25000" dirty="0">
                  <a:solidFill>
                    <a:srgbClr val="000099"/>
                  </a:solidFill>
                  <a:latin typeface="Comic Sans MS" panose="030F0702030302020204" pitchFamily="66" charset="0"/>
                </a:rPr>
                <a:t> </a:t>
              </a:r>
              <a:r>
                <a:rPr lang="en-US" altLang="zh-CN" sz="2000" dirty="0">
                  <a:solidFill>
                    <a:srgbClr val="000099"/>
                  </a:solidFill>
                  <a:latin typeface="Comic Sans MS" panose="030F0702030302020204" pitchFamily="66" charset="0"/>
                </a:rPr>
                <a:t>bits/sec)</a:t>
              </a:r>
            </a:p>
          </p:txBody>
        </p:sp>
      </p:grpSp>
      <p:pic>
        <p:nvPicPr>
          <p:cNvPr id="113683" name="Picture 6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1864"/>
            <a:ext cx="2913062"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84" name="AutoShape 351"/>
          <p:cNvSpPr>
            <a:spLocks noChangeArrowheads="1"/>
          </p:cNvSpPr>
          <p:nvPr/>
        </p:nvSpPr>
        <p:spPr bwMode="auto">
          <a:xfrm>
            <a:off x="5256214" y="4308476"/>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685" name="AutoShape 349"/>
          <p:cNvSpPr>
            <a:spLocks noChangeArrowheads="1"/>
          </p:cNvSpPr>
          <p:nvPr/>
        </p:nvSpPr>
        <p:spPr bwMode="auto">
          <a:xfrm flipV="1">
            <a:off x="2032001" y="4064001"/>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8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069013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a:xfrm>
            <a:off x="695401" y="2780928"/>
            <a:ext cx="6264696" cy="720724"/>
          </a:xfrm>
        </p:spPr>
        <p:txBody>
          <a:bodyPr anchor="ctr"/>
          <a:lstStyle/>
          <a:p>
            <a:r>
              <a:rPr lang="en-US" altLang="zh-CN" dirty="0">
                <a:latin typeface="Comic Sans MS" panose="030F0702030302020204" pitchFamily="66" charset="0"/>
              </a:rPr>
              <a:t>Now let's begin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347"/>
          <p:cNvGrpSpPr>
            <a:grpSpLocks/>
          </p:cNvGrpSpPr>
          <p:nvPr/>
        </p:nvGrpSpPr>
        <p:grpSpPr bwMode="auto">
          <a:xfrm>
            <a:off x="5829301" y="4449764"/>
            <a:ext cx="912813" cy="415925"/>
            <a:chOff x="1871277" y="1576300"/>
            <a:chExt cx="1128371" cy="437861"/>
          </a:xfrm>
        </p:grpSpPr>
        <p:sp>
          <p:nvSpPr>
            <p:cNvPr id="158" name="Oval 15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9" name="Rectangle 158"/>
            <p:cNvSpPr/>
            <p:nvPr/>
          </p:nvSpPr>
          <p:spPr bwMode="auto">
            <a:xfrm>
              <a:off x="1871277" y="1740080"/>
              <a:ext cx="1128371" cy="1153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0" name="Oval 15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1" name="Freeform 160"/>
            <p:cNvSpPr/>
            <p:nvPr/>
          </p:nvSpPr>
          <p:spPr bwMode="auto">
            <a:xfrm>
              <a:off x="2159748" y="1673231"/>
              <a:ext cx="547504"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2" name="Freeform 16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3" name="Freeform 16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4" name="Freeform 16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5" name="Straight Connector 164"/>
            <p:cNvCxnSpPr>
              <a:cxnSpLocks noChangeShapeType="1"/>
              <a:endCxn id="1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6" name="Straight Connector 16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4690" name="Group 347"/>
          <p:cNvGrpSpPr>
            <a:grpSpLocks/>
          </p:cNvGrpSpPr>
          <p:nvPr/>
        </p:nvGrpSpPr>
        <p:grpSpPr bwMode="auto">
          <a:xfrm>
            <a:off x="5783264" y="2581276"/>
            <a:ext cx="911225" cy="415925"/>
            <a:chOff x="1871277" y="1576300"/>
            <a:chExt cx="1128371" cy="437861"/>
          </a:xfrm>
        </p:grpSpPr>
        <p:sp>
          <p:nvSpPr>
            <p:cNvPr id="148" name="Oval 14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49" name="Rectangle 148"/>
            <p:cNvSpPr/>
            <p:nvPr/>
          </p:nvSpPr>
          <p:spPr bwMode="auto">
            <a:xfrm>
              <a:off x="1871277" y="1740080"/>
              <a:ext cx="1128371" cy="1153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50" name="Oval 14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1" name="Freeform 150"/>
            <p:cNvSpPr/>
            <p:nvPr/>
          </p:nvSpPr>
          <p:spPr bwMode="auto">
            <a:xfrm>
              <a:off x="2160249" y="1673231"/>
              <a:ext cx="548460"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52" name="Freeform 15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53" name="Freeform 15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54" name="Freeform 15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55" name="Straight Connector 154"/>
            <p:cNvCxnSpPr>
              <a:cxnSpLocks noChangeShapeType="1"/>
              <a:endCxn id="15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6" name="Straight Connector 15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70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93734B-0AA1-4023-A8D0-79C4792B76B2}" type="slidenum">
              <a:rPr lang="en-US" altLang="zh-CN" sz="1200" smtClean="0">
                <a:solidFill>
                  <a:schemeClr val="accent4"/>
                </a:solidFill>
                <a:latin typeface="Tahoma" panose="020B0604030504040204" pitchFamily="34" charset="0"/>
              </a:rPr>
              <a:pPr/>
              <a:t>60</a:t>
            </a:fld>
            <a:endParaRPr lang="en-US" altLang="zh-CN" sz="1200" dirty="0">
              <a:solidFill>
                <a:schemeClr val="accent4"/>
              </a:solidFill>
              <a:latin typeface="Tahoma" panose="020B0604030504040204" pitchFamily="34" charset="0"/>
            </a:endParaRPr>
          </a:p>
        </p:txBody>
      </p:sp>
      <p:sp>
        <p:nvSpPr>
          <p:cNvPr id="114694" name="Rectangle 3"/>
          <p:cNvSpPr>
            <a:spLocks noGrp="1" noChangeArrowheads="1"/>
          </p:cNvSpPr>
          <p:nvPr>
            <p:ph type="title" idx="4294967295"/>
          </p:nvPr>
        </p:nvSpPr>
        <p:spPr>
          <a:xfrm>
            <a:off x="2079626" y="65980"/>
            <a:ext cx="4151784" cy="1143000"/>
          </a:xfrm>
        </p:spPr>
        <p:txBody>
          <a:bodyPr/>
          <a:lstStyle/>
          <a:p>
            <a:pPr eaLnBrk="1" hangingPunct="1"/>
            <a:r>
              <a:rPr lang="en-US" altLang="zh-CN" dirty="0"/>
              <a:t>Throughput (more)</a:t>
            </a:r>
          </a:p>
        </p:txBody>
      </p:sp>
      <p:sp>
        <p:nvSpPr>
          <p:cNvPr id="114695" name="Rectangle 4"/>
          <p:cNvSpPr>
            <a:spLocks noGrp="1" noChangeArrowheads="1"/>
          </p:cNvSpPr>
          <p:nvPr>
            <p:ph type="body" idx="4294967295"/>
          </p:nvPr>
        </p:nvSpPr>
        <p:spPr>
          <a:xfrm>
            <a:off x="2079626" y="1366838"/>
            <a:ext cx="8150225" cy="554038"/>
          </a:xfrm>
        </p:spPr>
        <p:txBody>
          <a:bodyPr/>
          <a:lstStyle/>
          <a:p>
            <a:pPr eaLnBrk="1" hangingPunct="1">
              <a:buFont typeface="Wingdings" panose="05000000000000000000" pitchFamily="2" charset="2"/>
              <a:buChar char="n"/>
            </a:pPr>
            <a:r>
              <a:rPr lang="en-US" altLang="zh-CN" i="1" dirty="0" err="1">
                <a:solidFill>
                  <a:srgbClr val="CC0000"/>
                </a:solidFill>
              </a:rPr>
              <a:t>R</a:t>
            </a:r>
            <a:r>
              <a:rPr lang="en-US" altLang="zh-CN" i="1" baseline="-25000" dirty="0" err="1">
                <a:solidFill>
                  <a:srgbClr val="CC0000"/>
                </a:solidFill>
              </a:rPr>
              <a:t>s</a:t>
            </a:r>
            <a:r>
              <a:rPr lang="en-US" altLang="zh-CN" i="1" dirty="0">
                <a:solidFill>
                  <a:srgbClr val="CC0000"/>
                </a:solidFill>
              </a:rPr>
              <a:t> &lt; </a:t>
            </a:r>
            <a:r>
              <a:rPr lang="en-US" altLang="zh-CN" i="1" dirty="0" err="1">
                <a:solidFill>
                  <a:srgbClr val="CC0000"/>
                </a:solidFill>
              </a:rPr>
              <a:t>R</a:t>
            </a:r>
            <a:r>
              <a:rPr lang="en-US" altLang="zh-CN" i="1" baseline="-25000" dirty="0" err="1">
                <a:solidFill>
                  <a:srgbClr val="CC0000"/>
                </a:solidFill>
              </a:rPr>
              <a:t>c</a:t>
            </a:r>
            <a:r>
              <a:rPr lang="en-US" altLang="zh-CN" i="1" dirty="0">
                <a:solidFill>
                  <a:srgbClr val="FF3300"/>
                </a:solidFill>
              </a:rPr>
              <a:t>  </a:t>
            </a:r>
            <a:r>
              <a:rPr lang="en-US" altLang="zh-CN" dirty="0"/>
              <a:t>What is average end-end throughput?</a:t>
            </a:r>
          </a:p>
        </p:txBody>
      </p:sp>
      <p:pic>
        <p:nvPicPr>
          <p:cNvPr id="114692"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8921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693" name="Group 140"/>
          <p:cNvGrpSpPr>
            <a:grpSpLocks/>
          </p:cNvGrpSpPr>
          <p:nvPr/>
        </p:nvGrpSpPr>
        <p:grpSpPr bwMode="auto">
          <a:xfrm>
            <a:off x="3138489" y="2254250"/>
            <a:ext cx="352425" cy="876300"/>
            <a:chOff x="4140" y="429"/>
            <a:chExt cx="1425" cy="2396"/>
          </a:xfrm>
        </p:grpSpPr>
        <p:sp>
          <p:nvSpPr>
            <p:cNvPr id="114786" name="Freeform 14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87"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788" name="Freeform 14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89" name="Freeform 14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90" name="Rectangle 145"/>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1" name="Group 146"/>
            <p:cNvGrpSpPr>
              <a:grpSpLocks/>
            </p:cNvGrpSpPr>
            <p:nvPr/>
          </p:nvGrpSpPr>
          <p:grpSpPr bwMode="auto">
            <a:xfrm>
              <a:off x="4749" y="668"/>
              <a:ext cx="581" cy="145"/>
              <a:chOff x="614" y="2568"/>
              <a:chExt cx="725" cy="139"/>
            </a:xfrm>
          </p:grpSpPr>
          <p:sp>
            <p:nvSpPr>
              <p:cNvPr id="114816" name="AutoShape 147"/>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7"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2" name="Rectangle 149"/>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3" name="Group 150"/>
            <p:cNvGrpSpPr>
              <a:grpSpLocks/>
            </p:cNvGrpSpPr>
            <p:nvPr/>
          </p:nvGrpSpPr>
          <p:grpSpPr bwMode="auto">
            <a:xfrm>
              <a:off x="4747" y="994"/>
              <a:ext cx="581" cy="134"/>
              <a:chOff x="614" y="2568"/>
              <a:chExt cx="725" cy="139"/>
            </a:xfrm>
          </p:grpSpPr>
          <p:sp>
            <p:nvSpPr>
              <p:cNvPr id="114814" name="AutoShape 151"/>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5"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4" name="Rectangle 153"/>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795" name="Rectangle 154"/>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6" name="Group 155"/>
            <p:cNvGrpSpPr>
              <a:grpSpLocks/>
            </p:cNvGrpSpPr>
            <p:nvPr/>
          </p:nvGrpSpPr>
          <p:grpSpPr bwMode="auto">
            <a:xfrm>
              <a:off x="4735" y="1627"/>
              <a:ext cx="582" cy="151"/>
              <a:chOff x="614" y="2568"/>
              <a:chExt cx="725" cy="139"/>
            </a:xfrm>
          </p:grpSpPr>
          <p:sp>
            <p:nvSpPr>
              <p:cNvPr id="114812" name="AutoShape 156"/>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3"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7" name="Freeform 15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4798" name="Group 159"/>
            <p:cNvGrpSpPr>
              <a:grpSpLocks/>
            </p:cNvGrpSpPr>
            <p:nvPr/>
          </p:nvGrpSpPr>
          <p:grpSpPr bwMode="auto">
            <a:xfrm>
              <a:off x="4739" y="1327"/>
              <a:ext cx="582" cy="139"/>
              <a:chOff x="614" y="2568"/>
              <a:chExt cx="725" cy="139"/>
            </a:xfrm>
          </p:grpSpPr>
          <p:sp>
            <p:nvSpPr>
              <p:cNvPr id="114810" name="AutoShape 160"/>
              <p:cNvSpPr>
                <a:spLocks noChangeArrowheads="1"/>
              </p:cNvSpPr>
              <p:nvPr/>
            </p:nvSpPr>
            <p:spPr bwMode="auto">
              <a:xfrm>
                <a:off x="611" y="2569"/>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1"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9"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0" name="Freeform 16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1" name="Freeform 16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2" name="Oval 165"/>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3" name="Freeform 16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4"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5" name="AutoShape 168"/>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6" name="Oval 169"/>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7" name="Oval 170"/>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114808" name="Oval 171"/>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9" name="Rectangle 172"/>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114696" name="Group 34"/>
          <p:cNvGrpSpPr>
            <a:grpSpLocks/>
          </p:cNvGrpSpPr>
          <p:nvPr/>
        </p:nvGrpSpPr>
        <p:grpSpPr bwMode="auto">
          <a:xfrm>
            <a:off x="3590926" y="2606676"/>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84"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697" name="Text Box 39"/>
          <p:cNvSpPr txBox="1">
            <a:spLocks noChangeArrowheads="1"/>
          </p:cNvSpPr>
          <p:nvPr/>
        </p:nvSpPr>
        <p:spPr bwMode="auto">
          <a:xfrm>
            <a:off x="3379789" y="2562226"/>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4698" name="AutoShape 42"/>
          <p:cNvSpPr>
            <a:spLocks noChangeArrowheads="1"/>
          </p:cNvSpPr>
          <p:nvPr/>
        </p:nvSpPr>
        <p:spPr bwMode="auto">
          <a:xfrm flipV="1">
            <a:off x="2779713" y="2374900"/>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114699" name="AutoShape 43"/>
          <p:cNvSpPr>
            <a:spLocks noChangeArrowheads="1"/>
          </p:cNvSpPr>
          <p:nvPr/>
        </p:nvSpPr>
        <p:spPr bwMode="auto">
          <a:xfrm>
            <a:off x="9013826" y="2581276"/>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00" name="Group 54"/>
          <p:cNvGrpSpPr>
            <a:grpSpLocks/>
          </p:cNvGrpSpPr>
          <p:nvPr/>
        </p:nvGrpSpPr>
        <p:grpSpPr bwMode="auto">
          <a:xfrm>
            <a:off x="6964364" y="2473326"/>
            <a:ext cx="2790825" cy="569913"/>
            <a:chOff x="3130" y="3069"/>
            <a:chExt cx="1911" cy="366"/>
          </a:xfrm>
        </p:grpSpPr>
        <p:grpSp>
          <p:nvGrpSpPr>
            <p:cNvPr id="114776"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80"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77" name="Text Box 50"/>
            <p:cNvSpPr txBox="1">
              <a:spLocks noChangeArrowheads="1"/>
            </p:cNvSpPr>
            <p:nvPr/>
          </p:nvSpPr>
          <p:spPr bwMode="auto">
            <a:xfrm>
              <a:off x="3181" y="3135"/>
              <a:ext cx="186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grpSp>
      <p:sp>
        <p:nvSpPr>
          <p:cNvPr id="25623" name="Rectangle 56"/>
          <p:cNvSpPr>
            <a:spLocks noChangeArrowheads="1"/>
          </p:cNvSpPr>
          <p:nvPr/>
        </p:nvSpPr>
        <p:spPr bwMode="auto">
          <a:xfrm>
            <a:off x="2079626" y="3330575"/>
            <a:ext cx="80629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spcBef>
                <a:spcPct val="20000"/>
              </a:spcBef>
              <a:buClr>
                <a:srgbClr val="000099"/>
              </a:buClr>
              <a:buSzPct val="100000"/>
              <a:buFont typeface="Wingdings" panose="05000000000000000000" pitchFamily="2" charset="2"/>
              <a:buChar char="n"/>
            </a:pPr>
            <a:r>
              <a:rPr lang="en-US" altLang="zh-CN" sz="2800" i="1" dirty="0" err="1">
                <a:solidFill>
                  <a:srgbClr val="CC0000"/>
                </a:solidFill>
                <a:latin typeface="Gill Sans MT" panose="020B0502020104020203" pitchFamily="34" charset="0"/>
              </a:rPr>
              <a:t>R</a:t>
            </a:r>
            <a:r>
              <a:rPr lang="en-US" altLang="zh-CN" sz="2800" i="1" baseline="-25000" dirty="0" err="1">
                <a:solidFill>
                  <a:srgbClr val="CC0000"/>
                </a:solidFill>
                <a:latin typeface="Gill Sans MT" panose="020B0502020104020203" pitchFamily="34" charset="0"/>
              </a:rPr>
              <a:t>s</a:t>
            </a:r>
            <a:r>
              <a:rPr lang="en-US" altLang="zh-CN" sz="2800" i="1" dirty="0">
                <a:solidFill>
                  <a:srgbClr val="CC0000"/>
                </a:solidFill>
                <a:latin typeface="Gill Sans MT" panose="020B0502020104020203" pitchFamily="34" charset="0"/>
              </a:rPr>
              <a:t> &gt; </a:t>
            </a:r>
            <a:r>
              <a:rPr lang="en-US" altLang="zh-CN" sz="2800" i="1" dirty="0" err="1">
                <a:solidFill>
                  <a:srgbClr val="CC0000"/>
                </a:solidFill>
                <a:latin typeface="Gill Sans MT" panose="020B0502020104020203" pitchFamily="34" charset="0"/>
              </a:rPr>
              <a:t>R</a:t>
            </a:r>
            <a:r>
              <a:rPr lang="en-US" altLang="zh-CN" sz="2800" i="1" baseline="-25000" dirty="0" err="1">
                <a:solidFill>
                  <a:srgbClr val="CC0000"/>
                </a:solidFill>
                <a:latin typeface="Gill Sans MT" panose="020B0502020104020203" pitchFamily="34" charset="0"/>
              </a:rPr>
              <a:t>c</a:t>
            </a:r>
            <a:r>
              <a:rPr lang="en-US" altLang="zh-CN" sz="2800" i="1" dirty="0">
                <a:solidFill>
                  <a:srgbClr val="FF3300"/>
                </a:solidFill>
                <a:latin typeface="Gill Sans MT" panose="020B0502020104020203" pitchFamily="34" charset="0"/>
              </a:rPr>
              <a:t>  </a:t>
            </a:r>
            <a:r>
              <a:rPr lang="en-US" altLang="zh-CN" sz="2800" dirty="0">
                <a:solidFill>
                  <a:srgbClr val="000099"/>
                </a:solidFill>
                <a:latin typeface="Comic Sans MS" panose="030F0702030302020204" pitchFamily="66" charset="0"/>
              </a:rPr>
              <a:t>What is average end-end throughput?</a:t>
            </a:r>
          </a:p>
        </p:txBody>
      </p:sp>
      <p:grpSp>
        <p:nvGrpSpPr>
          <p:cNvPr id="13" name="Group 209"/>
          <p:cNvGrpSpPr>
            <a:grpSpLocks/>
          </p:cNvGrpSpPr>
          <p:nvPr/>
        </p:nvGrpSpPr>
        <p:grpSpPr bwMode="auto">
          <a:xfrm>
            <a:off x="1199456" y="5084763"/>
            <a:ext cx="9937104" cy="1293812"/>
            <a:chOff x="186" y="3203"/>
            <a:chExt cx="5403" cy="815"/>
          </a:xfrm>
        </p:grpSpPr>
        <p:sp>
          <p:nvSpPr>
            <p:cNvPr id="114773" name="Rectangle 102"/>
            <p:cNvSpPr>
              <a:spLocks noChangeArrowheads="1"/>
            </p:cNvSpPr>
            <p:nvPr/>
          </p:nvSpPr>
          <p:spPr bwMode="auto">
            <a:xfrm>
              <a:off x="186" y="3378"/>
              <a:ext cx="5403" cy="640"/>
            </a:xfrm>
            <a:prstGeom prst="rect">
              <a:avLst/>
            </a:prstGeom>
            <a:solidFill>
              <a:schemeClr val="bg1"/>
            </a:solidFill>
            <a:ln w="2857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14774" name="Text Box 101"/>
            <p:cNvSpPr txBox="1">
              <a:spLocks noChangeArrowheads="1"/>
            </p:cNvSpPr>
            <p:nvPr/>
          </p:nvSpPr>
          <p:spPr bwMode="auto">
            <a:xfrm>
              <a:off x="231" y="3549"/>
              <a:ext cx="534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dirty="0">
                  <a:solidFill>
                    <a:srgbClr val="000099"/>
                  </a:solidFill>
                  <a:latin typeface="Comic Sans MS" panose="030F0702030302020204" pitchFamily="66" charset="0"/>
                </a:rPr>
                <a:t>link on end-end path that constrains  end-end throughput</a:t>
              </a:r>
            </a:p>
          </p:txBody>
        </p:sp>
        <p:sp>
          <p:nvSpPr>
            <p:cNvPr id="114775" name="Text Box 104"/>
            <p:cNvSpPr txBox="1">
              <a:spLocks noChangeArrowheads="1"/>
            </p:cNvSpPr>
            <p:nvPr/>
          </p:nvSpPr>
          <p:spPr bwMode="auto">
            <a:xfrm>
              <a:off x="466" y="3203"/>
              <a:ext cx="1534" cy="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800" i="1" dirty="0">
                  <a:solidFill>
                    <a:srgbClr val="CC0000"/>
                  </a:solidFill>
                  <a:latin typeface="Comic Sans MS" panose="030F0702030302020204" pitchFamily="66" charset="0"/>
                </a:rPr>
                <a:t>bottleneck link</a:t>
              </a:r>
            </a:p>
          </p:txBody>
        </p:sp>
      </p:grpSp>
      <p:sp>
        <p:nvSpPr>
          <p:cNvPr id="114703" name="AutoShape 51"/>
          <p:cNvSpPr>
            <a:spLocks noChangeArrowheads="1"/>
          </p:cNvSpPr>
          <p:nvPr/>
        </p:nvSpPr>
        <p:spPr bwMode="auto">
          <a:xfrm>
            <a:off x="5729288" y="2574925"/>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04" name="Group 132"/>
          <p:cNvGrpSpPr>
            <a:grpSpLocks/>
          </p:cNvGrpSpPr>
          <p:nvPr/>
        </p:nvGrpSpPr>
        <p:grpSpPr bwMode="auto">
          <a:xfrm flipH="1">
            <a:off x="9756775" y="2420939"/>
            <a:ext cx="871538" cy="885825"/>
            <a:chOff x="-44" y="1473"/>
            <a:chExt cx="981" cy="1105"/>
          </a:xfrm>
        </p:grpSpPr>
        <p:pic>
          <p:nvPicPr>
            <p:cNvPr id="114771"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72" name="Freeform 1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14705" name="AutoShape 327"/>
          <p:cNvSpPr>
            <a:spLocks noChangeArrowheads="1"/>
          </p:cNvSpPr>
          <p:nvPr/>
        </p:nvSpPr>
        <p:spPr bwMode="auto">
          <a:xfrm>
            <a:off x="2692400" y="2117725"/>
            <a:ext cx="407988" cy="431800"/>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5" name="Group 206"/>
          <p:cNvGrpSpPr>
            <a:grpSpLocks/>
          </p:cNvGrpSpPr>
          <p:nvPr/>
        </p:nvGrpSpPr>
        <p:grpSpPr bwMode="auto">
          <a:xfrm>
            <a:off x="2754313" y="3927476"/>
            <a:ext cx="7935912" cy="1166813"/>
            <a:chOff x="775" y="2474"/>
            <a:chExt cx="4999" cy="735"/>
          </a:xfrm>
        </p:grpSpPr>
        <p:grpSp>
          <p:nvGrpSpPr>
            <p:cNvPr id="114708" name="Group 173"/>
            <p:cNvGrpSpPr>
              <a:grpSpLocks/>
            </p:cNvGrpSpPr>
            <p:nvPr/>
          </p:nvGrpSpPr>
          <p:grpSpPr bwMode="auto">
            <a:xfrm>
              <a:off x="1056" y="2589"/>
              <a:ext cx="222" cy="552"/>
              <a:chOff x="4140" y="429"/>
              <a:chExt cx="1425" cy="2396"/>
            </a:xfrm>
          </p:grpSpPr>
          <p:sp>
            <p:nvSpPr>
              <p:cNvPr id="114739" name="Freeform 17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0"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41" name="Freeform 17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2" name="Freeform 17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3" name="Rectangle 178"/>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4" name="Group 179"/>
              <p:cNvGrpSpPr>
                <a:grpSpLocks/>
              </p:cNvGrpSpPr>
              <p:nvPr/>
            </p:nvGrpSpPr>
            <p:grpSpPr bwMode="auto">
              <a:xfrm>
                <a:off x="4749" y="668"/>
                <a:ext cx="581" cy="145"/>
                <a:chOff x="614" y="2568"/>
                <a:chExt cx="725" cy="139"/>
              </a:xfrm>
            </p:grpSpPr>
            <p:sp>
              <p:nvSpPr>
                <p:cNvPr id="114769" name="AutoShape 180"/>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70"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45" name="Rectangle 182"/>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6" name="Group 183"/>
              <p:cNvGrpSpPr>
                <a:grpSpLocks/>
              </p:cNvGrpSpPr>
              <p:nvPr/>
            </p:nvGrpSpPr>
            <p:grpSpPr bwMode="auto">
              <a:xfrm>
                <a:off x="4747" y="994"/>
                <a:ext cx="581" cy="134"/>
                <a:chOff x="614" y="2568"/>
                <a:chExt cx="725" cy="139"/>
              </a:xfrm>
            </p:grpSpPr>
            <p:sp>
              <p:nvSpPr>
                <p:cNvPr id="114767" name="AutoShape 184"/>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8"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47" name="Rectangle 186"/>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48" name="Rectangle 187"/>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9" name="Group 188"/>
              <p:cNvGrpSpPr>
                <a:grpSpLocks/>
              </p:cNvGrpSpPr>
              <p:nvPr/>
            </p:nvGrpSpPr>
            <p:grpSpPr bwMode="auto">
              <a:xfrm>
                <a:off x="4735" y="1627"/>
                <a:ext cx="582" cy="151"/>
                <a:chOff x="614" y="2568"/>
                <a:chExt cx="725" cy="139"/>
              </a:xfrm>
            </p:grpSpPr>
            <p:sp>
              <p:nvSpPr>
                <p:cNvPr id="114765" name="AutoShape 189"/>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6"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50" name="Freeform 19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4751" name="Group 192"/>
              <p:cNvGrpSpPr>
                <a:grpSpLocks/>
              </p:cNvGrpSpPr>
              <p:nvPr/>
            </p:nvGrpSpPr>
            <p:grpSpPr bwMode="auto">
              <a:xfrm>
                <a:off x="4739" y="1327"/>
                <a:ext cx="582" cy="139"/>
                <a:chOff x="614" y="2568"/>
                <a:chExt cx="725" cy="139"/>
              </a:xfrm>
            </p:grpSpPr>
            <p:sp>
              <p:nvSpPr>
                <p:cNvPr id="114763" name="AutoShape 193"/>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4"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52"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3" name="Freeform 19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4" name="Freeform 19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5" name="Oval 198"/>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6" name="Freeform 19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7"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8" name="AutoShape 201"/>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9" name="Oval 202"/>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0" name="Oval 203"/>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4761" name="Oval 204"/>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2" name="Rectangle 205"/>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09" name="Line 57"/>
            <p:cNvSpPr>
              <a:spLocks noChangeShapeType="1"/>
            </p:cNvSpPr>
            <p:nvPr/>
          </p:nvSpPr>
          <p:spPr bwMode="auto">
            <a:xfrm>
              <a:off x="1354" y="2913"/>
              <a:ext cx="36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114710" name="Group 58"/>
            <p:cNvGrpSpPr>
              <a:grpSpLocks/>
            </p:cNvGrpSpPr>
            <p:nvPr/>
          </p:nvGrpSpPr>
          <p:grpSpPr bwMode="auto">
            <a:xfrm>
              <a:off x="2731" y="2870"/>
              <a:ext cx="607" cy="108"/>
              <a:chOff x="3603" y="243"/>
              <a:chExt cx="357" cy="106"/>
            </a:xfrm>
          </p:grpSpPr>
          <p:sp>
            <p:nvSpPr>
              <p:cNvPr id="114730" name="Line 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1" name="Line 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2" name="Rectangle 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nvGrpSpPr>
              <p:cNvPr id="114733" name="Group 64"/>
              <p:cNvGrpSpPr>
                <a:grpSpLocks/>
              </p:cNvGrpSpPr>
              <p:nvPr/>
            </p:nvGrpSpPr>
            <p:grpSpPr bwMode="auto">
              <a:xfrm>
                <a:off x="3749" y="248"/>
                <a:ext cx="119" cy="65"/>
                <a:chOff x="2894" y="850"/>
                <a:chExt cx="94" cy="96"/>
              </a:xfrm>
            </p:grpSpPr>
            <p:sp>
              <p:nvSpPr>
                <p:cNvPr id="114737" name="Line 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8" name="Line 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nvGrpSpPr>
              <p:cNvPr id="114734" name="Group 68"/>
              <p:cNvGrpSpPr>
                <a:grpSpLocks/>
              </p:cNvGrpSpPr>
              <p:nvPr/>
            </p:nvGrpSpPr>
            <p:grpSpPr bwMode="auto">
              <a:xfrm flipV="1">
                <a:off x="3689" y="243"/>
                <a:ext cx="124" cy="66"/>
                <a:chOff x="2848" y="848"/>
                <a:chExt cx="98" cy="98"/>
              </a:xfrm>
            </p:grpSpPr>
            <p:sp>
              <p:nvSpPr>
                <p:cNvPr id="114735"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6"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sp>
          <p:nvSpPr>
            <p:cNvPr id="114711"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12" name="Group 92"/>
            <p:cNvGrpSpPr>
              <a:grpSpLocks/>
            </p:cNvGrpSpPr>
            <p:nvPr/>
          </p:nvGrpSpPr>
          <p:grpSpPr bwMode="auto">
            <a:xfrm>
              <a:off x="1328" y="2707"/>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28"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13" name="Text Box 97"/>
            <p:cNvSpPr txBox="1">
              <a:spLocks noChangeArrowheads="1"/>
            </p:cNvSpPr>
            <p:nvPr/>
          </p:nvSpPr>
          <p:spPr bwMode="auto">
            <a:xfrm>
              <a:off x="1313" y="2781"/>
              <a:ext cx="1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grpSp>
          <p:nvGrpSpPr>
            <p:cNvPr id="114714" name="Group 83"/>
            <p:cNvGrpSpPr>
              <a:grpSpLocks/>
            </p:cNvGrpSpPr>
            <p:nvPr/>
          </p:nvGrpSpPr>
          <p:grpSpPr bwMode="auto">
            <a:xfrm>
              <a:off x="3419" y="2828"/>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24"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15" name="Text Box 88"/>
            <p:cNvSpPr txBox="1">
              <a:spLocks noChangeArrowheads="1"/>
            </p:cNvSpPr>
            <p:nvPr/>
          </p:nvSpPr>
          <p:spPr bwMode="auto">
            <a:xfrm>
              <a:off x="3475" y="2800"/>
              <a:ext cx="16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4716"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17"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grpSp>
          <p:nvGrpSpPr>
            <p:cNvPr id="114718" name="Group 135"/>
            <p:cNvGrpSpPr>
              <a:grpSpLocks/>
            </p:cNvGrpSpPr>
            <p:nvPr/>
          </p:nvGrpSpPr>
          <p:grpSpPr bwMode="auto">
            <a:xfrm flipH="1">
              <a:off x="5225" y="2651"/>
              <a:ext cx="549" cy="558"/>
              <a:chOff x="-44" y="1473"/>
              <a:chExt cx="981" cy="1105"/>
            </a:xfrm>
          </p:grpSpPr>
          <p:pic>
            <p:nvPicPr>
              <p:cNvPr id="114720"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21" name="Freeform 1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4719"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6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400264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04" y="915220"/>
            <a:ext cx="7663741" cy="75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6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AD237F7-E2D9-4ACE-B789-4BA83720E714}" type="slidenum">
              <a:rPr lang="en-US" altLang="zh-CN" sz="1200" smtClean="0">
                <a:solidFill>
                  <a:schemeClr val="accent4"/>
                </a:solidFill>
                <a:latin typeface="Tahoma" panose="020B0604030504040204" pitchFamily="34" charset="0"/>
              </a:rPr>
              <a:pPr/>
              <a:t>61</a:t>
            </a:fld>
            <a:endParaRPr lang="en-US" altLang="zh-CN" sz="1200" dirty="0">
              <a:solidFill>
                <a:schemeClr val="accent4"/>
              </a:solidFill>
              <a:latin typeface="Tahoma" panose="020B0604030504040204" pitchFamily="34" charset="0"/>
            </a:endParaRPr>
          </a:p>
        </p:txBody>
      </p:sp>
      <p:sp>
        <p:nvSpPr>
          <p:cNvPr id="115715" name="Rectangle 2"/>
          <p:cNvSpPr>
            <a:spLocks noGrp="1" noChangeArrowheads="1"/>
          </p:cNvSpPr>
          <p:nvPr>
            <p:ph type="title" idx="4294967295"/>
          </p:nvPr>
        </p:nvSpPr>
        <p:spPr>
          <a:xfrm>
            <a:off x="0" y="125413"/>
            <a:ext cx="7772400" cy="903287"/>
          </a:xfrm>
        </p:spPr>
        <p:txBody>
          <a:bodyPr/>
          <a:lstStyle/>
          <a:p>
            <a:pPr eaLnBrk="1" hangingPunct="1"/>
            <a:r>
              <a:rPr lang="en-US" altLang="zh-CN" sz="4000"/>
              <a:t>Throughput: Internet scenario</a:t>
            </a:r>
          </a:p>
        </p:txBody>
      </p:sp>
      <p:sp>
        <p:nvSpPr>
          <p:cNvPr id="115762" name="Rectangle 523"/>
          <p:cNvSpPr>
            <a:spLocks noGrp="1" noChangeArrowheads="1"/>
          </p:cNvSpPr>
          <p:nvPr>
            <p:ph type="body" idx="4294967295"/>
          </p:nvPr>
        </p:nvSpPr>
        <p:spPr>
          <a:xfrm>
            <a:off x="776670" y="1592263"/>
            <a:ext cx="4219253" cy="4114800"/>
          </a:xfrm>
        </p:spPr>
        <p:txBody>
          <a:bodyPr/>
          <a:lstStyle/>
          <a:p>
            <a:pPr eaLnBrk="1" hangingPunct="1">
              <a:buFont typeface="Wingdings" panose="05000000000000000000" pitchFamily="2" charset="2"/>
              <a:buChar char="n"/>
            </a:pPr>
            <a:r>
              <a:rPr lang="en-US" altLang="zh-CN" dirty="0"/>
              <a:t>per-connection end-end throughput: </a:t>
            </a:r>
            <a:r>
              <a:rPr lang="en-US" altLang="zh-CN" i="1" dirty="0"/>
              <a:t>min(</a:t>
            </a:r>
            <a:r>
              <a:rPr lang="en-US" altLang="zh-CN" i="1" dirty="0" err="1"/>
              <a:t>R</a:t>
            </a:r>
            <a:r>
              <a:rPr lang="en-US" altLang="zh-CN" i="1" baseline="-25000" dirty="0" err="1"/>
              <a:t>c</a:t>
            </a:r>
            <a:r>
              <a:rPr lang="en-US" altLang="zh-CN" i="1" dirty="0" err="1"/>
              <a:t>,R</a:t>
            </a:r>
            <a:r>
              <a:rPr lang="en-US" altLang="zh-CN" i="1" baseline="-25000" dirty="0" err="1"/>
              <a:t>s</a:t>
            </a:r>
            <a:r>
              <a:rPr lang="en-US" altLang="zh-CN" i="1" dirty="0" err="1"/>
              <a:t>,R</a:t>
            </a:r>
            <a:r>
              <a:rPr lang="en-US" altLang="zh-CN" i="1" dirty="0"/>
              <a:t>/10)</a:t>
            </a:r>
          </a:p>
          <a:p>
            <a:pPr eaLnBrk="1" hangingPunct="1">
              <a:buFont typeface="Wingdings" panose="05000000000000000000" pitchFamily="2" charset="2"/>
              <a:buChar char="n"/>
            </a:pPr>
            <a:r>
              <a:rPr lang="en-US" altLang="zh-CN" dirty="0"/>
              <a:t>in practice: </a:t>
            </a:r>
            <a:r>
              <a:rPr lang="en-US" altLang="zh-CN" i="1" dirty="0" err="1"/>
              <a:t>R</a:t>
            </a:r>
            <a:r>
              <a:rPr lang="en-US" altLang="zh-CN" i="1" baseline="-25000" dirty="0" err="1"/>
              <a:t>c</a:t>
            </a:r>
            <a:r>
              <a:rPr lang="en-US" altLang="zh-CN" dirty="0"/>
              <a:t> or </a:t>
            </a:r>
            <a:r>
              <a:rPr lang="en-US" altLang="zh-CN" i="1" dirty="0" err="1"/>
              <a:t>R</a:t>
            </a:r>
            <a:r>
              <a:rPr lang="en-US" altLang="zh-CN" i="1" baseline="-25000" dirty="0" err="1"/>
              <a:t>s</a:t>
            </a:r>
            <a:r>
              <a:rPr lang="en-US" altLang="zh-CN" dirty="0"/>
              <a:t> is often bottleneck</a:t>
            </a:r>
          </a:p>
        </p:txBody>
      </p:sp>
      <p:sp>
        <p:nvSpPr>
          <p:cNvPr id="115716" name="Text Box 44"/>
          <p:cNvSpPr txBox="1">
            <a:spLocks noChangeArrowheads="1"/>
          </p:cNvSpPr>
          <p:nvPr/>
        </p:nvSpPr>
        <p:spPr bwMode="auto">
          <a:xfrm>
            <a:off x="6051550" y="5635626"/>
            <a:ext cx="44640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10 connections (fairly) share backbone bottleneck link </a:t>
            </a:r>
            <a:r>
              <a:rPr lang="en-US" altLang="zh-CN" sz="2000" i="1">
                <a:solidFill>
                  <a:srgbClr val="000099"/>
                </a:solidFill>
                <a:latin typeface="Comic Sans MS" panose="030F0702030302020204" pitchFamily="66" charset="0"/>
              </a:rPr>
              <a:t>R</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5717" name="Freeform 296"/>
          <p:cNvSpPr>
            <a:spLocks/>
          </p:cNvSpPr>
          <p:nvPr/>
        </p:nvSpPr>
        <p:spPr bwMode="auto">
          <a:xfrm>
            <a:off x="6407151"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18" name="Text Box 35"/>
          <p:cNvSpPr txBox="1">
            <a:spLocks noChangeArrowheads="1"/>
          </p:cNvSpPr>
          <p:nvPr/>
        </p:nvSpPr>
        <p:spPr bwMode="auto">
          <a:xfrm>
            <a:off x="6270626" y="2344738"/>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257064" name="Oval 40"/>
          <p:cNvSpPr>
            <a:spLocks noChangeArrowheads="1"/>
          </p:cNvSpPr>
          <p:nvPr/>
        </p:nvSpPr>
        <p:spPr bwMode="auto">
          <a:xfrm rot="5400000">
            <a:off x="8135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65" name="Rectangle 41"/>
          <p:cNvSpPr>
            <a:spLocks noChangeArrowheads="1"/>
          </p:cNvSpPr>
          <p:nvPr/>
        </p:nvSpPr>
        <p:spPr bwMode="auto">
          <a:xfrm rot="5400000">
            <a:off x="7668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1" name="Oval 42"/>
          <p:cNvSpPr>
            <a:spLocks noChangeArrowheads="1"/>
          </p:cNvSpPr>
          <p:nvPr/>
        </p:nvSpPr>
        <p:spPr bwMode="auto">
          <a:xfrm rot="5400000">
            <a:off x="8139114" y="2794001"/>
            <a:ext cx="52387" cy="52546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067" name="Rectangle 43"/>
          <p:cNvSpPr>
            <a:spLocks noChangeArrowheads="1"/>
          </p:cNvSpPr>
          <p:nvPr/>
        </p:nvSpPr>
        <p:spPr bwMode="auto">
          <a:xfrm rot="5400000">
            <a:off x="8139113" y="3765551"/>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55" name="Oval 31"/>
          <p:cNvSpPr>
            <a:spLocks noChangeArrowheads="1"/>
          </p:cNvSpPr>
          <p:nvPr/>
        </p:nvSpPr>
        <p:spPr bwMode="auto">
          <a:xfrm rot="1792560">
            <a:off x="7145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56" name="Rectangle 32"/>
          <p:cNvSpPr>
            <a:spLocks noChangeArrowheads="1"/>
          </p:cNvSpPr>
          <p:nvPr/>
        </p:nvSpPr>
        <p:spPr bwMode="auto">
          <a:xfrm rot="1792560">
            <a:off x="6480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5" name="Oval 33"/>
          <p:cNvSpPr>
            <a:spLocks noChangeArrowheads="1"/>
          </p:cNvSpPr>
          <p:nvPr/>
        </p:nvSpPr>
        <p:spPr bwMode="auto">
          <a:xfrm rot="1792560">
            <a:off x="6515100" y="22653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058" name="Rectangle 34"/>
          <p:cNvSpPr>
            <a:spLocks noChangeArrowheads="1"/>
          </p:cNvSpPr>
          <p:nvPr/>
        </p:nvSpPr>
        <p:spPr bwMode="auto">
          <a:xfrm rot="1792560">
            <a:off x="7142163" y="2665414"/>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7" name="Line 456"/>
          <p:cNvSpPr>
            <a:spLocks noChangeShapeType="1"/>
          </p:cNvSpPr>
          <p:nvPr/>
        </p:nvSpPr>
        <p:spPr bwMode="auto">
          <a:xfrm rot="1792560">
            <a:off x="6351589" y="2536825"/>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493" name="Oval 469"/>
          <p:cNvSpPr>
            <a:spLocks noChangeArrowheads="1"/>
          </p:cNvSpPr>
          <p:nvPr/>
        </p:nvSpPr>
        <p:spPr bwMode="auto">
          <a:xfrm rot="2768172">
            <a:off x="7654926" y="2671764"/>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494" name="Rectangle 470"/>
          <p:cNvSpPr>
            <a:spLocks noChangeArrowheads="1"/>
          </p:cNvSpPr>
          <p:nvPr/>
        </p:nvSpPr>
        <p:spPr bwMode="auto">
          <a:xfrm rot="2768172">
            <a:off x="6933407" y="2339182"/>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0" name="Oval 471"/>
          <p:cNvSpPr>
            <a:spLocks noChangeArrowheads="1"/>
          </p:cNvSpPr>
          <p:nvPr/>
        </p:nvSpPr>
        <p:spPr bwMode="auto">
          <a:xfrm rot="2768172">
            <a:off x="7085014" y="201295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496" name="Rectangle 472"/>
          <p:cNvSpPr>
            <a:spLocks noChangeArrowheads="1"/>
          </p:cNvSpPr>
          <p:nvPr/>
        </p:nvSpPr>
        <p:spPr bwMode="auto">
          <a:xfrm rot="2768172">
            <a:off x="7654926" y="2663826"/>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2" name="Line 473"/>
          <p:cNvSpPr>
            <a:spLocks noChangeShapeType="1"/>
          </p:cNvSpPr>
          <p:nvPr/>
        </p:nvSpPr>
        <p:spPr bwMode="auto">
          <a:xfrm rot="2768172">
            <a:off x="6777038" y="2395538"/>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00" name="Oval 476"/>
          <p:cNvSpPr>
            <a:spLocks noChangeArrowheads="1"/>
          </p:cNvSpPr>
          <p:nvPr/>
        </p:nvSpPr>
        <p:spPr bwMode="auto">
          <a:xfrm rot="19807440" flipH="1">
            <a:off x="6608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01" name="Rectangle 477"/>
          <p:cNvSpPr>
            <a:spLocks noChangeArrowheads="1"/>
          </p:cNvSpPr>
          <p:nvPr/>
        </p:nvSpPr>
        <p:spPr bwMode="auto">
          <a:xfrm rot="19807440" flipH="1">
            <a:off x="6581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5" name="Oval 478"/>
          <p:cNvSpPr>
            <a:spLocks noChangeArrowheads="1"/>
          </p:cNvSpPr>
          <p:nvPr/>
        </p:nvSpPr>
        <p:spPr bwMode="auto">
          <a:xfrm rot="19807440" flipH="1">
            <a:off x="7240588" y="4117975"/>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03" name="Rectangle 479"/>
          <p:cNvSpPr>
            <a:spLocks noChangeArrowheads="1"/>
          </p:cNvSpPr>
          <p:nvPr/>
        </p:nvSpPr>
        <p:spPr bwMode="auto">
          <a:xfrm rot="19807440" flipH="1">
            <a:off x="6624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7" name="Line 480"/>
          <p:cNvSpPr>
            <a:spLocks noChangeShapeType="1"/>
          </p:cNvSpPr>
          <p:nvPr/>
        </p:nvSpPr>
        <p:spPr bwMode="auto">
          <a:xfrm rot="19807440" flipH="1">
            <a:off x="6486526" y="4389438"/>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07" name="Oval 483"/>
          <p:cNvSpPr>
            <a:spLocks noChangeArrowheads="1"/>
          </p:cNvSpPr>
          <p:nvPr/>
        </p:nvSpPr>
        <p:spPr bwMode="auto">
          <a:xfrm rot="18831828" flipV="1">
            <a:off x="7862889" y="4294189"/>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08" name="Rectangle 484"/>
          <p:cNvSpPr>
            <a:spLocks noChangeArrowheads="1"/>
          </p:cNvSpPr>
          <p:nvPr/>
        </p:nvSpPr>
        <p:spPr bwMode="auto">
          <a:xfrm rot="18831828" flipV="1">
            <a:off x="7140576" y="4625976"/>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0" name="Oval 485"/>
          <p:cNvSpPr>
            <a:spLocks noChangeArrowheads="1"/>
          </p:cNvSpPr>
          <p:nvPr/>
        </p:nvSpPr>
        <p:spPr bwMode="auto">
          <a:xfrm rot="18831828" flipV="1">
            <a:off x="7294564" y="495300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10" name="Rectangle 486"/>
          <p:cNvSpPr>
            <a:spLocks noChangeArrowheads="1"/>
          </p:cNvSpPr>
          <p:nvPr/>
        </p:nvSpPr>
        <p:spPr bwMode="auto">
          <a:xfrm rot="18831828" flipV="1">
            <a:off x="7862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2" name="Line 487"/>
          <p:cNvSpPr>
            <a:spLocks noChangeShapeType="1"/>
          </p:cNvSpPr>
          <p:nvPr/>
        </p:nvSpPr>
        <p:spPr bwMode="auto">
          <a:xfrm rot="18831828" flipV="1">
            <a:off x="6985001" y="4711701"/>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24" name="Oval 500"/>
          <p:cNvSpPr>
            <a:spLocks noChangeArrowheads="1"/>
          </p:cNvSpPr>
          <p:nvPr/>
        </p:nvSpPr>
        <p:spPr bwMode="auto">
          <a:xfrm rot="19807440" flipH="1">
            <a:off x="8815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25" name="Rectangle 501"/>
          <p:cNvSpPr>
            <a:spLocks noChangeArrowheads="1"/>
          </p:cNvSpPr>
          <p:nvPr/>
        </p:nvSpPr>
        <p:spPr bwMode="auto">
          <a:xfrm rot="19807440" flipH="1">
            <a:off x="8788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5" name="Oval 502"/>
          <p:cNvSpPr>
            <a:spLocks noChangeArrowheads="1"/>
          </p:cNvSpPr>
          <p:nvPr/>
        </p:nvSpPr>
        <p:spPr bwMode="auto">
          <a:xfrm rot="19807440" flipH="1">
            <a:off x="9447213" y="2236788"/>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27" name="Rectangle 503"/>
          <p:cNvSpPr>
            <a:spLocks noChangeArrowheads="1"/>
          </p:cNvSpPr>
          <p:nvPr/>
        </p:nvSpPr>
        <p:spPr bwMode="auto">
          <a:xfrm rot="19807440" flipH="1">
            <a:off x="8831263" y="2636839"/>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7" name="Line 504"/>
          <p:cNvSpPr>
            <a:spLocks noChangeShapeType="1"/>
          </p:cNvSpPr>
          <p:nvPr/>
        </p:nvSpPr>
        <p:spPr bwMode="auto">
          <a:xfrm rot="19807440" flipH="1">
            <a:off x="8693151" y="2508250"/>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31" name="Oval 507"/>
          <p:cNvSpPr>
            <a:spLocks noChangeArrowheads="1"/>
          </p:cNvSpPr>
          <p:nvPr/>
        </p:nvSpPr>
        <p:spPr bwMode="auto">
          <a:xfrm rot="1792560">
            <a:off x="9572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32" name="Rectangle 508"/>
          <p:cNvSpPr>
            <a:spLocks noChangeArrowheads="1"/>
          </p:cNvSpPr>
          <p:nvPr/>
        </p:nvSpPr>
        <p:spPr bwMode="auto">
          <a:xfrm rot="1792560">
            <a:off x="8905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50" name="Oval 509"/>
          <p:cNvSpPr>
            <a:spLocks noChangeArrowheads="1"/>
          </p:cNvSpPr>
          <p:nvPr/>
        </p:nvSpPr>
        <p:spPr bwMode="auto">
          <a:xfrm rot="1792560">
            <a:off x="8940800" y="41957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34" name="Rectangle 510"/>
          <p:cNvSpPr>
            <a:spLocks noChangeArrowheads="1"/>
          </p:cNvSpPr>
          <p:nvPr/>
        </p:nvSpPr>
        <p:spPr bwMode="auto">
          <a:xfrm rot="1792560">
            <a:off x="9567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52" name="Line 511"/>
          <p:cNvSpPr>
            <a:spLocks noChangeShapeType="1"/>
          </p:cNvSpPr>
          <p:nvPr/>
        </p:nvSpPr>
        <p:spPr bwMode="auto">
          <a:xfrm rot="1792560">
            <a:off x="8767764" y="4495800"/>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5753" name="Text Box 513"/>
          <p:cNvSpPr txBox="1">
            <a:spLocks noChangeArrowheads="1"/>
          </p:cNvSpPr>
          <p:nvPr/>
        </p:nvSpPr>
        <p:spPr bwMode="auto">
          <a:xfrm>
            <a:off x="7240589" y="1903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115754" name="Text Box 514"/>
          <p:cNvSpPr txBox="1">
            <a:spLocks noChangeArrowheads="1"/>
          </p:cNvSpPr>
          <p:nvPr/>
        </p:nvSpPr>
        <p:spPr bwMode="auto">
          <a:xfrm>
            <a:off x="9067801" y="2411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115755" name="Freeform 515"/>
          <p:cNvSpPr>
            <a:spLocks/>
          </p:cNvSpPr>
          <p:nvPr/>
        </p:nvSpPr>
        <p:spPr bwMode="auto">
          <a:xfrm>
            <a:off x="7234238" y="2771776"/>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6" name="Text Box 516"/>
          <p:cNvSpPr txBox="1">
            <a:spLocks noChangeArrowheads="1"/>
          </p:cNvSpPr>
          <p:nvPr/>
        </p:nvSpPr>
        <p:spPr bwMode="auto">
          <a:xfrm>
            <a:off x="6248400" y="39608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57" name="Freeform 517"/>
          <p:cNvSpPr>
            <a:spLocks/>
          </p:cNvSpPr>
          <p:nvPr/>
        </p:nvSpPr>
        <p:spPr bwMode="auto">
          <a:xfrm>
            <a:off x="7697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8" name="Freeform 518"/>
          <p:cNvSpPr>
            <a:spLocks/>
          </p:cNvSpPr>
          <p:nvPr/>
        </p:nvSpPr>
        <p:spPr bwMode="auto">
          <a:xfrm>
            <a:off x="8281989"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9" name="Text Box 519"/>
          <p:cNvSpPr txBox="1">
            <a:spLocks noChangeArrowheads="1"/>
          </p:cNvSpPr>
          <p:nvPr/>
        </p:nvSpPr>
        <p:spPr bwMode="auto">
          <a:xfrm>
            <a:off x="7507289" y="4498976"/>
            <a:ext cx="67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60" name="Text Box 520"/>
          <p:cNvSpPr txBox="1">
            <a:spLocks noChangeArrowheads="1"/>
          </p:cNvSpPr>
          <p:nvPr/>
        </p:nvSpPr>
        <p:spPr bwMode="auto">
          <a:xfrm>
            <a:off x="9194800" y="39862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61" name="Text Box 521"/>
          <p:cNvSpPr txBox="1">
            <a:spLocks noChangeArrowheads="1"/>
          </p:cNvSpPr>
          <p:nvPr/>
        </p:nvSpPr>
        <p:spPr bwMode="auto">
          <a:xfrm>
            <a:off x="8223251" y="3357564"/>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p>
        </p:txBody>
      </p:sp>
      <p:grpSp>
        <p:nvGrpSpPr>
          <p:cNvPr id="115763" name="Group 81"/>
          <p:cNvGrpSpPr>
            <a:grpSpLocks/>
          </p:cNvGrpSpPr>
          <p:nvPr/>
        </p:nvGrpSpPr>
        <p:grpSpPr bwMode="auto">
          <a:xfrm>
            <a:off x="6100764" y="1784350"/>
            <a:ext cx="352425" cy="660400"/>
            <a:chOff x="4140" y="429"/>
            <a:chExt cx="1425" cy="2396"/>
          </a:xfrm>
        </p:grpSpPr>
        <p:sp>
          <p:nvSpPr>
            <p:cNvPr id="115841" name="Freeform 8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2" name="Rectangle 83"/>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43" name="Freeform 8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4" name="Freeform 8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5" name="Rectangle 86"/>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46" name="Group 87"/>
            <p:cNvGrpSpPr>
              <a:grpSpLocks/>
            </p:cNvGrpSpPr>
            <p:nvPr/>
          </p:nvGrpSpPr>
          <p:grpSpPr bwMode="auto">
            <a:xfrm>
              <a:off x="4749" y="668"/>
              <a:ext cx="581" cy="145"/>
              <a:chOff x="614" y="2568"/>
              <a:chExt cx="725" cy="139"/>
            </a:xfrm>
          </p:grpSpPr>
          <p:sp>
            <p:nvSpPr>
              <p:cNvPr id="115871" name="AutoShape 88"/>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72" name="AutoShape 89"/>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47" name="Rectangle 90"/>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48" name="Group 91"/>
            <p:cNvGrpSpPr>
              <a:grpSpLocks/>
            </p:cNvGrpSpPr>
            <p:nvPr/>
          </p:nvGrpSpPr>
          <p:grpSpPr bwMode="auto">
            <a:xfrm>
              <a:off x="4747" y="994"/>
              <a:ext cx="581" cy="134"/>
              <a:chOff x="614" y="2568"/>
              <a:chExt cx="725" cy="139"/>
            </a:xfrm>
          </p:grpSpPr>
          <p:sp>
            <p:nvSpPr>
              <p:cNvPr id="115869" name="AutoShape 92"/>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70" name="AutoShape 93"/>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49" name="Rectangle 94"/>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0" name="Rectangle 95"/>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51" name="Group 96"/>
            <p:cNvGrpSpPr>
              <a:grpSpLocks/>
            </p:cNvGrpSpPr>
            <p:nvPr/>
          </p:nvGrpSpPr>
          <p:grpSpPr bwMode="auto">
            <a:xfrm>
              <a:off x="4735" y="1627"/>
              <a:ext cx="582" cy="151"/>
              <a:chOff x="614" y="2568"/>
              <a:chExt cx="725" cy="139"/>
            </a:xfrm>
          </p:grpSpPr>
          <p:sp>
            <p:nvSpPr>
              <p:cNvPr id="115867" name="AutoShape 97"/>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8" name="AutoShape 98"/>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52" name="Freeform 9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853" name="Group 100"/>
            <p:cNvGrpSpPr>
              <a:grpSpLocks/>
            </p:cNvGrpSpPr>
            <p:nvPr/>
          </p:nvGrpSpPr>
          <p:grpSpPr bwMode="auto">
            <a:xfrm>
              <a:off x="4739" y="1327"/>
              <a:ext cx="582" cy="139"/>
              <a:chOff x="614" y="2568"/>
              <a:chExt cx="725" cy="139"/>
            </a:xfrm>
          </p:grpSpPr>
          <p:sp>
            <p:nvSpPr>
              <p:cNvPr id="115865" name="AutoShape 101"/>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6" name="AutoShape 102"/>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54" name="Rectangle 103"/>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5" name="Freeform 10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6" name="Freeform 10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7" name="Oval 106"/>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8" name="Freeform 10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9" name="AutoShape 108"/>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0" name="AutoShape 109"/>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1" name="Oval 110"/>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2" name="Oval 111"/>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863" name="Oval 112"/>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4" name="Rectangle 113"/>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4" name="Group 114"/>
          <p:cNvGrpSpPr>
            <a:grpSpLocks/>
          </p:cNvGrpSpPr>
          <p:nvPr/>
        </p:nvGrpSpPr>
        <p:grpSpPr bwMode="auto">
          <a:xfrm>
            <a:off x="6675439" y="1444625"/>
            <a:ext cx="352425" cy="660400"/>
            <a:chOff x="4140" y="429"/>
            <a:chExt cx="1425" cy="2396"/>
          </a:xfrm>
        </p:grpSpPr>
        <p:sp>
          <p:nvSpPr>
            <p:cNvPr id="115809" name="Freeform 11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0" name="Rectangle 116"/>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11" name="Freeform 11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2" name="Freeform 11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3" name="Rectangle 119"/>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4" name="Group 120"/>
            <p:cNvGrpSpPr>
              <a:grpSpLocks/>
            </p:cNvGrpSpPr>
            <p:nvPr/>
          </p:nvGrpSpPr>
          <p:grpSpPr bwMode="auto">
            <a:xfrm>
              <a:off x="4749" y="668"/>
              <a:ext cx="581" cy="145"/>
              <a:chOff x="614" y="2568"/>
              <a:chExt cx="725" cy="139"/>
            </a:xfrm>
          </p:grpSpPr>
          <p:sp>
            <p:nvSpPr>
              <p:cNvPr id="115839" name="AutoShape 121"/>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40" name="AutoShape 122"/>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15" name="Rectangle 123"/>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6" name="Group 124"/>
            <p:cNvGrpSpPr>
              <a:grpSpLocks/>
            </p:cNvGrpSpPr>
            <p:nvPr/>
          </p:nvGrpSpPr>
          <p:grpSpPr bwMode="auto">
            <a:xfrm>
              <a:off x="4747" y="994"/>
              <a:ext cx="581" cy="134"/>
              <a:chOff x="614" y="2568"/>
              <a:chExt cx="725" cy="139"/>
            </a:xfrm>
          </p:grpSpPr>
          <p:sp>
            <p:nvSpPr>
              <p:cNvPr id="115837" name="AutoShape 125"/>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8" name="AutoShape 126"/>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17" name="Rectangle 127"/>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18" name="Rectangle 128"/>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9" name="Group 129"/>
            <p:cNvGrpSpPr>
              <a:grpSpLocks/>
            </p:cNvGrpSpPr>
            <p:nvPr/>
          </p:nvGrpSpPr>
          <p:grpSpPr bwMode="auto">
            <a:xfrm>
              <a:off x="4735" y="1627"/>
              <a:ext cx="582" cy="151"/>
              <a:chOff x="614" y="2568"/>
              <a:chExt cx="725" cy="139"/>
            </a:xfrm>
          </p:grpSpPr>
          <p:sp>
            <p:nvSpPr>
              <p:cNvPr id="115835" name="AutoShape 130"/>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6" name="AutoShape 131"/>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20" name="Freeform 13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821" name="Group 133"/>
            <p:cNvGrpSpPr>
              <a:grpSpLocks/>
            </p:cNvGrpSpPr>
            <p:nvPr/>
          </p:nvGrpSpPr>
          <p:grpSpPr bwMode="auto">
            <a:xfrm>
              <a:off x="4739" y="1327"/>
              <a:ext cx="582" cy="139"/>
              <a:chOff x="614" y="2568"/>
              <a:chExt cx="725" cy="139"/>
            </a:xfrm>
          </p:grpSpPr>
          <p:sp>
            <p:nvSpPr>
              <p:cNvPr id="115833" name="AutoShape 134"/>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4" name="AutoShape 13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22" name="Rectangle 13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3" name="Freeform 13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4" name="Freeform 13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5" name="Oval 139"/>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6" name="Freeform 14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7" name="AutoShape 14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8" name="AutoShape 142"/>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9" name="Oval 143"/>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0" name="Oval 144"/>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831" name="Oval 145"/>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2" name="Rectangle 146"/>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5" name="Group 147"/>
          <p:cNvGrpSpPr>
            <a:grpSpLocks/>
          </p:cNvGrpSpPr>
          <p:nvPr/>
        </p:nvGrpSpPr>
        <p:grpSpPr bwMode="auto">
          <a:xfrm>
            <a:off x="9526589" y="1700213"/>
            <a:ext cx="352425" cy="660400"/>
            <a:chOff x="4140" y="429"/>
            <a:chExt cx="1425" cy="2396"/>
          </a:xfrm>
        </p:grpSpPr>
        <p:sp>
          <p:nvSpPr>
            <p:cNvPr id="115777" name="Freeform 14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78" name="Rectangle 149"/>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79" name="Freeform 15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80" name="Freeform 15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81" name="Rectangle 152"/>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2" name="Group 153"/>
            <p:cNvGrpSpPr>
              <a:grpSpLocks/>
            </p:cNvGrpSpPr>
            <p:nvPr/>
          </p:nvGrpSpPr>
          <p:grpSpPr bwMode="auto">
            <a:xfrm>
              <a:off x="4749" y="668"/>
              <a:ext cx="581" cy="145"/>
              <a:chOff x="614" y="2568"/>
              <a:chExt cx="725" cy="139"/>
            </a:xfrm>
          </p:grpSpPr>
          <p:sp>
            <p:nvSpPr>
              <p:cNvPr id="115807" name="AutoShape 154"/>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8" name="AutoShape 155"/>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3" name="Rectangle 156"/>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4" name="Group 157"/>
            <p:cNvGrpSpPr>
              <a:grpSpLocks/>
            </p:cNvGrpSpPr>
            <p:nvPr/>
          </p:nvGrpSpPr>
          <p:grpSpPr bwMode="auto">
            <a:xfrm>
              <a:off x="4747" y="994"/>
              <a:ext cx="581" cy="134"/>
              <a:chOff x="614" y="2568"/>
              <a:chExt cx="725" cy="139"/>
            </a:xfrm>
          </p:grpSpPr>
          <p:sp>
            <p:nvSpPr>
              <p:cNvPr id="115805" name="AutoShape 158"/>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6" name="AutoShape 159"/>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5" name="Rectangle 160"/>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86" name="Rectangle 161"/>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7" name="Group 162"/>
            <p:cNvGrpSpPr>
              <a:grpSpLocks/>
            </p:cNvGrpSpPr>
            <p:nvPr/>
          </p:nvGrpSpPr>
          <p:grpSpPr bwMode="auto">
            <a:xfrm>
              <a:off x="4735" y="1627"/>
              <a:ext cx="582" cy="151"/>
              <a:chOff x="614" y="2568"/>
              <a:chExt cx="725" cy="139"/>
            </a:xfrm>
          </p:grpSpPr>
          <p:sp>
            <p:nvSpPr>
              <p:cNvPr id="115803" name="AutoShape 163"/>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4" name="AutoShape 164"/>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8" name="Freeform 16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789" name="Group 166"/>
            <p:cNvGrpSpPr>
              <a:grpSpLocks/>
            </p:cNvGrpSpPr>
            <p:nvPr/>
          </p:nvGrpSpPr>
          <p:grpSpPr bwMode="auto">
            <a:xfrm>
              <a:off x="4739" y="1327"/>
              <a:ext cx="582" cy="139"/>
              <a:chOff x="614" y="2568"/>
              <a:chExt cx="725" cy="139"/>
            </a:xfrm>
          </p:grpSpPr>
          <p:sp>
            <p:nvSpPr>
              <p:cNvPr id="115801" name="AutoShape 167"/>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2" name="AutoShape 168"/>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90" name="Rectangle 169"/>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1" name="Freeform 17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2" name="Freeform 17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3" name="Oval 172"/>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4" name="Freeform 17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5" name="AutoShape 174"/>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6" name="AutoShape 175"/>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7" name="Oval 176"/>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8" name="Oval 177"/>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799" name="Oval 178"/>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0" name="Rectangle 179"/>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6" name="Group 180"/>
          <p:cNvGrpSpPr>
            <a:grpSpLocks/>
          </p:cNvGrpSpPr>
          <p:nvPr/>
        </p:nvGrpSpPr>
        <p:grpSpPr bwMode="auto">
          <a:xfrm flipH="1">
            <a:off x="9675814" y="4489451"/>
            <a:ext cx="803275" cy="771525"/>
            <a:chOff x="-44" y="1473"/>
            <a:chExt cx="981" cy="1105"/>
          </a:xfrm>
        </p:grpSpPr>
        <p:pic>
          <p:nvPicPr>
            <p:cNvPr id="115775" name="Picture 1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6" name="Freeform 1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15767" name="Group 183"/>
          <p:cNvGrpSpPr>
            <a:grpSpLocks/>
          </p:cNvGrpSpPr>
          <p:nvPr/>
        </p:nvGrpSpPr>
        <p:grpSpPr bwMode="auto">
          <a:xfrm>
            <a:off x="5761039" y="4470401"/>
            <a:ext cx="803275" cy="771525"/>
            <a:chOff x="-44" y="1473"/>
            <a:chExt cx="981" cy="1105"/>
          </a:xfrm>
        </p:grpSpPr>
        <p:pic>
          <p:nvPicPr>
            <p:cNvPr id="115773" name="Picture 1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4" name="Freeform 1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15768" name="Group 186"/>
          <p:cNvGrpSpPr>
            <a:grpSpLocks/>
          </p:cNvGrpSpPr>
          <p:nvPr/>
        </p:nvGrpSpPr>
        <p:grpSpPr bwMode="auto">
          <a:xfrm>
            <a:off x="6383339" y="4919664"/>
            <a:ext cx="803275" cy="771525"/>
            <a:chOff x="-44" y="1473"/>
            <a:chExt cx="981" cy="1105"/>
          </a:xfrm>
        </p:grpSpPr>
        <p:pic>
          <p:nvPicPr>
            <p:cNvPr id="115771" name="Picture 18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2" name="Freeform 18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5770" name="TextBox 1"/>
          <p:cNvSpPr txBox="1">
            <a:spLocks noChangeArrowheads="1"/>
          </p:cNvSpPr>
          <p:nvPr/>
        </p:nvSpPr>
        <p:spPr bwMode="auto">
          <a:xfrm>
            <a:off x="1127448" y="5949280"/>
            <a:ext cx="4506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rPr>
              <a:t>* Check out the online interactive exercises for more examples: h</a:t>
            </a:r>
            <a:r>
              <a:rPr lang="en-US" altLang="zh-CN" sz="1200" dirty="0">
                <a:solidFill>
                  <a:schemeClr val="bg1"/>
                </a:solidFill>
              </a:rPr>
              <a:t>ttp://gaia.cs.umass.edu/kurose_ross/interactive/</a:t>
            </a:r>
          </a:p>
        </p:txBody>
      </p:sp>
      <p:sp>
        <p:nvSpPr>
          <p:cNvPr id="16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236316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Rectangle 2"/>
          <p:cNvSpPr>
            <a:spLocks noGrp="1" noChangeArrowheads="1"/>
          </p:cNvSpPr>
          <p:nvPr>
            <p:ph type="title" idx="4294967295"/>
          </p:nvPr>
        </p:nvSpPr>
        <p:spPr>
          <a:xfrm>
            <a:off x="2279576" y="278020"/>
            <a:ext cx="4776860" cy="720724"/>
          </a:xfrm>
        </p:spPr>
        <p:txBody>
          <a:bodyPr/>
          <a:lstStyle/>
          <a:p>
            <a:pPr eaLnBrk="1" hangingPunct="1"/>
            <a:r>
              <a:rPr lang="en-US" altLang="zh-CN" dirty="0"/>
              <a:t>Chapter 1: roadmap</a:t>
            </a:r>
          </a:p>
        </p:txBody>
      </p:sp>
      <p:sp>
        <p:nvSpPr>
          <p:cNvPr id="116740"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Tree>
    <p:extLst>
      <p:ext uri="{BB962C8B-B14F-4D97-AF65-F5344CB8AC3E}">
        <p14:creationId xmlns:p14="http://schemas.microsoft.com/office/powerpoint/2010/main" val="2634395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
        <p:nvSpPr>
          <p:cNvPr id="1187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DD29FE8-34BB-4089-9559-29994E7D26E2}" type="slidenum">
              <a:rPr lang="en-US" altLang="zh-CN" sz="1200" smtClean="0">
                <a:solidFill>
                  <a:schemeClr val="accent4"/>
                </a:solidFill>
                <a:latin typeface="Tahoma" panose="020B0604030504040204" pitchFamily="34" charset="0"/>
              </a:rPr>
              <a:pPr/>
              <a:t>63</a:t>
            </a:fld>
            <a:endParaRPr lang="en-US" altLang="zh-CN" sz="1200" dirty="0">
              <a:solidFill>
                <a:schemeClr val="accent4"/>
              </a:solidFill>
              <a:latin typeface="Tahoma" panose="020B0604030504040204" pitchFamily="34" charset="0"/>
            </a:endParaRPr>
          </a:p>
        </p:txBody>
      </p:sp>
      <p:sp>
        <p:nvSpPr>
          <p:cNvPr id="118787" name="Rectangle 2"/>
          <p:cNvSpPr>
            <a:spLocks noGrp="1" noChangeArrowheads="1"/>
          </p:cNvSpPr>
          <p:nvPr>
            <p:ph type="title" idx="4294967295"/>
          </p:nvPr>
        </p:nvSpPr>
        <p:spPr>
          <a:xfrm>
            <a:off x="1954213" y="97632"/>
            <a:ext cx="7772400" cy="1143000"/>
          </a:xfrm>
        </p:spPr>
        <p:txBody>
          <a:bodyPr/>
          <a:lstStyle/>
          <a:p>
            <a:pPr eaLnBrk="1" hangingPunct="1"/>
            <a:r>
              <a:rPr lang="en-US" altLang="zh-CN" dirty="0"/>
              <a:t>Protocol </a:t>
            </a:r>
            <a:r>
              <a:rPr lang="en-US" altLang="ja-JP" dirty="0"/>
              <a:t>"layers"</a:t>
            </a:r>
            <a:endParaRPr lang="en-US" altLang="zh-CN" dirty="0"/>
          </a:p>
        </p:txBody>
      </p:sp>
      <p:sp>
        <p:nvSpPr>
          <p:cNvPr id="118788" name="Rectangle 3"/>
          <p:cNvSpPr>
            <a:spLocks noGrp="1" noChangeArrowheads="1"/>
          </p:cNvSpPr>
          <p:nvPr>
            <p:ph type="body" sz="half" idx="4294967295"/>
          </p:nvPr>
        </p:nvSpPr>
        <p:spPr>
          <a:xfrm>
            <a:off x="1775520" y="1412776"/>
            <a:ext cx="4608512" cy="4648200"/>
          </a:xfrm>
        </p:spPr>
        <p:txBody>
          <a:bodyPr>
            <a:normAutofit/>
          </a:bodyPr>
          <a:lstStyle/>
          <a:p>
            <a:pPr eaLnBrk="1" hangingPunct="1">
              <a:lnSpc>
                <a:spcPct val="75000"/>
              </a:lnSpc>
              <a:buFont typeface="Wingdings" panose="05000000000000000000" pitchFamily="2" charset="2"/>
              <a:buNone/>
            </a:pPr>
            <a:r>
              <a:rPr lang="en-US" altLang="zh-CN" i="1" dirty="0">
                <a:solidFill>
                  <a:srgbClr val="CC0000"/>
                </a:solidFill>
              </a:rPr>
              <a:t>Networks are complex,</a:t>
            </a:r>
          </a:p>
          <a:p>
            <a:pPr eaLnBrk="1" hangingPunct="1">
              <a:lnSpc>
                <a:spcPct val="75000"/>
              </a:lnSpc>
              <a:buFont typeface="Wingdings" panose="05000000000000000000" pitchFamily="2" charset="2"/>
              <a:buNone/>
            </a:pPr>
            <a:r>
              <a:rPr lang="en-US" altLang="zh-CN" i="1" dirty="0">
                <a:solidFill>
                  <a:srgbClr val="CC0000"/>
                </a:solidFill>
              </a:rPr>
              <a:t>with many </a:t>
            </a:r>
            <a:r>
              <a:rPr lang="en-US" altLang="ja-JP" i="1" dirty="0">
                <a:solidFill>
                  <a:srgbClr val="CC0000"/>
                </a:solidFill>
              </a:rPr>
              <a:t>"pieces":</a:t>
            </a:r>
          </a:p>
          <a:p>
            <a:pPr lvl="1" eaLnBrk="1" hangingPunct="1">
              <a:buFont typeface="Wingdings" panose="05000000000000000000" pitchFamily="2" charset="2"/>
              <a:buChar char="§"/>
            </a:pPr>
            <a:r>
              <a:rPr lang="en-US" altLang="zh-CN" sz="2800" dirty="0">
                <a:ea typeface="宋体" panose="02010600030101010101" pitchFamily="2" charset="-122"/>
              </a:rPr>
              <a:t>hosts</a:t>
            </a:r>
          </a:p>
          <a:p>
            <a:pPr lvl="1" eaLnBrk="1" hangingPunct="1">
              <a:buFont typeface="Wingdings" panose="05000000000000000000" pitchFamily="2" charset="2"/>
              <a:buChar char="§"/>
            </a:pPr>
            <a:r>
              <a:rPr lang="en-US" altLang="zh-CN" sz="2800" dirty="0">
                <a:ea typeface="宋体" panose="02010600030101010101" pitchFamily="2" charset="-122"/>
              </a:rPr>
              <a:t>routers</a:t>
            </a:r>
          </a:p>
          <a:p>
            <a:pPr lvl="1" eaLnBrk="1" hangingPunct="1">
              <a:buFont typeface="Wingdings" panose="05000000000000000000" pitchFamily="2" charset="2"/>
              <a:buChar char="§"/>
            </a:pPr>
            <a:r>
              <a:rPr lang="en-US" altLang="zh-CN" sz="2800" dirty="0">
                <a:ea typeface="宋体" panose="02010600030101010101" pitchFamily="2" charset="-122"/>
              </a:rPr>
              <a:t>links of various media</a:t>
            </a:r>
          </a:p>
          <a:p>
            <a:pPr lvl="1" eaLnBrk="1" hangingPunct="1">
              <a:buFont typeface="Wingdings" panose="05000000000000000000" pitchFamily="2" charset="2"/>
              <a:buChar char="§"/>
            </a:pPr>
            <a:r>
              <a:rPr lang="en-US" altLang="zh-CN" sz="2800" dirty="0">
                <a:ea typeface="宋体" panose="02010600030101010101" pitchFamily="2" charset="-122"/>
              </a:rPr>
              <a:t>applications</a:t>
            </a:r>
          </a:p>
          <a:p>
            <a:pPr lvl="1" eaLnBrk="1" hangingPunct="1">
              <a:buFont typeface="Wingdings" panose="05000000000000000000" pitchFamily="2" charset="2"/>
              <a:buChar char="§"/>
            </a:pPr>
            <a:r>
              <a:rPr lang="en-US" altLang="zh-CN" sz="2800" dirty="0">
                <a:ea typeface="宋体" panose="02010600030101010101" pitchFamily="2" charset="-122"/>
              </a:rPr>
              <a:t>protocols</a:t>
            </a:r>
          </a:p>
          <a:p>
            <a:pPr lvl="1" eaLnBrk="1" hangingPunct="1">
              <a:buFont typeface="Wingdings" panose="05000000000000000000" pitchFamily="2" charset="2"/>
              <a:buChar char="§"/>
            </a:pPr>
            <a:r>
              <a:rPr lang="en-US" altLang="zh-CN" sz="2800" dirty="0">
                <a:ea typeface="宋体" panose="02010600030101010101" pitchFamily="2" charset="-122"/>
              </a:rPr>
              <a:t>hardware, software</a:t>
            </a:r>
          </a:p>
        </p:txBody>
      </p:sp>
      <p:sp>
        <p:nvSpPr>
          <p:cNvPr id="118789" name="Rectangle 4"/>
          <p:cNvSpPr>
            <a:spLocks noGrp="1" noChangeArrowheads="1"/>
          </p:cNvSpPr>
          <p:nvPr>
            <p:ph type="body" sz="half" idx="4294967295"/>
          </p:nvPr>
        </p:nvSpPr>
        <p:spPr>
          <a:xfrm>
            <a:off x="7176120" y="2276872"/>
            <a:ext cx="4057650" cy="2619375"/>
          </a:xfrm>
        </p:spPr>
        <p:txBody>
          <a:bodyPr>
            <a:normAutofit fontScale="92500" lnSpcReduction="20000"/>
          </a:bodyPr>
          <a:lstStyle/>
          <a:p>
            <a:pPr algn="ctr" eaLnBrk="1" hangingPunct="1">
              <a:buFont typeface="Wingdings" panose="05000000000000000000" pitchFamily="2" charset="2"/>
              <a:buNone/>
            </a:pPr>
            <a:r>
              <a:rPr lang="en-US" altLang="zh-CN" sz="3200" i="1" dirty="0">
                <a:solidFill>
                  <a:srgbClr val="CC0000"/>
                </a:solidFill>
              </a:rPr>
              <a:t>Question:</a:t>
            </a:r>
            <a:r>
              <a:rPr lang="en-US" altLang="zh-CN" sz="2400" u="sng" dirty="0">
                <a:solidFill>
                  <a:srgbClr val="FF0000"/>
                </a:solidFill>
              </a:rPr>
              <a:t> </a:t>
            </a:r>
          </a:p>
          <a:p>
            <a:pPr algn="ctr" eaLnBrk="1" hangingPunct="1">
              <a:buFont typeface="Wingdings" panose="05000000000000000000" pitchFamily="2" charset="2"/>
              <a:buNone/>
            </a:pPr>
            <a:r>
              <a:rPr lang="en-US" altLang="zh-CN" dirty="0"/>
              <a:t>is there any hope of </a:t>
            </a:r>
            <a:r>
              <a:rPr lang="en-US" altLang="zh-CN" i="1" dirty="0"/>
              <a:t>organizing</a:t>
            </a:r>
            <a:r>
              <a:rPr lang="en-US" altLang="zh-CN" dirty="0"/>
              <a:t> structure of network?</a:t>
            </a:r>
          </a:p>
          <a:p>
            <a:pPr algn="ctr" eaLnBrk="1" hangingPunct="1">
              <a:buFont typeface="Wingdings" panose="05000000000000000000" pitchFamily="2" charset="2"/>
              <a:buNone/>
            </a:pPr>
            <a:endParaRPr lang="en-US" altLang="zh-CN" dirty="0"/>
          </a:p>
          <a:p>
            <a:pPr algn="ctr" eaLnBrk="1" hangingPunct="1">
              <a:buFont typeface="Wingdings" panose="05000000000000000000" pitchFamily="2" charset="2"/>
              <a:buNone/>
            </a:pPr>
            <a:r>
              <a:rPr lang="en-US" altLang="zh-CN" dirty="0"/>
              <a:t>…. or at least our discussion of networks?</a:t>
            </a:r>
          </a:p>
        </p:txBody>
      </p:sp>
      <p:pic>
        <p:nvPicPr>
          <p:cNvPr id="118786"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6625"/>
            <a:ext cx="4113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65973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602703-42E3-4442-B755-B06A5295255D}" type="slidenum">
              <a:rPr lang="en-US" altLang="zh-CN" sz="1200" smtClean="0">
                <a:solidFill>
                  <a:schemeClr val="accent4"/>
                </a:solidFill>
                <a:latin typeface="Tahoma" panose="020B0604030504040204" pitchFamily="34" charset="0"/>
              </a:rPr>
              <a:pPr/>
              <a:t>64</a:t>
            </a:fld>
            <a:endParaRPr lang="en-US" altLang="zh-CN" sz="1200" dirty="0">
              <a:solidFill>
                <a:schemeClr val="accent4"/>
              </a:solidFill>
              <a:latin typeface="Tahoma" panose="020B0604030504040204" pitchFamily="34" charset="0"/>
            </a:endParaRPr>
          </a:p>
        </p:txBody>
      </p:sp>
      <p:sp>
        <p:nvSpPr>
          <p:cNvPr id="120835" name="Rectangle 2"/>
          <p:cNvSpPr>
            <a:spLocks noGrp="1" noChangeArrowheads="1"/>
          </p:cNvSpPr>
          <p:nvPr>
            <p:ph type="title" idx="4294967295"/>
          </p:nvPr>
        </p:nvSpPr>
        <p:spPr>
          <a:xfrm>
            <a:off x="1775520" y="-7936"/>
            <a:ext cx="7772400" cy="1143000"/>
          </a:xfrm>
        </p:spPr>
        <p:txBody>
          <a:bodyPr/>
          <a:lstStyle/>
          <a:p>
            <a:pPr eaLnBrk="1" hangingPunct="1"/>
            <a:r>
              <a:rPr lang="en-US" altLang="zh-CN" sz="4000" dirty="0"/>
              <a:t>Organization of air travel</a:t>
            </a:r>
            <a:endParaRPr lang="en-US" altLang="zh-CN" dirty="0"/>
          </a:p>
        </p:txBody>
      </p:sp>
      <p:sp>
        <p:nvSpPr>
          <p:cNvPr id="120836" name="Rectangle 3"/>
          <p:cNvSpPr>
            <a:spLocks noGrp="1" noChangeArrowheads="1"/>
          </p:cNvSpPr>
          <p:nvPr>
            <p:ph type="body" idx="4294967295"/>
          </p:nvPr>
        </p:nvSpPr>
        <p:spPr>
          <a:xfrm>
            <a:off x="4419600" y="5489575"/>
            <a:ext cx="7772400" cy="542925"/>
          </a:xfrm>
        </p:spPr>
        <p:txBody>
          <a:bodyPr/>
          <a:lstStyle/>
          <a:p>
            <a:pPr marL="287338" indent="-287338"/>
            <a:r>
              <a:rPr lang="en-US" altLang="zh-CN"/>
              <a:t>a series of steps</a:t>
            </a:r>
          </a:p>
        </p:txBody>
      </p:sp>
      <p:pic>
        <p:nvPicPr>
          <p:cNvPr id="120834" name="Picture 1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8" y="928689"/>
            <a:ext cx="6563518" cy="12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0837" name="Group 4"/>
          <p:cNvGrpSpPr>
            <a:grpSpLocks/>
          </p:cNvGrpSpPr>
          <p:nvPr/>
        </p:nvGrpSpPr>
        <p:grpSpPr bwMode="auto">
          <a:xfrm>
            <a:off x="2635250" y="1587501"/>
            <a:ext cx="6508750" cy="3294063"/>
            <a:chOff x="700" y="1000"/>
            <a:chExt cx="4100" cy="2075"/>
          </a:xfrm>
        </p:grpSpPr>
        <p:sp>
          <p:nvSpPr>
            <p:cNvPr id="120839" name="Text Box 5"/>
            <p:cNvSpPr txBox="1">
              <a:spLocks noChangeArrowheads="1"/>
            </p:cNvSpPr>
            <p:nvPr/>
          </p:nvSpPr>
          <p:spPr bwMode="auto">
            <a:xfrm>
              <a:off x="846" y="1007"/>
              <a:ext cx="1307"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ticket (purchase)</a:t>
              </a:r>
            </a:p>
            <a:p>
              <a:endParaRPr lang="en-US" altLang="zh-CN" sz="2000">
                <a:solidFill>
                  <a:srgbClr val="000099"/>
                </a:solidFill>
              </a:endParaRPr>
            </a:p>
            <a:p>
              <a:r>
                <a:rPr lang="en-US" altLang="zh-CN" sz="2000">
                  <a:solidFill>
                    <a:srgbClr val="000099"/>
                  </a:solidFill>
                </a:rPr>
                <a:t>baggage (check)</a:t>
              </a:r>
            </a:p>
            <a:p>
              <a:endParaRPr lang="en-US" altLang="zh-CN" sz="2000">
                <a:solidFill>
                  <a:srgbClr val="000099"/>
                </a:solidFill>
              </a:endParaRPr>
            </a:p>
            <a:p>
              <a:r>
                <a:rPr lang="en-US" altLang="zh-CN" sz="2000">
                  <a:solidFill>
                    <a:srgbClr val="000099"/>
                  </a:solidFill>
                </a:rPr>
                <a:t>gates (load)</a:t>
              </a:r>
            </a:p>
            <a:p>
              <a:endParaRPr lang="en-US" altLang="zh-CN" sz="2000">
                <a:solidFill>
                  <a:srgbClr val="000099"/>
                </a:solidFill>
              </a:endParaRPr>
            </a:p>
            <a:p>
              <a:r>
                <a:rPr lang="en-US" altLang="zh-CN" sz="2000">
                  <a:solidFill>
                    <a:srgbClr val="000099"/>
                  </a:solidFill>
                </a:rPr>
                <a:t>runway takeoff</a:t>
              </a:r>
            </a:p>
            <a:p>
              <a:endParaRPr lang="en-US" altLang="zh-CN" sz="2000">
                <a:solidFill>
                  <a:srgbClr val="000099"/>
                </a:solidFill>
              </a:endParaRPr>
            </a:p>
            <a:p>
              <a:r>
                <a:rPr lang="en-US" altLang="zh-CN" sz="2000">
                  <a:solidFill>
                    <a:srgbClr val="000099"/>
                  </a:solidFill>
                </a:rPr>
                <a:t>airplane routing</a:t>
              </a:r>
            </a:p>
          </p:txBody>
        </p:sp>
        <p:sp>
          <p:nvSpPr>
            <p:cNvPr id="120840" name="Text Box 6"/>
            <p:cNvSpPr txBox="1">
              <a:spLocks noChangeArrowheads="1"/>
            </p:cNvSpPr>
            <p:nvPr/>
          </p:nvSpPr>
          <p:spPr bwMode="auto">
            <a:xfrm>
              <a:off x="3242" y="1001"/>
              <a:ext cx="1280"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ticket (complain)</a:t>
              </a:r>
            </a:p>
            <a:p>
              <a:endParaRPr lang="en-US" altLang="zh-CN" sz="2000">
                <a:solidFill>
                  <a:srgbClr val="000099"/>
                </a:solidFill>
              </a:endParaRPr>
            </a:p>
            <a:p>
              <a:r>
                <a:rPr lang="en-US" altLang="zh-CN" sz="2000">
                  <a:solidFill>
                    <a:srgbClr val="000099"/>
                  </a:solidFill>
                </a:rPr>
                <a:t>baggage (claim)</a:t>
              </a:r>
            </a:p>
            <a:p>
              <a:endParaRPr lang="en-US" altLang="zh-CN" sz="2000">
                <a:solidFill>
                  <a:srgbClr val="000099"/>
                </a:solidFill>
              </a:endParaRPr>
            </a:p>
            <a:p>
              <a:r>
                <a:rPr lang="en-US" altLang="zh-CN" sz="2000">
                  <a:solidFill>
                    <a:srgbClr val="000099"/>
                  </a:solidFill>
                </a:rPr>
                <a:t>gates (unload)</a:t>
              </a:r>
            </a:p>
            <a:p>
              <a:endParaRPr lang="en-US" altLang="zh-CN" sz="2000">
                <a:solidFill>
                  <a:srgbClr val="000099"/>
                </a:solidFill>
              </a:endParaRPr>
            </a:p>
            <a:p>
              <a:r>
                <a:rPr lang="en-US" altLang="zh-CN" sz="2000">
                  <a:solidFill>
                    <a:srgbClr val="000099"/>
                  </a:solidFill>
                </a:rPr>
                <a:t>runway landing</a:t>
              </a:r>
            </a:p>
            <a:p>
              <a:endParaRPr lang="en-US" altLang="zh-CN" sz="2000">
                <a:solidFill>
                  <a:srgbClr val="000099"/>
                </a:solidFill>
              </a:endParaRPr>
            </a:p>
            <a:p>
              <a:r>
                <a:rPr lang="en-US" altLang="zh-CN" sz="2000">
                  <a:solidFill>
                    <a:srgbClr val="000099"/>
                  </a:solidFill>
                </a:rPr>
                <a:t>airplane routing</a:t>
              </a:r>
            </a:p>
          </p:txBody>
        </p:sp>
        <p:sp>
          <p:nvSpPr>
            <p:cNvPr id="120841" name="Text Box 7"/>
            <p:cNvSpPr txBox="1">
              <a:spLocks noChangeArrowheads="1"/>
            </p:cNvSpPr>
            <p:nvPr/>
          </p:nvSpPr>
          <p:spPr bwMode="auto">
            <a:xfrm>
              <a:off x="2074" y="2825"/>
              <a:ext cx="12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airplane routing</a:t>
              </a:r>
            </a:p>
          </p:txBody>
        </p:sp>
        <p:sp>
          <p:nvSpPr>
            <p:cNvPr id="120842"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2"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1755786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159A706-D73F-4AF8-9D95-4A6EA94A1FE7}" type="slidenum">
              <a:rPr lang="en-US" altLang="zh-CN" sz="1200" smtClean="0">
                <a:solidFill>
                  <a:schemeClr val="accent4"/>
                </a:solidFill>
                <a:latin typeface="Tahoma" panose="020B0604030504040204" pitchFamily="34" charset="0"/>
              </a:rPr>
              <a:pPr/>
              <a:t>65</a:t>
            </a:fld>
            <a:endParaRPr lang="en-US" altLang="zh-CN" sz="1200" dirty="0">
              <a:solidFill>
                <a:schemeClr val="accent4"/>
              </a:solidFill>
              <a:latin typeface="Tahoma" panose="020B0604030504040204" pitchFamily="34" charset="0"/>
            </a:endParaRPr>
          </a:p>
        </p:txBody>
      </p:sp>
      <p:sp>
        <p:nvSpPr>
          <p:cNvPr id="122884" name="Rectangle 39"/>
          <p:cNvSpPr>
            <a:spLocks noGrp="1" noChangeArrowheads="1"/>
          </p:cNvSpPr>
          <p:nvPr>
            <p:ph type="title" idx="4294967295"/>
          </p:nvPr>
        </p:nvSpPr>
        <p:spPr>
          <a:xfrm>
            <a:off x="1911780" y="-33716"/>
            <a:ext cx="7772400" cy="1143000"/>
          </a:xfrm>
        </p:spPr>
        <p:txBody>
          <a:bodyPr/>
          <a:lstStyle/>
          <a:p>
            <a:pPr eaLnBrk="1" hangingPunct="1"/>
            <a:r>
              <a:rPr lang="en-US" altLang="zh-CN" dirty="0"/>
              <a:t>Layering of airline functionality</a:t>
            </a:r>
          </a:p>
        </p:txBody>
      </p:sp>
      <p:sp>
        <p:nvSpPr>
          <p:cNvPr id="122885" name="Rectangle 40"/>
          <p:cNvSpPr>
            <a:spLocks noGrp="1" noChangeArrowheads="1"/>
          </p:cNvSpPr>
          <p:nvPr>
            <p:ph type="body" idx="4294967295"/>
          </p:nvPr>
        </p:nvSpPr>
        <p:spPr>
          <a:xfrm>
            <a:off x="2482852" y="4524458"/>
            <a:ext cx="7613650" cy="1763713"/>
          </a:xfrm>
        </p:spPr>
        <p:txBody>
          <a:bodyPr>
            <a:normAutofit fontScale="92500"/>
          </a:bodyPr>
          <a:lstStyle/>
          <a:p>
            <a:pPr eaLnBrk="1" hangingPunct="1">
              <a:buFont typeface="Wingdings" panose="05000000000000000000" pitchFamily="2" charset="2"/>
              <a:buNone/>
            </a:pPr>
            <a:r>
              <a:rPr lang="en-US" altLang="zh-CN" i="1" dirty="0">
                <a:solidFill>
                  <a:srgbClr val="CC0000"/>
                </a:solidFill>
              </a:rPr>
              <a:t>layers:</a:t>
            </a:r>
            <a:r>
              <a:rPr lang="en-US" altLang="zh-CN" dirty="0">
                <a:solidFill>
                  <a:srgbClr val="FF0000"/>
                </a:solidFill>
              </a:rPr>
              <a:t> </a:t>
            </a:r>
            <a:r>
              <a:rPr lang="en-US" altLang="zh-CN" dirty="0"/>
              <a:t>each layer implements a service</a:t>
            </a:r>
          </a:p>
          <a:p>
            <a:pPr lvl="1" eaLnBrk="1" hangingPunct="1">
              <a:buFont typeface="Wingdings" panose="05000000000000000000" pitchFamily="2" charset="2"/>
              <a:buChar char="§"/>
            </a:pPr>
            <a:r>
              <a:rPr lang="en-US" altLang="zh-CN" sz="2800" dirty="0">
                <a:ea typeface="宋体" panose="02010600030101010101" pitchFamily="2" charset="-122"/>
              </a:rPr>
              <a:t>via its own internal-layer actions</a:t>
            </a:r>
          </a:p>
          <a:p>
            <a:pPr lvl="1" eaLnBrk="1" hangingPunct="1">
              <a:buFont typeface="Wingdings" panose="05000000000000000000" pitchFamily="2" charset="2"/>
              <a:buChar char="§"/>
            </a:pPr>
            <a:r>
              <a:rPr lang="en-US" altLang="zh-CN" sz="2800" dirty="0">
                <a:ea typeface="宋体" panose="02010600030101010101" pitchFamily="2" charset="-122"/>
              </a:rPr>
              <a:t>relying on services provided by layer below</a:t>
            </a:r>
          </a:p>
          <a:p>
            <a:pPr eaLnBrk="1" hangingPunct="1">
              <a:buFont typeface="Wingdings" panose="05000000000000000000" pitchFamily="2" charset="2"/>
              <a:buNone/>
            </a:pPr>
            <a:endParaRPr lang="en-US" altLang="zh-CN" dirty="0"/>
          </a:p>
        </p:txBody>
      </p:sp>
      <p:pic>
        <p:nvPicPr>
          <p:cNvPr id="122882" name="Picture 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988" y="819150"/>
            <a:ext cx="6396260" cy="90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883" name="Group 38"/>
          <p:cNvGrpSpPr>
            <a:grpSpLocks/>
          </p:cNvGrpSpPr>
          <p:nvPr/>
        </p:nvGrpSpPr>
        <p:grpSpPr bwMode="auto">
          <a:xfrm>
            <a:off x="1958976" y="1314451"/>
            <a:ext cx="8428038" cy="2840038"/>
            <a:chOff x="258" y="1214"/>
            <a:chExt cx="5309" cy="1789"/>
          </a:xfrm>
        </p:grpSpPr>
        <p:sp>
          <p:nvSpPr>
            <p:cNvPr id="122887"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888" name="Text Box 3"/>
            <p:cNvSpPr txBox="1">
              <a:spLocks noChangeArrowheads="1"/>
            </p:cNvSpPr>
            <p:nvPr/>
          </p:nvSpPr>
          <p:spPr bwMode="auto">
            <a:xfrm>
              <a:off x="258" y="1597"/>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FF0000"/>
                  </a:solidFill>
                  <a:latin typeface="Comic Sans MS" panose="030F0702030302020204" pitchFamily="66" charset="0"/>
                </a:rPr>
                <a:t>ticket (purchase)</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baggage (check)</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gates (load)</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runway (takeoff)</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airplane routing</a:t>
              </a:r>
            </a:p>
          </p:txBody>
        </p:sp>
        <p:sp>
          <p:nvSpPr>
            <p:cNvPr id="122889" name="Line 4"/>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0" name="Line 5"/>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1" name="Line 6"/>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2" name="Line 7"/>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3" name="Text Box 8"/>
            <p:cNvSpPr txBox="1">
              <a:spLocks noChangeArrowheads="1"/>
            </p:cNvSpPr>
            <p:nvPr/>
          </p:nvSpPr>
          <p:spPr bwMode="auto">
            <a:xfrm>
              <a:off x="471" y="2706"/>
              <a:ext cx="57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dirty="0">
                  <a:solidFill>
                    <a:srgbClr val="0000FF"/>
                  </a:solidFill>
                  <a:latin typeface="Comic Sans MS" panose="030F0702030302020204" pitchFamily="66" charset="0"/>
                </a:rPr>
                <a:t>departure</a:t>
              </a:r>
            </a:p>
            <a:p>
              <a:pPr algn="ctr" eaLnBrk="1" hangingPunct="1"/>
              <a:r>
                <a:rPr lang="en-US" altLang="zh-CN" sz="1200" dirty="0">
                  <a:solidFill>
                    <a:srgbClr val="0000FF"/>
                  </a:solidFill>
                  <a:latin typeface="Comic Sans MS" panose="030F0702030302020204" pitchFamily="66" charset="0"/>
                </a:rPr>
                <a:t>airport</a:t>
              </a:r>
            </a:p>
          </p:txBody>
        </p:sp>
        <p:sp>
          <p:nvSpPr>
            <p:cNvPr id="122894" name="Text Box 9"/>
            <p:cNvSpPr txBox="1">
              <a:spLocks noChangeArrowheads="1"/>
            </p:cNvSpPr>
            <p:nvPr/>
          </p:nvSpPr>
          <p:spPr bwMode="auto">
            <a:xfrm>
              <a:off x="3733" y="2712"/>
              <a:ext cx="43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arrival</a:t>
              </a:r>
            </a:p>
            <a:p>
              <a:pPr algn="ctr" eaLnBrk="1" hangingPunct="1"/>
              <a:r>
                <a:rPr lang="en-US" altLang="zh-CN" sz="1200">
                  <a:solidFill>
                    <a:srgbClr val="0000FF"/>
                  </a:solidFill>
                  <a:latin typeface="Comic Sans MS" panose="030F0702030302020204" pitchFamily="66" charset="0"/>
                </a:rPr>
                <a:t>airport</a:t>
              </a:r>
            </a:p>
          </p:txBody>
        </p:sp>
        <p:sp>
          <p:nvSpPr>
            <p:cNvPr id="122895" name="Text Box 10"/>
            <p:cNvSpPr txBox="1">
              <a:spLocks noChangeArrowheads="1"/>
            </p:cNvSpPr>
            <p:nvPr/>
          </p:nvSpPr>
          <p:spPr bwMode="auto">
            <a:xfrm>
              <a:off x="1775" y="2709"/>
              <a:ext cx="12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intermediate air-traffic</a:t>
              </a:r>
            </a:p>
            <a:p>
              <a:pPr algn="ctr" eaLnBrk="1" hangingPunct="1"/>
              <a:r>
                <a:rPr lang="en-US" altLang="zh-CN" sz="1200">
                  <a:solidFill>
                    <a:srgbClr val="0000FF"/>
                  </a:solidFill>
                  <a:latin typeface="Comic Sans MS" panose="030F0702030302020204" pitchFamily="66" charset="0"/>
                </a:rPr>
                <a:t>control centers</a:t>
              </a:r>
            </a:p>
          </p:txBody>
        </p:sp>
        <p:pic>
          <p:nvPicPr>
            <p:cNvPr id="122896" name="Picture 11" descr="yylgaifm[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7" name="Line 12"/>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8" name="Line 13"/>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9" name="Line 14"/>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grpSp>
          <p:nvGrpSpPr>
            <p:cNvPr id="122900" name="Group 15"/>
            <p:cNvGrpSpPr>
              <a:grpSpLocks/>
            </p:cNvGrpSpPr>
            <p:nvPr/>
          </p:nvGrpSpPr>
          <p:grpSpPr bwMode="auto">
            <a:xfrm>
              <a:off x="1436" y="2441"/>
              <a:ext cx="1071" cy="186"/>
              <a:chOff x="1813" y="2187"/>
              <a:chExt cx="1071" cy="186"/>
            </a:xfrm>
          </p:grpSpPr>
          <p:sp>
            <p:nvSpPr>
              <p:cNvPr id="122920"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21" name="Text Box 17"/>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Comic Sans MS" panose="030F0702030302020204" pitchFamily="66" charset="0"/>
                  </a:rPr>
                  <a:t>airplane routing</a:t>
                </a:r>
              </a:p>
            </p:txBody>
          </p:sp>
        </p:grpSp>
        <p:grpSp>
          <p:nvGrpSpPr>
            <p:cNvPr id="122901" name="Group 18"/>
            <p:cNvGrpSpPr>
              <a:grpSpLocks/>
            </p:cNvGrpSpPr>
            <p:nvPr/>
          </p:nvGrpSpPr>
          <p:grpSpPr bwMode="auto">
            <a:xfrm>
              <a:off x="2417" y="2441"/>
              <a:ext cx="1071" cy="186"/>
              <a:chOff x="1813" y="2187"/>
              <a:chExt cx="1071" cy="186"/>
            </a:xfrm>
          </p:grpSpPr>
          <p:sp>
            <p:nvSpPr>
              <p:cNvPr id="122918"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9" name="Text Box 20"/>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Comic Sans MS" panose="030F0702030302020204" pitchFamily="66" charset="0"/>
                  </a:rPr>
                  <a:t>airplane routing</a:t>
                </a:r>
              </a:p>
            </p:txBody>
          </p:sp>
        </p:grpSp>
        <p:sp>
          <p:nvSpPr>
            <p:cNvPr id="122902"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03" name="Text Box 22"/>
            <p:cNvSpPr txBox="1">
              <a:spLocks noChangeArrowheads="1"/>
            </p:cNvSpPr>
            <p:nvPr/>
          </p:nvSpPr>
          <p:spPr bwMode="auto">
            <a:xfrm>
              <a:off x="3412" y="1598"/>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dirty="0">
                  <a:solidFill>
                    <a:srgbClr val="FF0000"/>
                  </a:solidFill>
                  <a:latin typeface="Comic Sans MS" panose="030F0702030302020204" pitchFamily="66" charset="0"/>
                </a:rPr>
                <a:t>ticket (complain)</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baggage (claim)</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gates (unload)</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runway (land)</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airplane routing</a:t>
              </a:r>
            </a:p>
          </p:txBody>
        </p:sp>
        <p:sp>
          <p:nvSpPr>
            <p:cNvPr id="122904" name="Line 23"/>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5" name="Line 24"/>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6" name="Line 25"/>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7" name="Line 26"/>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8"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09"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0"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1"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2"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3" name="Text Box 32"/>
            <p:cNvSpPr txBox="1">
              <a:spLocks noChangeArrowheads="1"/>
            </p:cNvSpPr>
            <p:nvPr/>
          </p:nvSpPr>
          <p:spPr bwMode="auto">
            <a:xfrm>
              <a:off x="4751" y="1588"/>
              <a:ext cx="39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ticket</a:t>
              </a:r>
            </a:p>
          </p:txBody>
        </p:sp>
        <p:sp>
          <p:nvSpPr>
            <p:cNvPr id="122914" name="Text Box 33"/>
            <p:cNvSpPr txBox="1">
              <a:spLocks noChangeArrowheads="1"/>
            </p:cNvSpPr>
            <p:nvPr/>
          </p:nvSpPr>
          <p:spPr bwMode="auto">
            <a:xfrm>
              <a:off x="4774" y="1801"/>
              <a:ext cx="4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baggage</a:t>
              </a:r>
            </a:p>
          </p:txBody>
        </p:sp>
        <p:sp>
          <p:nvSpPr>
            <p:cNvPr id="122915" name="Text Box 34"/>
            <p:cNvSpPr txBox="1">
              <a:spLocks noChangeArrowheads="1"/>
            </p:cNvSpPr>
            <p:nvPr/>
          </p:nvSpPr>
          <p:spPr bwMode="auto">
            <a:xfrm>
              <a:off x="4765" y="2013"/>
              <a:ext cx="31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gate</a:t>
              </a:r>
            </a:p>
          </p:txBody>
        </p:sp>
        <p:sp>
          <p:nvSpPr>
            <p:cNvPr id="122916" name="Text Box 35"/>
            <p:cNvSpPr txBox="1">
              <a:spLocks noChangeArrowheads="1"/>
            </p:cNvSpPr>
            <p:nvPr/>
          </p:nvSpPr>
          <p:spPr bwMode="auto">
            <a:xfrm>
              <a:off x="4722" y="2225"/>
              <a:ext cx="82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takeoff/landing</a:t>
              </a:r>
            </a:p>
          </p:txBody>
        </p:sp>
        <p:sp>
          <p:nvSpPr>
            <p:cNvPr id="122917" name="Text Box 36"/>
            <p:cNvSpPr txBox="1">
              <a:spLocks noChangeArrowheads="1"/>
            </p:cNvSpPr>
            <p:nvPr/>
          </p:nvSpPr>
          <p:spPr bwMode="auto">
            <a:xfrm>
              <a:off x="4745" y="2444"/>
              <a:ext cx="82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airplane routing</a:t>
              </a:r>
            </a:p>
          </p:txBody>
        </p:sp>
      </p:grpSp>
      <p:sp>
        <p:nvSpPr>
          <p:cNvPr id="43"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3380559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F9C77D-178B-4DFC-AC21-C5A4321EE994}" type="slidenum">
              <a:rPr lang="en-US" altLang="zh-CN" sz="1200" smtClean="0">
                <a:solidFill>
                  <a:schemeClr val="accent4"/>
                </a:solidFill>
                <a:latin typeface="Tahoma" panose="020B0604030504040204" pitchFamily="34" charset="0"/>
              </a:rPr>
              <a:pPr/>
              <a:t>66</a:t>
            </a:fld>
            <a:endParaRPr lang="en-US" altLang="zh-CN" sz="1200" dirty="0">
              <a:solidFill>
                <a:schemeClr val="accent4"/>
              </a:solidFill>
              <a:latin typeface="Tahoma" panose="020B0604030504040204" pitchFamily="34" charset="0"/>
            </a:endParaRPr>
          </a:p>
        </p:txBody>
      </p:sp>
      <p:sp>
        <p:nvSpPr>
          <p:cNvPr id="124931" name="Rectangle 2"/>
          <p:cNvSpPr>
            <a:spLocks noGrp="1" noChangeArrowheads="1"/>
          </p:cNvSpPr>
          <p:nvPr>
            <p:ph type="title" idx="4294967295"/>
          </p:nvPr>
        </p:nvSpPr>
        <p:spPr>
          <a:xfrm>
            <a:off x="2351584" y="315386"/>
            <a:ext cx="4439816" cy="720725"/>
          </a:xfrm>
        </p:spPr>
        <p:txBody>
          <a:bodyPr/>
          <a:lstStyle/>
          <a:p>
            <a:pPr eaLnBrk="1" hangingPunct="1"/>
            <a:r>
              <a:rPr lang="en-US" altLang="zh-CN" dirty="0"/>
              <a:t>Why layering?</a:t>
            </a:r>
          </a:p>
        </p:txBody>
      </p:sp>
      <p:sp>
        <p:nvSpPr>
          <p:cNvPr id="138244" name="Rectangle 3"/>
          <p:cNvSpPr>
            <a:spLocks noGrp="1" noChangeArrowheads="1"/>
          </p:cNvSpPr>
          <p:nvPr>
            <p:ph type="body" idx="4294967295"/>
          </p:nvPr>
        </p:nvSpPr>
        <p:spPr>
          <a:xfrm>
            <a:off x="1919536" y="1700808"/>
            <a:ext cx="7772400" cy="4648200"/>
          </a:xfrm>
        </p:spPr>
        <p:txBody>
          <a:bodyPr>
            <a:normAutofit lnSpcReduction="10000"/>
          </a:bodyPr>
          <a:lstStyle/>
          <a:p>
            <a:pPr eaLnBrk="1" hangingPunct="1">
              <a:buFont typeface="Wingdings" panose="05000000000000000000" pitchFamily="2" charset="2"/>
              <a:buNone/>
            </a:pPr>
            <a:r>
              <a:rPr lang="en-US" altLang="zh-CN" sz="3200" dirty="0"/>
              <a:t>dealing with complex systems:</a:t>
            </a:r>
          </a:p>
          <a:p>
            <a:pPr eaLnBrk="1" hangingPunct="1">
              <a:buSzPct val="70000"/>
              <a:buFont typeface="Wingdings" panose="05000000000000000000" pitchFamily="2" charset="2"/>
              <a:buChar char="v"/>
            </a:pPr>
            <a:r>
              <a:rPr lang="en-US" altLang="zh-CN" dirty="0"/>
              <a:t>explicit structure allows identification, relationship of complex system’</a:t>
            </a:r>
            <a:r>
              <a:rPr lang="en-US" altLang="ja-JP" dirty="0"/>
              <a:t>s pieces</a:t>
            </a:r>
          </a:p>
          <a:p>
            <a:pPr marL="682625" lvl="1" indent="-225425"/>
            <a:r>
              <a:rPr lang="en-US" altLang="zh-CN" dirty="0">
                <a:ea typeface="宋体" panose="02010600030101010101" pitchFamily="2" charset="-122"/>
              </a:rPr>
              <a:t>layered </a:t>
            </a:r>
            <a:r>
              <a:rPr lang="en-US" altLang="zh-CN" i="1" dirty="0">
                <a:solidFill>
                  <a:srgbClr val="CC0000"/>
                </a:solidFill>
                <a:ea typeface="宋体" panose="02010600030101010101" pitchFamily="2" charset="-122"/>
              </a:rPr>
              <a:t>reference model</a:t>
            </a:r>
            <a:r>
              <a:rPr lang="en-US" altLang="zh-CN" dirty="0">
                <a:ea typeface="宋体" panose="02010600030101010101" pitchFamily="2" charset="-122"/>
              </a:rPr>
              <a:t> for discussion</a:t>
            </a:r>
          </a:p>
          <a:p>
            <a:pPr eaLnBrk="1" hangingPunct="1">
              <a:buSzPct val="70000"/>
              <a:buFont typeface="Wingdings" panose="05000000000000000000" pitchFamily="2" charset="2"/>
              <a:buChar char="v"/>
            </a:pPr>
            <a:r>
              <a:rPr lang="en-US" altLang="zh-CN" dirty="0"/>
              <a:t>modularization eases maintenance, updating of system</a:t>
            </a:r>
          </a:p>
          <a:p>
            <a:pPr marL="682625" lvl="1" indent="-225425"/>
            <a:r>
              <a:rPr lang="en-US" altLang="zh-CN" dirty="0">
                <a:ea typeface="宋体" panose="02010600030101010101" pitchFamily="2" charset="-122"/>
              </a:rPr>
              <a:t>change of implementation of layer</a:t>
            </a:r>
            <a:r>
              <a:rPr lang="ja-JP" altLang="en-US" dirty="0">
                <a:ea typeface="MS PGothic" panose="020B0600070205080204" pitchFamily="34" charset="-128"/>
              </a:rPr>
              <a:t>’</a:t>
            </a:r>
            <a:r>
              <a:rPr lang="en-US" altLang="ja-JP" dirty="0">
                <a:ea typeface="MS PGothic" panose="020B0600070205080204" pitchFamily="34" charset="-128"/>
              </a:rPr>
              <a:t>s service transparent to rest of system</a:t>
            </a:r>
          </a:p>
          <a:p>
            <a:pPr marL="682625" lvl="1" indent="-225425"/>
            <a:r>
              <a:rPr lang="en-US" altLang="zh-CN" dirty="0">
                <a:ea typeface="宋体" panose="02010600030101010101" pitchFamily="2" charset="-122"/>
              </a:rPr>
              <a:t>e.g., change in gate procedure doesn</a:t>
            </a:r>
            <a:r>
              <a:rPr lang="en-US" altLang="en-US" dirty="0">
                <a:ea typeface="MS PGothic" panose="020B0600070205080204" pitchFamily="34" charset="-128"/>
              </a:rPr>
              <a:t>’</a:t>
            </a:r>
            <a:r>
              <a:rPr lang="en-US" altLang="ja-JP" dirty="0">
                <a:ea typeface="MS PGothic" panose="020B0600070205080204" pitchFamily="34" charset="-128"/>
              </a:rPr>
              <a:t>t affect rest of system</a:t>
            </a:r>
          </a:p>
          <a:p>
            <a:pPr eaLnBrk="1" hangingPunct="1">
              <a:buSzPct val="70000"/>
              <a:buFont typeface="Wingdings" panose="05000000000000000000" pitchFamily="2" charset="2"/>
              <a:buChar char="v"/>
            </a:pPr>
            <a:r>
              <a:rPr lang="en-US" altLang="zh-CN" dirty="0">
                <a:solidFill>
                  <a:schemeClr val="bg1"/>
                </a:solidFill>
              </a:rPr>
              <a:t>layering considered harmful?</a:t>
            </a:r>
          </a:p>
        </p:txBody>
      </p:sp>
      <p:pic>
        <p:nvPicPr>
          <p:cNvPr id="124930"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1" y="1022351"/>
            <a:ext cx="329882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2313818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E99E730-73AC-41E0-AD3D-7F373FB48336}" type="slidenum">
              <a:rPr lang="en-US" altLang="zh-CN" sz="1200" smtClean="0">
                <a:solidFill>
                  <a:schemeClr val="accent4"/>
                </a:solidFill>
                <a:latin typeface="Tahoma" panose="020B0604030504040204" pitchFamily="34" charset="0"/>
              </a:rPr>
              <a:pPr/>
              <a:t>67</a:t>
            </a:fld>
            <a:endParaRPr lang="en-US" altLang="zh-CN" sz="1200" dirty="0">
              <a:solidFill>
                <a:schemeClr val="accent4"/>
              </a:solidFill>
              <a:latin typeface="Tahoma" panose="020B0604030504040204" pitchFamily="34" charset="0"/>
            </a:endParaRPr>
          </a:p>
        </p:txBody>
      </p:sp>
      <p:sp>
        <p:nvSpPr>
          <p:cNvPr id="126980" name="Rectangle 3"/>
          <p:cNvSpPr>
            <a:spLocks noGrp="1" noChangeArrowheads="1"/>
          </p:cNvSpPr>
          <p:nvPr>
            <p:ph type="title" idx="4294967295"/>
          </p:nvPr>
        </p:nvSpPr>
        <p:spPr>
          <a:xfrm>
            <a:off x="2087334" y="116632"/>
            <a:ext cx="4943872" cy="1028700"/>
          </a:xfrm>
        </p:spPr>
        <p:txBody>
          <a:bodyPr/>
          <a:lstStyle/>
          <a:p>
            <a:pPr eaLnBrk="1" hangingPunct="1"/>
            <a:r>
              <a:rPr lang="en-US" altLang="zh-CN" dirty="0"/>
              <a:t>Internet protocol stack</a:t>
            </a:r>
          </a:p>
        </p:txBody>
      </p:sp>
      <p:sp>
        <p:nvSpPr>
          <p:cNvPr id="140293" name="Rectangle 4"/>
          <p:cNvSpPr>
            <a:spLocks noGrp="1" noChangeArrowheads="1"/>
          </p:cNvSpPr>
          <p:nvPr>
            <p:ph type="body" sz="half" idx="4294967295"/>
          </p:nvPr>
        </p:nvSpPr>
        <p:spPr>
          <a:xfrm>
            <a:off x="1703512" y="1556792"/>
            <a:ext cx="5554663" cy="4648200"/>
          </a:xfrm>
        </p:spPr>
        <p:txBody>
          <a:bodyPr>
            <a:normAutofit lnSpcReduction="10000"/>
          </a:bodyPr>
          <a:lstStyle/>
          <a:p>
            <a:pPr marL="287338" indent="-287338">
              <a:lnSpc>
                <a:spcPct val="80000"/>
              </a:lnSpc>
            </a:pPr>
            <a:r>
              <a:rPr lang="en-US" altLang="zh-CN" i="1" dirty="0">
                <a:solidFill>
                  <a:srgbClr val="CC0000"/>
                </a:solidFill>
              </a:rPr>
              <a:t>application:</a:t>
            </a:r>
            <a:r>
              <a:rPr lang="en-US" altLang="zh-CN" dirty="0"/>
              <a:t> supporting network applications</a:t>
            </a:r>
          </a:p>
          <a:p>
            <a:pPr marL="682625" lvl="1" indent="-225425">
              <a:lnSpc>
                <a:spcPct val="80000"/>
              </a:lnSpc>
            </a:pPr>
            <a:r>
              <a:rPr lang="en-US" altLang="zh-CN" dirty="0">
                <a:ea typeface="宋体" panose="02010600030101010101" pitchFamily="2" charset="-122"/>
              </a:rPr>
              <a:t>FTP, SMTP, HTTP</a:t>
            </a:r>
          </a:p>
          <a:p>
            <a:pPr marL="287338" indent="-287338">
              <a:lnSpc>
                <a:spcPct val="80000"/>
              </a:lnSpc>
            </a:pPr>
            <a:r>
              <a:rPr lang="en-US" altLang="zh-CN" i="1" dirty="0">
                <a:solidFill>
                  <a:srgbClr val="CC0000"/>
                </a:solidFill>
              </a:rPr>
              <a:t>transport:</a:t>
            </a:r>
            <a:r>
              <a:rPr lang="en-US" altLang="zh-CN" dirty="0"/>
              <a:t> process-process data transfer</a:t>
            </a:r>
          </a:p>
          <a:p>
            <a:pPr marL="682625" lvl="1" indent="-225425">
              <a:lnSpc>
                <a:spcPct val="80000"/>
              </a:lnSpc>
            </a:pPr>
            <a:r>
              <a:rPr lang="en-US" altLang="zh-CN" dirty="0">
                <a:ea typeface="宋体" panose="02010600030101010101" pitchFamily="2" charset="-122"/>
              </a:rPr>
              <a:t>TCP, UDP</a:t>
            </a:r>
          </a:p>
          <a:p>
            <a:pPr marL="287338" indent="-287338">
              <a:lnSpc>
                <a:spcPct val="80000"/>
              </a:lnSpc>
            </a:pPr>
            <a:r>
              <a:rPr lang="en-US" altLang="zh-CN" i="1" dirty="0">
                <a:solidFill>
                  <a:srgbClr val="CC0000"/>
                </a:solidFill>
              </a:rPr>
              <a:t>network:</a:t>
            </a:r>
            <a:r>
              <a:rPr lang="en-US" altLang="zh-CN" dirty="0"/>
              <a:t> routing of datagrams from source to destination</a:t>
            </a:r>
          </a:p>
          <a:p>
            <a:pPr marL="682625" lvl="1" indent="-225425">
              <a:lnSpc>
                <a:spcPct val="80000"/>
              </a:lnSpc>
            </a:pPr>
            <a:r>
              <a:rPr lang="en-US" altLang="zh-CN" dirty="0">
                <a:ea typeface="宋体" panose="02010600030101010101" pitchFamily="2" charset="-122"/>
              </a:rPr>
              <a:t>IP, routing protocols</a:t>
            </a:r>
          </a:p>
          <a:p>
            <a:pPr marL="287338" indent="-287338">
              <a:lnSpc>
                <a:spcPct val="80000"/>
              </a:lnSpc>
            </a:pPr>
            <a:r>
              <a:rPr lang="en-US" altLang="zh-CN" i="1" dirty="0">
                <a:solidFill>
                  <a:srgbClr val="CC0000"/>
                </a:solidFill>
              </a:rPr>
              <a:t>link:</a:t>
            </a:r>
            <a:r>
              <a:rPr lang="en-US" altLang="zh-CN" dirty="0"/>
              <a:t> data transfer between neighboring  network elements</a:t>
            </a:r>
          </a:p>
          <a:p>
            <a:pPr marL="682625" lvl="1" indent="-225425">
              <a:lnSpc>
                <a:spcPct val="80000"/>
              </a:lnSpc>
            </a:pPr>
            <a:r>
              <a:rPr lang="en-US" altLang="zh-CN" dirty="0">
                <a:ea typeface="宋体" panose="02010600030101010101" pitchFamily="2" charset="-122"/>
              </a:rPr>
              <a:t>Ethernet, 802.111 (</a:t>
            </a:r>
            <a:r>
              <a:rPr lang="en-US" altLang="zh-CN" dirty="0" err="1">
                <a:ea typeface="宋体" panose="02010600030101010101" pitchFamily="2" charset="-122"/>
              </a:rPr>
              <a:t>WiFi</a:t>
            </a:r>
            <a:r>
              <a:rPr lang="en-US" altLang="zh-CN" dirty="0">
                <a:ea typeface="宋体" panose="02010600030101010101" pitchFamily="2" charset="-122"/>
              </a:rPr>
              <a:t>), PPP</a:t>
            </a:r>
          </a:p>
          <a:p>
            <a:pPr marL="287338" indent="-287338">
              <a:lnSpc>
                <a:spcPct val="80000"/>
              </a:lnSpc>
            </a:pPr>
            <a:r>
              <a:rPr lang="en-US" altLang="zh-CN" i="1" dirty="0">
                <a:solidFill>
                  <a:srgbClr val="CC0000"/>
                </a:solidFill>
              </a:rPr>
              <a:t>physical:</a:t>
            </a:r>
            <a:r>
              <a:rPr lang="en-US" altLang="zh-CN" dirty="0"/>
              <a:t> bits </a:t>
            </a:r>
            <a:r>
              <a:rPr lang="en-US" altLang="ja-JP" dirty="0"/>
              <a:t>"on the wire"</a:t>
            </a:r>
          </a:p>
          <a:p>
            <a:pPr marL="287338" indent="-287338">
              <a:lnSpc>
                <a:spcPct val="80000"/>
              </a:lnSpc>
            </a:pPr>
            <a:endParaRPr lang="en-US" altLang="zh-CN" dirty="0"/>
          </a:p>
        </p:txBody>
      </p:sp>
      <p:pic>
        <p:nvPicPr>
          <p:cNvPr id="126978"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552" y="931019"/>
            <a:ext cx="4834536" cy="12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9" name="Rectangle 2"/>
          <p:cNvSpPr>
            <a:spLocks noChangeArrowheads="1"/>
          </p:cNvSpPr>
          <p:nvPr/>
        </p:nvSpPr>
        <p:spPr bwMode="auto">
          <a:xfrm>
            <a:off x="8099425" y="17272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2" name="Rectangle 6"/>
          <p:cNvSpPr>
            <a:spLocks noChangeArrowheads="1"/>
          </p:cNvSpPr>
          <p:nvPr/>
        </p:nvSpPr>
        <p:spPr bwMode="auto">
          <a:xfrm>
            <a:off x="7981950" y="1824038"/>
            <a:ext cx="1892300" cy="3530600"/>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3" name="Text Box 7"/>
          <p:cNvSpPr txBox="1">
            <a:spLocks noChangeArrowheads="1"/>
          </p:cNvSpPr>
          <p:nvPr/>
        </p:nvSpPr>
        <p:spPr bwMode="auto">
          <a:xfrm>
            <a:off x="8079337" y="1920875"/>
            <a:ext cx="165942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rPr>
              <a:t>application</a:t>
            </a:r>
          </a:p>
          <a:p>
            <a:pPr algn="ctr"/>
            <a:endParaRPr lang="en-US" altLang="zh-CN">
              <a:solidFill>
                <a:srgbClr val="0000FF"/>
              </a:solidFill>
            </a:endParaRPr>
          </a:p>
          <a:p>
            <a:pPr algn="ctr"/>
            <a:r>
              <a:rPr lang="en-US" altLang="zh-CN">
                <a:solidFill>
                  <a:srgbClr val="0000FF"/>
                </a:solidFill>
              </a:rPr>
              <a:t>transport</a:t>
            </a:r>
          </a:p>
          <a:p>
            <a:pPr algn="ctr"/>
            <a:endParaRPr lang="en-US" altLang="zh-CN">
              <a:solidFill>
                <a:srgbClr val="0000FF"/>
              </a:solidFill>
            </a:endParaRPr>
          </a:p>
          <a:p>
            <a:pPr algn="ctr"/>
            <a:r>
              <a:rPr lang="en-US" altLang="zh-CN">
                <a:solidFill>
                  <a:srgbClr val="0000FF"/>
                </a:solidFill>
              </a:rPr>
              <a:t>network</a:t>
            </a:r>
          </a:p>
          <a:p>
            <a:pPr algn="ctr"/>
            <a:endParaRPr lang="en-US" altLang="zh-CN">
              <a:solidFill>
                <a:srgbClr val="0000FF"/>
              </a:solidFill>
            </a:endParaRPr>
          </a:p>
          <a:p>
            <a:pPr algn="ctr"/>
            <a:r>
              <a:rPr lang="en-US" altLang="zh-CN">
                <a:solidFill>
                  <a:srgbClr val="0000FF"/>
                </a:solidFill>
              </a:rPr>
              <a:t>link</a:t>
            </a:r>
          </a:p>
          <a:p>
            <a:pPr algn="ctr"/>
            <a:endParaRPr lang="en-US" altLang="zh-CN">
              <a:solidFill>
                <a:srgbClr val="0000FF"/>
              </a:solidFill>
            </a:endParaRPr>
          </a:p>
          <a:p>
            <a:pPr algn="ctr"/>
            <a:r>
              <a:rPr lang="en-US" altLang="zh-CN">
                <a:solidFill>
                  <a:srgbClr val="0000FF"/>
                </a:solidFill>
              </a:rPr>
              <a:t>physical</a:t>
            </a:r>
          </a:p>
        </p:txBody>
      </p:sp>
      <p:sp>
        <p:nvSpPr>
          <p:cNvPr id="126984" name="Line 8"/>
          <p:cNvSpPr>
            <a:spLocks noChangeShapeType="1"/>
          </p:cNvSpPr>
          <p:nvPr/>
        </p:nvSpPr>
        <p:spPr bwMode="auto">
          <a:xfrm>
            <a:off x="7975600" y="25161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5" name="Line 9"/>
          <p:cNvSpPr>
            <a:spLocks noChangeShapeType="1"/>
          </p:cNvSpPr>
          <p:nvPr/>
        </p:nvSpPr>
        <p:spPr bwMode="auto">
          <a:xfrm>
            <a:off x="7975600" y="32210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6" name="Line 10"/>
          <p:cNvSpPr>
            <a:spLocks noChangeShapeType="1"/>
          </p:cNvSpPr>
          <p:nvPr/>
        </p:nvSpPr>
        <p:spPr bwMode="auto">
          <a:xfrm>
            <a:off x="7975600" y="39322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7" name="Line 11"/>
          <p:cNvSpPr>
            <a:spLocks noChangeShapeType="1"/>
          </p:cNvSpPr>
          <p:nvPr/>
        </p:nvSpPr>
        <p:spPr bwMode="auto">
          <a:xfrm>
            <a:off x="7975600" y="46434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4"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4028121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D1D9E7-E80D-4E3E-BCA3-41F50D641428}" type="slidenum">
              <a:rPr lang="en-US" altLang="zh-CN" sz="1200" smtClean="0">
                <a:solidFill>
                  <a:schemeClr val="accent4"/>
                </a:solidFill>
                <a:latin typeface="Tahoma" panose="020B0604030504040204" pitchFamily="34" charset="0"/>
              </a:rPr>
              <a:pPr/>
              <a:t>68</a:t>
            </a:fld>
            <a:endParaRPr lang="en-US" altLang="zh-CN" sz="1200" dirty="0">
              <a:solidFill>
                <a:schemeClr val="accent4"/>
              </a:solidFill>
              <a:latin typeface="Tahoma" panose="020B0604030504040204" pitchFamily="34" charset="0"/>
            </a:endParaRPr>
          </a:p>
        </p:txBody>
      </p:sp>
      <p:sp>
        <p:nvSpPr>
          <p:cNvPr id="129027" name="Rectangle 3"/>
          <p:cNvSpPr>
            <a:spLocks noGrp="1" noChangeArrowheads="1"/>
          </p:cNvSpPr>
          <p:nvPr>
            <p:ph type="title" idx="4294967295"/>
          </p:nvPr>
        </p:nvSpPr>
        <p:spPr>
          <a:xfrm>
            <a:off x="1996642" y="69851"/>
            <a:ext cx="6503988" cy="1143000"/>
          </a:xfrm>
        </p:spPr>
        <p:txBody>
          <a:bodyPr/>
          <a:lstStyle/>
          <a:p>
            <a:pPr eaLnBrk="1" hangingPunct="1"/>
            <a:r>
              <a:rPr lang="en-US" altLang="zh-CN" dirty="0"/>
              <a:t>ISO/OSI reference model</a:t>
            </a:r>
          </a:p>
        </p:txBody>
      </p:sp>
      <p:sp>
        <p:nvSpPr>
          <p:cNvPr id="129028" name="Rectangle 4"/>
          <p:cNvSpPr>
            <a:spLocks noGrp="1" noChangeArrowheads="1"/>
          </p:cNvSpPr>
          <p:nvPr>
            <p:ph type="body" sz="half" idx="4294967295"/>
          </p:nvPr>
        </p:nvSpPr>
        <p:spPr>
          <a:xfrm>
            <a:off x="1487488" y="1484784"/>
            <a:ext cx="5154613" cy="4648200"/>
          </a:xfrm>
        </p:spPr>
        <p:txBody>
          <a:bodyPr>
            <a:normAutofit fontScale="92500" lnSpcReduction="20000"/>
          </a:bodyPr>
          <a:lstStyle/>
          <a:p>
            <a:pPr marL="287338" indent="-287338"/>
            <a:r>
              <a:rPr lang="en-US" altLang="zh-CN" i="1" dirty="0">
                <a:solidFill>
                  <a:srgbClr val="CC0000"/>
                </a:solidFill>
              </a:rPr>
              <a:t>presentation:</a:t>
            </a:r>
            <a:r>
              <a:rPr lang="en-US" altLang="zh-CN" dirty="0"/>
              <a:t> allow applications to interpret meaning of data, e.g., encryption, compression, machine-specific conventions</a:t>
            </a:r>
          </a:p>
          <a:p>
            <a:pPr marL="287338" indent="-287338"/>
            <a:r>
              <a:rPr lang="en-US" altLang="zh-CN" i="1" dirty="0">
                <a:solidFill>
                  <a:srgbClr val="CC0000"/>
                </a:solidFill>
              </a:rPr>
              <a:t>session:</a:t>
            </a:r>
            <a:r>
              <a:rPr lang="en-US" altLang="zh-CN" dirty="0"/>
              <a:t> synchronization, </a:t>
            </a:r>
            <a:r>
              <a:rPr lang="en-US" altLang="zh-CN" dirty="0" err="1"/>
              <a:t>checkpointing</a:t>
            </a:r>
            <a:r>
              <a:rPr lang="en-US" altLang="zh-CN" dirty="0"/>
              <a:t>, recovery of data exchange</a:t>
            </a:r>
          </a:p>
          <a:p>
            <a:pPr marL="287338" indent="-287338"/>
            <a:r>
              <a:rPr lang="en-US" altLang="zh-CN" dirty="0"/>
              <a:t>Internet stack </a:t>
            </a:r>
            <a:r>
              <a:rPr lang="en-US" altLang="ja-JP" dirty="0"/>
              <a:t>"missing" these layers!</a:t>
            </a:r>
          </a:p>
          <a:p>
            <a:pPr marL="682625" lvl="1" indent="-225425"/>
            <a:r>
              <a:rPr lang="en-US" altLang="zh-CN" dirty="0">
                <a:ea typeface="宋体" panose="02010600030101010101" pitchFamily="2" charset="-122"/>
              </a:rPr>
              <a:t>these services, </a:t>
            </a:r>
            <a:r>
              <a:rPr lang="en-US" altLang="zh-CN" i="1" dirty="0">
                <a:ea typeface="宋体" panose="02010600030101010101" pitchFamily="2" charset="-122"/>
              </a:rPr>
              <a:t>if needed,</a:t>
            </a:r>
            <a:r>
              <a:rPr lang="en-US" altLang="zh-CN" dirty="0">
                <a:ea typeface="宋体" panose="02010600030101010101" pitchFamily="2" charset="-122"/>
              </a:rPr>
              <a:t> must be implemented in application</a:t>
            </a:r>
          </a:p>
          <a:p>
            <a:pPr marL="682625" lvl="1" indent="-225425"/>
            <a:r>
              <a:rPr lang="en-US" altLang="zh-CN" dirty="0">
                <a:ea typeface="宋体" panose="02010600030101010101" pitchFamily="2" charset="-122"/>
              </a:rPr>
              <a:t>needed?</a:t>
            </a:r>
          </a:p>
        </p:txBody>
      </p:sp>
      <p:sp>
        <p:nvSpPr>
          <p:cNvPr id="129026" name="Rectangle 2"/>
          <p:cNvSpPr>
            <a:spLocks noChangeArrowheads="1"/>
          </p:cNvSpPr>
          <p:nvPr/>
        </p:nvSpPr>
        <p:spPr bwMode="auto">
          <a:xfrm>
            <a:off x="8029575" y="16383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29" name="Rectangle 6"/>
          <p:cNvSpPr>
            <a:spLocks noChangeArrowheads="1"/>
          </p:cNvSpPr>
          <p:nvPr/>
        </p:nvSpPr>
        <p:spPr bwMode="auto">
          <a:xfrm>
            <a:off x="7915275" y="1774826"/>
            <a:ext cx="1892300" cy="3586163"/>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30" name="Text Box 7"/>
          <p:cNvSpPr txBox="1">
            <a:spLocks noChangeArrowheads="1"/>
          </p:cNvSpPr>
          <p:nvPr/>
        </p:nvSpPr>
        <p:spPr bwMode="auto">
          <a:xfrm>
            <a:off x="7872414" y="1946276"/>
            <a:ext cx="1982787" cy="345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70000"/>
              </a:lnSpc>
            </a:pPr>
            <a:r>
              <a:rPr lang="en-US" altLang="zh-CN">
                <a:solidFill>
                  <a:srgbClr val="0000FF"/>
                </a:solidFill>
                <a:latin typeface="Comic Sans MS" panose="030F0702030302020204" pitchFamily="66" charset="0"/>
              </a:rPr>
              <a:t>application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presentation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session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transport</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network</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link</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physical</a:t>
            </a:r>
          </a:p>
        </p:txBody>
      </p:sp>
      <p:sp>
        <p:nvSpPr>
          <p:cNvPr id="129031" name="Line 8"/>
          <p:cNvSpPr>
            <a:spLocks noChangeShapeType="1"/>
          </p:cNvSpPr>
          <p:nvPr/>
        </p:nvSpPr>
        <p:spPr bwMode="auto">
          <a:xfrm>
            <a:off x="7894638" y="2366963"/>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2" name="Line 9"/>
          <p:cNvSpPr>
            <a:spLocks noChangeShapeType="1"/>
          </p:cNvSpPr>
          <p:nvPr/>
        </p:nvSpPr>
        <p:spPr bwMode="auto">
          <a:xfrm>
            <a:off x="7908925" y="33432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3" name="Line 10"/>
          <p:cNvSpPr>
            <a:spLocks noChangeShapeType="1"/>
          </p:cNvSpPr>
          <p:nvPr/>
        </p:nvSpPr>
        <p:spPr bwMode="auto">
          <a:xfrm>
            <a:off x="7908925" y="3883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4" name="Line 11"/>
          <p:cNvSpPr>
            <a:spLocks noChangeShapeType="1"/>
          </p:cNvSpPr>
          <p:nvPr/>
        </p:nvSpPr>
        <p:spPr bwMode="auto">
          <a:xfrm>
            <a:off x="7910513" y="4899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5" name="Line 12"/>
          <p:cNvSpPr>
            <a:spLocks noChangeShapeType="1"/>
          </p:cNvSpPr>
          <p:nvPr/>
        </p:nvSpPr>
        <p:spPr bwMode="auto">
          <a:xfrm>
            <a:off x="7894638" y="44164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6" name="Line 13"/>
          <p:cNvSpPr>
            <a:spLocks noChangeShapeType="1"/>
          </p:cNvSpPr>
          <p:nvPr/>
        </p:nvSpPr>
        <p:spPr bwMode="auto">
          <a:xfrm>
            <a:off x="7893050" y="28860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pic>
        <p:nvPicPr>
          <p:cNvPr id="129037"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538" y="895350"/>
            <a:ext cx="5377606"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613085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Freeform 99"/>
          <p:cNvSpPr>
            <a:spLocks/>
          </p:cNvSpPr>
          <p:nvPr/>
        </p:nvSpPr>
        <p:spPr bwMode="auto">
          <a:xfrm>
            <a:off x="8502650" y="4156076"/>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1074" name="Group 347"/>
          <p:cNvGrpSpPr>
            <a:grpSpLocks/>
          </p:cNvGrpSpPr>
          <p:nvPr/>
        </p:nvGrpSpPr>
        <p:grpSpPr bwMode="auto">
          <a:xfrm>
            <a:off x="9104313" y="4918076"/>
            <a:ext cx="984250" cy="600075"/>
            <a:chOff x="1871277" y="1576300"/>
            <a:chExt cx="1128371" cy="437861"/>
          </a:xfrm>
        </p:grpSpPr>
        <p:sp>
          <p:nvSpPr>
            <p:cNvPr id="146" name="Oval 1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Comic Sans MS" panose="030F0702030302020204" pitchFamily="66" charset="0"/>
              </a:endParaRPr>
            </a:p>
          </p:txBody>
        </p:sp>
        <p:sp>
          <p:nvSpPr>
            <p:cNvPr id="147" name="Rectangle 146"/>
            <p:cNvSpPr/>
            <p:nvPr/>
          </p:nvSpPr>
          <p:spPr bwMode="auto">
            <a:xfrm>
              <a:off x="1871277" y="1739629"/>
              <a:ext cx="1128371" cy="1158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Comic Sans MS" panose="030F0702030302020204" pitchFamily="66" charset="0"/>
              </a:endParaRPr>
            </a:p>
          </p:txBody>
        </p:sp>
        <p:sp>
          <p:nvSpPr>
            <p:cNvPr id="148" name="Oval 1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Comic Sans MS" panose="030F0702030302020204" pitchFamily="66" charset="0"/>
              </a:endParaRPr>
            </a:p>
          </p:txBody>
        </p:sp>
        <p:sp>
          <p:nvSpPr>
            <p:cNvPr id="149" name="Freeform 148"/>
            <p:cNvSpPr/>
            <p:nvPr/>
          </p:nvSpPr>
          <p:spPr bwMode="auto">
            <a:xfrm>
              <a:off x="2158830" y="1673602"/>
              <a:ext cx="549626" cy="1610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Comic Sans MS" panose="030F0702030302020204" pitchFamily="66" charset="0"/>
              </a:endParaRPr>
            </a:p>
          </p:txBody>
        </p:sp>
        <p:sp>
          <p:nvSpPr>
            <p:cNvPr id="150" name="Freeform 1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sp>
          <p:nvSpPr>
            <p:cNvPr id="151" name="Freeform 1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sp>
          <p:nvSpPr>
            <p:cNvPr id="152" name="Freeform 1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cxnSp>
          <p:nvCxnSpPr>
            <p:cNvPr id="153" name="Straight Connector 152"/>
            <p:cNvCxnSpPr>
              <a:cxnSpLocks noChangeShapeType="1"/>
              <a:endCxn id="1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4" name="Straight Connector 1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11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8F8394-0466-45D9-859F-A5C72F27131E}" type="slidenum">
              <a:rPr lang="en-US" altLang="zh-CN" sz="1200" smtClean="0">
                <a:solidFill>
                  <a:schemeClr val="accent4"/>
                </a:solidFill>
                <a:latin typeface="Tahoma" panose="020B0604030504040204" pitchFamily="34" charset="0"/>
              </a:rPr>
              <a:pPr/>
              <a:t>69</a:t>
            </a:fld>
            <a:endParaRPr lang="en-US" altLang="zh-CN" sz="1200" dirty="0">
              <a:solidFill>
                <a:schemeClr val="accent4"/>
              </a:solidFill>
              <a:latin typeface="Tahoma" panose="020B0604030504040204" pitchFamily="34" charset="0"/>
            </a:endParaRPr>
          </a:p>
        </p:txBody>
      </p:sp>
      <p:sp>
        <p:nvSpPr>
          <p:cNvPr id="131111" name="Rectangle 168"/>
          <p:cNvSpPr>
            <a:spLocks noGrp="1" noChangeArrowheads="1"/>
          </p:cNvSpPr>
          <p:nvPr>
            <p:ph type="title" idx="4294967295"/>
          </p:nvPr>
        </p:nvSpPr>
        <p:spPr>
          <a:xfrm>
            <a:off x="6740525" y="-7711"/>
            <a:ext cx="3805237" cy="1143000"/>
          </a:xfrm>
        </p:spPr>
        <p:txBody>
          <a:bodyPr/>
          <a:lstStyle/>
          <a:p>
            <a:pPr eaLnBrk="1" hangingPunct="1"/>
            <a:r>
              <a:rPr lang="en-US" altLang="zh-CN" dirty="0"/>
              <a:t>Encapsulation</a:t>
            </a:r>
          </a:p>
        </p:txBody>
      </p:sp>
      <p:pic>
        <p:nvPicPr>
          <p:cNvPr id="131076" name="Picture 193"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176" y="795338"/>
            <a:ext cx="33702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Freeform 3"/>
          <p:cNvSpPr>
            <a:spLocks/>
          </p:cNvSpPr>
          <p:nvPr/>
        </p:nvSpPr>
        <p:spPr bwMode="auto">
          <a:xfrm>
            <a:off x="8653464" y="2246314"/>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1078" name="Group 180"/>
          <p:cNvGrpSpPr>
            <a:grpSpLocks/>
          </p:cNvGrpSpPr>
          <p:nvPr/>
        </p:nvGrpSpPr>
        <p:grpSpPr bwMode="auto">
          <a:xfrm>
            <a:off x="8853488" y="2754313"/>
            <a:ext cx="1052512" cy="355600"/>
            <a:chOff x="4410" y="1365"/>
            <a:chExt cx="663" cy="224"/>
          </a:xfrm>
        </p:grpSpPr>
        <p:sp>
          <p:nvSpPr>
            <p:cNvPr id="131205"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1206"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1207"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131208" name="Freeform 18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31209"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131079" name="Freeform 2"/>
          <p:cNvSpPr>
            <a:spLocks/>
          </p:cNvSpPr>
          <p:nvPr/>
        </p:nvSpPr>
        <p:spPr bwMode="auto">
          <a:xfrm>
            <a:off x="5341939" y="1447801"/>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080" name="Text Box 8"/>
          <p:cNvSpPr txBox="1">
            <a:spLocks noChangeArrowheads="1"/>
          </p:cNvSpPr>
          <p:nvPr/>
        </p:nvSpPr>
        <p:spPr bwMode="auto">
          <a:xfrm>
            <a:off x="4240214" y="223838"/>
            <a:ext cx="1130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000099"/>
                </a:solidFill>
                <a:latin typeface="Comic Sans MS" panose="030F0702030302020204" pitchFamily="66" charset="0"/>
              </a:rPr>
              <a:t>source</a:t>
            </a:r>
          </a:p>
        </p:txBody>
      </p:sp>
      <p:sp>
        <p:nvSpPr>
          <p:cNvPr id="131081" name="Freeform 10"/>
          <p:cNvSpPr>
            <a:spLocks/>
          </p:cNvSpPr>
          <p:nvPr/>
        </p:nvSpPr>
        <p:spPr bwMode="auto">
          <a:xfrm>
            <a:off x="5392738" y="650876"/>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1082" name="Rectangle 23"/>
          <p:cNvSpPr>
            <a:spLocks noChangeArrowheads="1"/>
          </p:cNvSpPr>
          <p:nvPr/>
        </p:nvSpPr>
        <p:spPr bwMode="auto">
          <a:xfrm>
            <a:off x="4168775" y="6604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083" name="Rectangle 24"/>
          <p:cNvSpPr>
            <a:spLocks noChangeArrowheads="1"/>
          </p:cNvSpPr>
          <p:nvPr/>
        </p:nvSpPr>
        <p:spPr bwMode="auto">
          <a:xfrm>
            <a:off x="4121151" y="7318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84" name="Line 25"/>
          <p:cNvSpPr>
            <a:spLocks noChangeShapeType="1"/>
          </p:cNvSpPr>
          <p:nvPr/>
        </p:nvSpPr>
        <p:spPr bwMode="auto">
          <a:xfrm>
            <a:off x="4121150" y="10493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5" name="Text Box 26"/>
          <p:cNvSpPr txBox="1">
            <a:spLocks noChangeArrowheads="1"/>
          </p:cNvSpPr>
          <p:nvPr/>
        </p:nvSpPr>
        <p:spPr bwMode="auto">
          <a:xfrm>
            <a:off x="4078289" y="6985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application</a:t>
            </a:r>
          </a:p>
          <a:p>
            <a:pPr algn="ctr">
              <a:lnSpc>
                <a:spcPct val="110000"/>
              </a:lnSpc>
            </a:pPr>
            <a:r>
              <a:rPr lang="en-US" altLang="zh-CN" sz="1800">
                <a:solidFill>
                  <a:srgbClr val="0000FF"/>
                </a:solidFill>
                <a:latin typeface="Comic Sans MS" panose="030F0702030302020204" pitchFamily="66" charset="0"/>
              </a:rPr>
              <a:t>transport</a:t>
            </a:r>
          </a:p>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086" name="Line 27"/>
          <p:cNvSpPr>
            <a:spLocks noChangeShapeType="1"/>
          </p:cNvSpPr>
          <p:nvPr/>
        </p:nvSpPr>
        <p:spPr bwMode="auto">
          <a:xfrm>
            <a:off x="4129088" y="13700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7" name="Line 28"/>
          <p:cNvSpPr>
            <a:spLocks noChangeShapeType="1"/>
          </p:cNvSpPr>
          <p:nvPr/>
        </p:nvSpPr>
        <p:spPr bwMode="auto">
          <a:xfrm>
            <a:off x="4133850" y="16510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8" name="Line 29"/>
          <p:cNvSpPr>
            <a:spLocks noChangeShapeType="1"/>
          </p:cNvSpPr>
          <p:nvPr/>
        </p:nvSpPr>
        <p:spPr bwMode="auto">
          <a:xfrm>
            <a:off x="4133850" y="19272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nvGrpSpPr>
          <p:cNvPr id="5" name="Group 39"/>
          <p:cNvGrpSpPr>
            <a:grpSpLocks/>
          </p:cNvGrpSpPr>
          <p:nvPr/>
        </p:nvGrpSpPr>
        <p:grpSpPr bwMode="auto">
          <a:xfrm>
            <a:off x="2743200" y="1368426"/>
            <a:ext cx="1208088" cy="303213"/>
            <a:chOff x="501" y="1990"/>
            <a:chExt cx="761" cy="191"/>
          </a:xfrm>
        </p:grpSpPr>
        <p:sp>
          <p:nvSpPr>
            <p:cNvPr id="131199"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200"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Comic Sans MS" panose="030F0702030302020204" pitchFamily="66" charset="0"/>
                </a:rPr>
                <a:t>H</a:t>
              </a:r>
              <a:r>
                <a:rPr lang="en-US" altLang="zh-CN" sz="1800" baseline="-25000" dirty="0" err="1">
                  <a:solidFill>
                    <a:srgbClr val="0000FF"/>
                  </a:solidFill>
                  <a:latin typeface="Comic Sans MS" panose="030F0702030302020204" pitchFamily="66" charset="0"/>
                </a:rPr>
                <a:t>t</a:t>
              </a:r>
              <a:endParaRPr lang="en-US" altLang="zh-CN" sz="1800" baseline="-25000" dirty="0">
                <a:solidFill>
                  <a:srgbClr val="0000FF"/>
                </a:solidFill>
                <a:latin typeface="Comic Sans MS" panose="030F0702030302020204" pitchFamily="66" charset="0"/>
              </a:endParaRPr>
            </a:p>
          </p:txBody>
        </p:sp>
        <p:sp>
          <p:nvSpPr>
            <p:cNvPr id="131201"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Comic Sans MS" panose="030F0702030302020204" pitchFamily="66" charset="0"/>
                </a:rPr>
                <a:t>H</a:t>
              </a:r>
              <a:r>
                <a:rPr lang="en-US" altLang="zh-CN" sz="1800" baseline="-25000">
                  <a:latin typeface="Comic Sans MS" panose="030F0702030302020204" pitchFamily="66" charset="0"/>
                </a:rPr>
                <a:t>n</a:t>
              </a:r>
            </a:p>
          </p:txBody>
        </p:sp>
        <p:sp>
          <p:nvSpPr>
            <p:cNvPr id="131202"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M</a:t>
              </a:r>
            </a:p>
          </p:txBody>
        </p:sp>
        <p:sp>
          <p:nvSpPr>
            <p:cNvPr id="131203"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204"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12645" name="Text Box 5"/>
          <p:cNvSpPr txBox="1">
            <a:spLocks noChangeArrowheads="1"/>
          </p:cNvSpPr>
          <p:nvPr/>
        </p:nvSpPr>
        <p:spPr bwMode="auto">
          <a:xfrm>
            <a:off x="1919288" y="996950"/>
            <a:ext cx="9797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segment</a:t>
            </a:r>
          </a:p>
        </p:txBody>
      </p:sp>
      <p:grpSp>
        <p:nvGrpSpPr>
          <p:cNvPr id="6" name="Group 178"/>
          <p:cNvGrpSpPr>
            <a:grpSpLocks/>
          </p:cNvGrpSpPr>
          <p:nvPr/>
        </p:nvGrpSpPr>
        <p:grpSpPr bwMode="auto">
          <a:xfrm>
            <a:off x="3057526" y="1033463"/>
            <a:ext cx="301625" cy="292100"/>
            <a:chOff x="1962" y="2058"/>
            <a:chExt cx="190" cy="184"/>
          </a:xfrm>
        </p:grpSpPr>
        <p:sp>
          <p:nvSpPr>
            <p:cNvPr id="131197"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198" name="Rectangle 48"/>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Comic Sans MS" panose="030F0702030302020204" pitchFamily="66" charset="0"/>
                </a:rPr>
                <a:t>H</a:t>
              </a:r>
              <a:r>
                <a:rPr lang="en-US" altLang="zh-CN" sz="1800" baseline="-25000">
                  <a:latin typeface="Comic Sans MS" panose="030F0702030302020204" pitchFamily="66" charset="0"/>
                </a:rPr>
                <a:t>t</a:t>
              </a:r>
            </a:p>
          </p:txBody>
        </p:sp>
      </p:grpSp>
      <p:sp>
        <p:nvSpPr>
          <p:cNvPr id="112644" name="Text Box 4"/>
          <p:cNvSpPr txBox="1">
            <a:spLocks noChangeArrowheads="1"/>
          </p:cNvSpPr>
          <p:nvPr/>
        </p:nvSpPr>
        <p:spPr bwMode="auto">
          <a:xfrm>
            <a:off x="1719264" y="1336675"/>
            <a:ext cx="10855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datagram</a:t>
            </a:r>
          </a:p>
        </p:txBody>
      </p:sp>
      <p:sp>
        <p:nvSpPr>
          <p:cNvPr id="131093" name="Text Box 54"/>
          <p:cNvSpPr txBox="1">
            <a:spLocks noChangeArrowheads="1"/>
          </p:cNvSpPr>
          <p:nvPr/>
        </p:nvSpPr>
        <p:spPr bwMode="auto">
          <a:xfrm>
            <a:off x="3071814" y="4157664"/>
            <a:ext cx="15215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a:solidFill>
                  <a:srgbClr val="000099"/>
                </a:solidFill>
                <a:latin typeface="Comic Sans MS" panose="030F0702030302020204" pitchFamily="66" charset="0"/>
              </a:rPr>
              <a:t>destination</a:t>
            </a:r>
          </a:p>
        </p:txBody>
      </p:sp>
      <p:sp>
        <p:nvSpPr>
          <p:cNvPr id="131094" name="Freeform 56"/>
          <p:cNvSpPr>
            <a:spLocks/>
          </p:cNvSpPr>
          <p:nvPr/>
        </p:nvSpPr>
        <p:spPr bwMode="auto">
          <a:xfrm>
            <a:off x="4503738" y="4540251"/>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1095" name="Rectangle 57"/>
          <p:cNvSpPr>
            <a:spLocks noChangeArrowheads="1"/>
          </p:cNvSpPr>
          <p:nvPr/>
        </p:nvSpPr>
        <p:spPr bwMode="auto">
          <a:xfrm>
            <a:off x="3279775" y="45466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96" name="Rectangle 58"/>
          <p:cNvSpPr>
            <a:spLocks noChangeArrowheads="1"/>
          </p:cNvSpPr>
          <p:nvPr/>
        </p:nvSpPr>
        <p:spPr bwMode="auto">
          <a:xfrm>
            <a:off x="3232151" y="46180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97" name="Line 59"/>
          <p:cNvSpPr>
            <a:spLocks noChangeShapeType="1"/>
          </p:cNvSpPr>
          <p:nvPr/>
        </p:nvSpPr>
        <p:spPr bwMode="auto">
          <a:xfrm>
            <a:off x="3232150" y="49355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98" name="Text Box 60"/>
          <p:cNvSpPr txBox="1">
            <a:spLocks noChangeArrowheads="1"/>
          </p:cNvSpPr>
          <p:nvPr/>
        </p:nvSpPr>
        <p:spPr bwMode="auto">
          <a:xfrm>
            <a:off x="3189289" y="45847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application</a:t>
            </a:r>
          </a:p>
          <a:p>
            <a:pPr algn="ctr">
              <a:lnSpc>
                <a:spcPct val="110000"/>
              </a:lnSpc>
            </a:pPr>
            <a:r>
              <a:rPr lang="en-US" altLang="zh-CN" sz="1800">
                <a:solidFill>
                  <a:srgbClr val="0000FF"/>
                </a:solidFill>
                <a:latin typeface="Comic Sans MS" panose="030F0702030302020204" pitchFamily="66" charset="0"/>
              </a:rPr>
              <a:t>transport</a:t>
            </a:r>
          </a:p>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099" name="Line 61"/>
          <p:cNvSpPr>
            <a:spLocks noChangeShapeType="1"/>
          </p:cNvSpPr>
          <p:nvPr/>
        </p:nvSpPr>
        <p:spPr bwMode="auto">
          <a:xfrm>
            <a:off x="3240088" y="52562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00" name="Line 62"/>
          <p:cNvSpPr>
            <a:spLocks noChangeShapeType="1"/>
          </p:cNvSpPr>
          <p:nvPr/>
        </p:nvSpPr>
        <p:spPr bwMode="auto">
          <a:xfrm>
            <a:off x="3244850" y="55372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01" name="Line 63"/>
          <p:cNvSpPr>
            <a:spLocks noChangeShapeType="1"/>
          </p:cNvSpPr>
          <p:nvPr/>
        </p:nvSpPr>
        <p:spPr bwMode="auto">
          <a:xfrm>
            <a:off x="3244850" y="58134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nvGrpSpPr>
          <p:cNvPr id="3" name="Group 2"/>
          <p:cNvGrpSpPr>
            <a:grpSpLocks/>
          </p:cNvGrpSpPr>
          <p:nvPr/>
        </p:nvGrpSpPr>
        <p:grpSpPr bwMode="auto">
          <a:xfrm>
            <a:off x="1676400" y="4610100"/>
            <a:ext cx="1479550" cy="1220788"/>
            <a:chOff x="152400" y="4610100"/>
            <a:chExt cx="1479550" cy="1220788"/>
          </a:xfrm>
        </p:grpSpPr>
        <p:grpSp>
          <p:nvGrpSpPr>
            <p:cNvPr id="131173" name="Group 64"/>
            <p:cNvGrpSpPr>
              <a:grpSpLocks/>
            </p:cNvGrpSpPr>
            <p:nvPr/>
          </p:nvGrpSpPr>
          <p:grpSpPr bwMode="auto">
            <a:xfrm>
              <a:off x="152400" y="5527675"/>
              <a:ext cx="1479550" cy="303213"/>
              <a:chOff x="332" y="2224"/>
              <a:chExt cx="932" cy="191"/>
            </a:xfrm>
          </p:grpSpPr>
          <p:sp>
            <p:nvSpPr>
              <p:cNvPr id="131189"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90"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91"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92"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l</a:t>
                </a:r>
              </a:p>
            </p:txBody>
          </p:sp>
          <p:sp>
            <p:nvSpPr>
              <p:cNvPr id="131193"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94"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95"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96"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4" name="Group 73"/>
            <p:cNvGrpSpPr>
              <a:grpSpLocks/>
            </p:cNvGrpSpPr>
            <p:nvPr/>
          </p:nvGrpSpPr>
          <p:grpSpPr bwMode="auto">
            <a:xfrm>
              <a:off x="420688" y="5229225"/>
              <a:ext cx="1208087" cy="303213"/>
              <a:chOff x="501" y="1990"/>
              <a:chExt cx="761" cy="191"/>
            </a:xfrm>
          </p:grpSpPr>
          <p:sp>
            <p:nvSpPr>
              <p:cNvPr id="131183"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84"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85"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86"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87"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88"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5" name="Group 80"/>
            <p:cNvGrpSpPr>
              <a:grpSpLocks/>
            </p:cNvGrpSpPr>
            <p:nvPr/>
          </p:nvGrpSpPr>
          <p:grpSpPr bwMode="auto">
            <a:xfrm>
              <a:off x="723900" y="4921250"/>
              <a:ext cx="890588" cy="303213"/>
              <a:chOff x="645" y="1734"/>
              <a:chExt cx="561" cy="191"/>
            </a:xfrm>
          </p:grpSpPr>
          <p:sp>
            <p:nvSpPr>
              <p:cNvPr id="131179"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80"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81"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82"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6" name="Group 85"/>
            <p:cNvGrpSpPr>
              <a:grpSpLocks/>
            </p:cNvGrpSpPr>
            <p:nvPr/>
          </p:nvGrpSpPr>
          <p:grpSpPr bwMode="auto">
            <a:xfrm>
              <a:off x="930275" y="4610100"/>
              <a:ext cx="679450" cy="301625"/>
              <a:chOff x="780" y="1553"/>
              <a:chExt cx="428" cy="190"/>
            </a:xfrm>
          </p:grpSpPr>
          <p:sp>
            <p:nvSpPr>
              <p:cNvPr id="131177"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78"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grpSp>
        <p:nvGrpSpPr>
          <p:cNvPr id="131103" name="Group 88"/>
          <p:cNvGrpSpPr>
            <a:grpSpLocks/>
          </p:cNvGrpSpPr>
          <p:nvPr/>
        </p:nvGrpSpPr>
        <p:grpSpPr bwMode="auto">
          <a:xfrm>
            <a:off x="7178676" y="4164013"/>
            <a:ext cx="1387475" cy="1035050"/>
            <a:chOff x="3601" y="168"/>
            <a:chExt cx="874" cy="652"/>
          </a:xfrm>
        </p:grpSpPr>
        <p:sp>
          <p:nvSpPr>
            <p:cNvPr id="131168"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9"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70"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71"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172"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grpSp>
        <p:nvGrpSpPr>
          <p:cNvPr id="131104" name="Group 94"/>
          <p:cNvGrpSpPr>
            <a:grpSpLocks/>
          </p:cNvGrpSpPr>
          <p:nvPr/>
        </p:nvGrpSpPr>
        <p:grpSpPr bwMode="auto">
          <a:xfrm>
            <a:off x="7345364" y="2271714"/>
            <a:ext cx="1387475" cy="733425"/>
            <a:chOff x="4696" y="597"/>
            <a:chExt cx="874" cy="462"/>
          </a:xfrm>
        </p:grpSpPr>
        <p:sp>
          <p:nvSpPr>
            <p:cNvPr id="131164"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5"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6"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67"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grpSp>
      <p:sp>
        <p:nvSpPr>
          <p:cNvPr id="131105" name="Freeform 114"/>
          <p:cNvSpPr>
            <a:spLocks/>
          </p:cNvSpPr>
          <p:nvPr/>
        </p:nvSpPr>
        <p:spPr bwMode="auto">
          <a:xfrm>
            <a:off x="3352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 name="Group 1"/>
          <p:cNvGrpSpPr>
            <a:grpSpLocks/>
          </p:cNvGrpSpPr>
          <p:nvPr/>
        </p:nvGrpSpPr>
        <p:grpSpPr bwMode="auto">
          <a:xfrm>
            <a:off x="5762625" y="4240213"/>
            <a:ext cx="1479550" cy="609600"/>
            <a:chOff x="4238625" y="4240213"/>
            <a:chExt cx="1479550" cy="609600"/>
          </a:xfrm>
        </p:grpSpPr>
        <p:grpSp>
          <p:nvGrpSpPr>
            <p:cNvPr id="131148" name="Group 115"/>
            <p:cNvGrpSpPr>
              <a:grpSpLocks/>
            </p:cNvGrpSpPr>
            <p:nvPr/>
          </p:nvGrpSpPr>
          <p:grpSpPr bwMode="auto">
            <a:xfrm>
              <a:off x="4238625" y="4546600"/>
              <a:ext cx="1479550" cy="303213"/>
              <a:chOff x="332" y="2224"/>
              <a:chExt cx="932" cy="191"/>
            </a:xfrm>
          </p:grpSpPr>
          <p:sp>
            <p:nvSpPr>
              <p:cNvPr id="131156"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57"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58"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59"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l</a:t>
                </a:r>
              </a:p>
            </p:txBody>
          </p:sp>
          <p:sp>
            <p:nvSpPr>
              <p:cNvPr id="131160"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61"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62"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63"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49" name="Group 124"/>
            <p:cNvGrpSpPr>
              <a:grpSpLocks/>
            </p:cNvGrpSpPr>
            <p:nvPr/>
          </p:nvGrpSpPr>
          <p:grpSpPr bwMode="auto">
            <a:xfrm>
              <a:off x="4497388" y="4240213"/>
              <a:ext cx="1208087" cy="303212"/>
              <a:chOff x="501" y="1990"/>
              <a:chExt cx="761" cy="191"/>
            </a:xfrm>
          </p:grpSpPr>
          <p:sp>
            <p:nvSpPr>
              <p:cNvPr id="131150"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51"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52"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53"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54"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55"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grpSp>
        <p:nvGrpSpPr>
          <p:cNvPr id="15" name="Group 140"/>
          <p:cNvGrpSpPr>
            <a:grpSpLocks/>
          </p:cNvGrpSpPr>
          <p:nvPr/>
        </p:nvGrpSpPr>
        <p:grpSpPr bwMode="auto">
          <a:xfrm>
            <a:off x="8793164" y="4606926"/>
            <a:ext cx="1208087" cy="303213"/>
            <a:chOff x="501" y="1990"/>
            <a:chExt cx="761" cy="191"/>
          </a:xfrm>
        </p:grpSpPr>
        <p:sp>
          <p:nvSpPr>
            <p:cNvPr id="131142"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43"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44"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45"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46"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47"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6" name="Group 156"/>
          <p:cNvGrpSpPr>
            <a:grpSpLocks/>
          </p:cNvGrpSpPr>
          <p:nvPr/>
        </p:nvGrpSpPr>
        <p:grpSpPr bwMode="auto">
          <a:xfrm>
            <a:off x="2462213" y="1665288"/>
            <a:ext cx="1479550" cy="303212"/>
            <a:chOff x="332" y="2224"/>
            <a:chExt cx="932" cy="191"/>
          </a:xfrm>
        </p:grpSpPr>
        <p:sp>
          <p:nvSpPr>
            <p:cNvPr id="131134"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135"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Comic Sans MS" panose="030F0702030302020204" pitchFamily="66" charset="0"/>
                </a:rPr>
                <a:t>H</a:t>
              </a:r>
              <a:r>
                <a:rPr lang="en-US" altLang="zh-CN" sz="1800" baseline="-25000" dirty="0" err="1">
                  <a:solidFill>
                    <a:srgbClr val="0000FF"/>
                  </a:solidFill>
                  <a:latin typeface="Comic Sans MS" panose="030F0702030302020204" pitchFamily="66" charset="0"/>
                </a:rPr>
                <a:t>t</a:t>
              </a:r>
              <a:endParaRPr lang="en-US" altLang="zh-CN" sz="1800" baseline="-25000" dirty="0">
                <a:solidFill>
                  <a:srgbClr val="0000FF"/>
                </a:solidFill>
                <a:latin typeface="Comic Sans MS" panose="030F0702030302020204" pitchFamily="66" charset="0"/>
              </a:endParaRPr>
            </a:p>
          </p:txBody>
        </p:sp>
        <p:sp>
          <p:nvSpPr>
            <p:cNvPr id="131136"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37"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H</a:t>
              </a:r>
              <a:r>
                <a:rPr lang="en-US" altLang="zh-CN" sz="1800" baseline="-25000" dirty="0">
                  <a:solidFill>
                    <a:srgbClr val="0000FF"/>
                  </a:solidFill>
                  <a:latin typeface="Comic Sans MS" panose="030F0702030302020204" pitchFamily="66" charset="0"/>
                </a:rPr>
                <a:t>l</a:t>
              </a:r>
            </a:p>
          </p:txBody>
        </p:sp>
        <p:sp>
          <p:nvSpPr>
            <p:cNvPr id="131138"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M</a:t>
              </a:r>
            </a:p>
          </p:txBody>
        </p:sp>
        <p:sp>
          <p:nvSpPr>
            <p:cNvPr id="131139"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140"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141"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31109" name="Text Box 166"/>
          <p:cNvSpPr txBox="1">
            <a:spLocks noChangeArrowheads="1"/>
          </p:cNvSpPr>
          <p:nvPr/>
        </p:nvSpPr>
        <p:spPr bwMode="auto">
          <a:xfrm>
            <a:off x="9445625" y="5411788"/>
            <a:ext cx="8867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b="1">
                <a:solidFill>
                  <a:srgbClr val="0000FF"/>
                </a:solidFill>
                <a:latin typeface="Comic Sans MS" panose="030F0702030302020204" pitchFamily="66" charset="0"/>
              </a:rPr>
              <a:t>router</a:t>
            </a:r>
          </a:p>
        </p:txBody>
      </p:sp>
      <p:sp>
        <p:nvSpPr>
          <p:cNvPr id="131110" name="Text Box 167"/>
          <p:cNvSpPr txBox="1">
            <a:spLocks noChangeArrowheads="1"/>
          </p:cNvSpPr>
          <p:nvPr/>
        </p:nvSpPr>
        <p:spPr bwMode="auto">
          <a:xfrm>
            <a:off x="9459913" y="3098801"/>
            <a:ext cx="895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b="1" dirty="0">
                <a:solidFill>
                  <a:srgbClr val="0000FF"/>
                </a:solidFill>
                <a:latin typeface="Comic Sans MS" panose="030F0702030302020204" pitchFamily="66" charset="0"/>
              </a:rPr>
              <a:t>switch</a:t>
            </a:r>
          </a:p>
        </p:txBody>
      </p:sp>
      <p:sp>
        <p:nvSpPr>
          <p:cNvPr id="112814" name="Text Box 174"/>
          <p:cNvSpPr txBox="1">
            <a:spLocks noChangeArrowheads="1"/>
          </p:cNvSpPr>
          <p:nvPr/>
        </p:nvSpPr>
        <p:spPr bwMode="auto">
          <a:xfrm>
            <a:off x="2227263" y="692150"/>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message</a:t>
            </a:r>
          </a:p>
        </p:txBody>
      </p:sp>
      <p:grpSp>
        <p:nvGrpSpPr>
          <p:cNvPr id="17" name="Group 175"/>
          <p:cNvGrpSpPr>
            <a:grpSpLocks/>
          </p:cNvGrpSpPr>
          <p:nvPr/>
        </p:nvGrpSpPr>
        <p:grpSpPr bwMode="auto">
          <a:xfrm>
            <a:off x="3287713" y="719139"/>
            <a:ext cx="679450" cy="301625"/>
            <a:chOff x="780" y="1553"/>
            <a:chExt cx="428" cy="190"/>
          </a:xfrm>
        </p:grpSpPr>
        <p:sp>
          <p:nvSpPr>
            <p:cNvPr id="131132"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33" name="Rectangle 17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nvGrpSpPr>
          <p:cNvPr id="18" name="Group 185"/>
          <p:cNvGrpSpPr>
            <a:grpSpLocks/>
          </p:cNvGrpSpPr>
          <p:nvPr/>
        </p:nvGrpSpPr>
        <p:grpSpPr bwMode="auto">
          <a:xfrm>
            <a:off x="3052764" y="1039814"/>
            <a:ext cx="903287" cy="301625"/>
            <a:chOff x="1851" y="2046"/>
            <a:chExt cx="569" cy="190"/>
          </a:xfrm>
        </p:grpSpPr>
        <p:grpSp>
          <p:nvGrpSpPr>
            <p:cNvPr id="131126" name="Group 179"/>
            <p:cNvGrpSpPr>
              <a:grpSpLocks/>
            </p:cNvGrpSpPr>
            <p:nvPr/>
          </p:nvGrpSpPr>
          <p:grpSpPr bwMode="auto">
            <a:xfrm>
              <a:off x="1851" y="2047"/>
              <a:ext cx="190" cy="184"/>
              <a:chOff x="1962" y="2058"/>
              <a:chExt cx="190" cy="184"/>
            </a:xfrm>
          </p:grpSpPr>
          <p:sp>
            <p:nvSpPr>
              <p:cNvPr id="131130"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31" name="Rectangle 181"/>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grpSp>
        <p:grpSp>
          <p:nvGrpSpPr>
            <p:cNvPr id="131127" name="Group 182"/>
            <p:cNvGrpSpPr>
              <a:grpSpLocks/>
            </p:cNvGrpSpPr>
            <p:nvPr/>
          </p:nvGrpSpPr>
          <p:grpSpPr bwMode="auto">
            <a:xfrm>
              <a:off x="1992" y="2046"/>
              <a:ext cx="428" cy="190"/>
              <a:chOff x="780" y="1553"/>
              <a:chExt cx="428" cy="190"/>
            </a:xfrm>
          </p:grpSpPr>
          <p:sp>
            <p:nvSpPr>
              <p:cNvPr id="131128"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29" name="Rectangle 184"/>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grpSp>
        <p:nvGrpSpPr>
          <p:cNvPr id="21" name="Group 187"/>
          <p:cNvGrpSpPr>
            <a:grpSpLocks/>
          </p:cNvGrpSpPr>
          <p:nvPr/>
        </p:nvGrpSpPr>
        <p:grpSpPr bwMode="auto">
          <a:xfrm>
            <a:off x="2759076" y="1363663"/>
            <a:ext cx="301625" cy="292100"/>
            <a:chOff x="1962" y="2058"/>
            <a:chExt cx="190" cy="184"/>
          </a:xfrm>
        </p:grpSpPr>
        <p:sp>
          <p:nvSpPr>
            <p:cNvPr id="131124"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25" name="Rectangle 189"/>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grpSp>
      <p:sp>
        <p:nvSpPr>
          <p:cNvPr id="112647" name="Text Box 7"/>
          <p:cNvSpPr txBox="1">
            <a:spLocks noChangeArrowheads="1"/>
          </p:cNvSpPr>
          <p:nvPr/>
        </p:nvSpPr>
        <p:spPr bwMode="auto">
          <a:xfrm>
            <a:off x="1681163" y="1643063"/>
            <a:ext cx="7649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frame</a:t>
            </a:r>
          </a:p>
        </p:txBody>
      </p:sp>
      <p:grpSp>
        <p:nvGrpSpPr>
          <p:cNvPr id="131117" name="Group 187"/>
          <p:cNvGrpSpPr>
            <a:grpSpLocks/>
          </p:cNvGrpSpPr>
          <p:nvPr/>
        </p:nvGrpSpPr>
        <p:grpSpPr bwMode="auto">
          <a:xfrm flipH="1">
            <a:off x="4702176" y="4970464"/>
            <a:ext cx="803275" cy="771525"/>
            <a:chOff x="-44" y="1473"/>
            <a:chExt cx="981" cy="1105"/>
          </a:xfrm>
        </p:grpSpPr>
        <p:pic>
          <p:nvPicPr>
            <p:cNvPr id="131122" name="Picture 18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3" name="Freeform 1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1118" name="Group 190"/>
          <p:cNvGrpSpPr>
            <a:grpSpLocks/>
          </p:cNvGrpSpPr>
          <p:nvPr/>
        </p:nvGrpSpPr>
        <p:grpSpPr bwMode="auto">
          <a:xfrm flipH="1">
            <a:off x="5664201" y="1087439"/>
            <a:ext cx="803275" cy="771525"/>
            <a:chOff x="-44" y="1473"/>
            <a:chExt cx="981" cy="1105"/>
          </a:xfrm>
        </p:grpSpPr>
        <p:pic>
          <p:nvPicPr>
            <p:cNvPr id="131120" name="Picture 1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1" name="Freeform 1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sp>
        <p:nvSpPr>
          <p:cNvPr id="155"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108456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1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nodeType="afterGroup">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18"/>
                                        </p:tgtEl>
                                        <p:attrNameLst>
                                          <p:attrName>ppt_x</p:attrName>
                                          <p:attrName>ppt_y</p:attrName>
                                        </p:attrNameLst>
                                      </p:cBhvr>
                                      <p:rCtr x="0" y="2847"/>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06"/>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64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12647"/>
                                        </p:tgtEl>
                                        <p:attrNameLst>
                                          <p:attrName>style.visibility</p:attrName>
                                        </p:attrNameLst>
                                      </p:cBhvr>
                                      <p:to>
                                        <p:strVal val="hidden"/>
                                      </p:to>
                                    </p:set>
                                  </p:childTnLst>
                                </p:cTn>
                              </p:par>
                            </p:childTnLst>
                          </p:cTn>
                        </p:par>
                        <p:par>
                          <p:cTn id="59" fill="hold" nodeType="afterGroup">
                            <p:stCondLst>
                              <p:cond delay="0"/>
                            </p:stCondLst>
                            <p:childTnLst>
                              <p:par>
                                <p:cTn id="60" presetID="0" presetClass="path" presetSubtype="0" accel="50000" decel="50000" fill="hold" nodeType="afterEffect">
                                  <p:stCondLst>
                                    <p:cond delay="0"/>
                                  </p:stCondLst>
                                  <p:childTnLst>
                                    <p:animMotion origin="layout" path="M 3.05556E-6 -4.81481E-6 L 3.05556E-6 0.13889 L 0.40295 0.13889 L 0.40295 0.09885 L 0.57152 0.10093 L 0.57152 0.57709 L 0.66371 0.50857 L 0.66371 0.42848 " pathEditMode="relative" rAng="0" ptsTypes="AAAAAAAA">
                                      <p:cBhvr>
                                        <p:cTn id="61" dur="3000" fill="hold"/>
                                        <p:tgtEl>
                                          <p:spTgt spid="16"/>
                                        </p:tgtEl>
                                        <p:attrNameLst>
                                          <p:attrName>ppt_x</p:attrName>
                                          <p:attrName>ppt_y</p:attrName>
                                        </p:attrNameLst>
                                      </p:cBhvr>
                                      <p:rCtr x="33177" y="28843"/>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xit" presetSubtype="0" fill="hold" nodeType="clickEffect">
                                  <p:stCondLst>
                                    <p:cond delay="0"/>
                                  </p:stCondLst>
                                  <p:childTnLst>
                                    <p:set>
                                      <p:cBhvr>
                                        <p:cTn id="65" dur="1" fill="hold">
                                          <p:stCondLst>
                                            <p:cond delay="0"/>
                                          </p:stCondLst>
                                        </p:cTn>
                                        <p:tgtEl>
                                          <p:spTgt spid="16"/>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64" presetClass="path" presetSubtype="0" accel="50000" decel="50000" fill="hold" nodeType="clickEffect">
                                  <p:stCondLst>
                                    <p:cond delay="0"/>
                                  </p:stCondLst>
                                  <p:childTnLst>
                                    <p:animMotion origin="layout" path="M 0.00156 -0.00046 L 0.00156 -0.04815 " pathEditMode="relative" rAng="0" ptsTypes="AA">
                                      <p:cBhvr>
                                        <p:cTn id="71" dur="2000" fill="hold"/>
                                        <p:tgtEl>
                                          <p:spTgt spid="15"/>
                                        </p:tgtEl>
                                        <p:attrNameLst>
                                          <p:attrName>ppt_x</p:attrName>
                                          <p:attrName>ppt_y</p:attrName>
                                        </p:attrNameLst>
                                      </p:cBhvr>
                                      <p:rCtr x="0" y="-2384"/>
                                    </p:animMotion>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xit" presetSubtype="0" fill="hold" nodeType="clickEffect">
                                  <p:stCondLst>
                                    <p:cond delay="0"/>
                                  </p:stCondLst>
                                  <p:childTnLst>
                                    <p:set>
                                      <p:cBhvr>
                                        <p:cTn id="75" dur="1" fill="hold">
                                          <p:stCondLst>
                                            <p:cond delay="0"/>
                                          </p:stCondLst>
                                        </p:cTn>
                                        <p:tgtEl>
                                          <p:spTgt spid="15"/>
                                        </p:tgtEl>
                                        <p:attrNameLst>
                                          <p:attrName>style.visibility</p:attrName>
                                        </p:attrNameLst>
                                      </p:cBhvr>
                                      <p:to>
                                        <p:strVal val="hidden"/>
                                      </p:to>
                                    </p:set>
                                  </p:childTnLst>
                                </p:cTn>
                              </p:par>
                              <p:par>
                                <p:cTn id="76" presetID="22" presetClass="entr" presetSubtype="1" fill="hold" nodeType="with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wipe(up)">
                                      <p:cBhvr>
                                        <p:cTn id="78" dur="500"/>
                                        <p:tgtEl>
                                          <p:spTgt spid="2"/>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2"/>
                                        </p:tgtEl>
                                        <p:attrNameLst>
                                          <p:attrName>style.visibility</p:attrName>
                                        </p:attrNameLst>
                                      </p:cBhvr>
                                      <p:to>
                                        <p:strVal val="hidden"/>
                                      </p:to>
                                    </p:set>
                                  </p:childTnLst>
                                </p:cTn>
                              </p:par>
                              <p:par>
                                <p:cTn id="83" presetID="22" presetClass="entr" presetSubtype="4" fill="hold" nodeType="with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wipe(down)">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1200" y="241300"/>
            <a:ext cx="7772400" cy="1143000"/>
          </a:xfrm>
        </p:spPr>
        <p:txBody>
          <a:bodyPr/>
          <a:lstStyle/>
          <a:p>
            <a:r>
              <a:rPr lang="en-US" altLang="zh-CN">
                <a:solidFill>
                  <a:srgbClr val="000099"/>
                </a:solidFill>
                <a:ea typeface="宋体" panose="02010600030101010101" pitchFamily="2" charset="-122"/>
              </a:rPr>
              <a:t>Chapter 1: Introduction</a:t>
            </a:r>
          </a:p>
        </p:txBody>
      </p:sp>
      <p:sp>
        <p:nvSpPr>
          <p:cNvPr id="18435" name="Rectangle 3"/>
          <p:cNvSpPr>
            <a:spLocks noGrp="1" noChangeArrowheads="1"/>
          </p:cNvSpPr>
          <p:nvPr>
            <p:ph type="body" sz="half" idx="1"/>
          </p:nvPr>
        </p:nvSpPr>
        <p:spPr>
          <a:xfrm>
            <a:off x="2057400" y="1371600"/>
            <a:ext cx="3581400" cy="4648200"/>
          </a:xfrm>
        </p:spPr>
        <p:txBody>
          <a:bodyPr/>
          <a:lstStyle/>
          <a:p>
            <a:pPr>
              <a:lnSpc>
                <a:spcPct val="90000"/>
              </a:lnSpc>
              <a:buFont typeface="Wingdings" panose="05000000000000000000" pitchFamily="2" charset="2"/>
              <a:buNone/>
            </a:pPr>
            <a:r>
              <a:rPr kumimoji="0" lang="en-US" altLang="zh-CN" u="sng" dirty="0">
                <a:solidFill>
                  <a:srgbClr val="FF0000"/>
                </a:solidFill>
                <a:ea typeface="宋体" panose="02010600030101010101" pitchFamily="2" charset="-122"/>
              </a:rPr>
              <a:t>Our goal:</a:t>
            </a:r>
            <a:r>
              <a:rPr kumimoji="0" lang="en-US" altLang="zh-CN" dirty="0">
                <a:ea typeface="宋体" panose="02010600030101010101" pitchFamily="2" charset="-122"/>
              </a:rPr>
              <a:t> </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get "feel" and terminology</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more depth, detail </a:t>
            </a:r>
            <a:r>
              <a:rPr lang="en-US" altLang="zh-CN" sz="2400" i="1" dirty="0">
                <a:ea typeface="宋体" panose="02010600030101010101" pitchFamily="2" charset="-122"/>
              </a:rPr>
              <a:t>later</a:t>
            </a:r>
            <a:r>
              <a:rPr lang="en-US" altLang="zh-CN" sz="2400" dirty="0">
                <a:ea typeface="宋体" panose="02010600030101010101" pitchFamily="2" charset="-122"/>
              </a:rPr>
              <a:t> in course</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approach:</a:t>
            </a:r>
          </a:p>
          <a:p>
            <a:pPr lvl="1">
              <a:lnSpc>
                <a:spcPct val="90000"/>
              </a:lnSpc>
              <a:buClr>
                <a:srgbClr val="000099"/>
              </a:buClr>
              <a:buSzPct val="85000"/>
              <a:buFont typeface="Wingdings" panose="05000000000000000000" pitchFamily="2" charset="2"/>
              <a:buChar char="§"/>
            </a:pPr>
            <a:r>
              <a:rPr kumimoji="0" lang="en-US" altLang="zh-CN" dirty="0">
                <a:ea typeface="宋体" panose="02010600030101010101" pitchFamily="2" charset="-122"/>
              </a:rPr>
              <a:t>use Internet as example</a:t>
            </a:r>
          </a:p>
          <a:p>
            <a:pPr lvl="1">
              <a:lnSpc>
                <a:spcPct val="90000"/>
              </a:lnSpc>
            </a:pPr>
            <a:endParaRPr lang="en-US" altLang="zh-CN" sz="2000" dirty="0">
              <a:ea typeface="宋体" panose="02010600030101010101" pitchFamily="2" charset="-122"/>
            </a:endParaRPr>
          </a:p>
        </p:txBody>
      </p:sp>
      <p:sp>
        <p:nvSpPr>
          <p:cNvPr id="18436" name="Rectangle 4"/>
          <p:cNvSpPr>
            <a:spLocks noGrp="1" noChangeArrowheads="1"/>
          </p:cNvSpPr>
          <p:nvPr>
            <p:ph type="body" sz="half" idx="2"/>
          </p:nvPr>
        </p:nvSpPr>
        <p:spPr>
          <a:xfrm>
            <a:off x="5638800" y="1371600"/>
            <a:ext cx="5029200" cy="5245100"/>
          </a:xfrm>
        </p:spPr>
        <p:txBody>
          <a:bodyPr/>
          <a:lstStyle/>
          <a:p>
            <a:pPr>
              <a:buFont typeface="Wingdings" panose="05000000000000000000" pitchFamily="2" charset="2"/>
              <a:buNone/>
            </a:pPr>
            <a:r>
              <a:rPr kumimoji="0" lang="en-US" altLang="zh-CN" u="sng" dirty="0">
                <a:solidFill>
                  <a:srgbClr val="FF0000"/>
                </a:solidFill>
                <a:ea typeface="宋体" panose="02010600030101010101" pitchFamily="2" charset="-122"/>
              </a:rPr>
              <a:t>Overview:</a:t>
            </a:r>
            <a:endParaRPr kumimoji="0" lang="en-US" altLang="zh-CN" dirty="0">
              <a:solidFill>
                <a:srgbClr val="FF0000"/>
              </a:solidFill>
              <a:ea typeface="宋体" panose="02010600030101010101" pitchFamily="2" charset="-122"/>
            </a:endParaRPr>
          </a:p>
          <a:p>
            <a:pPr>
              <a:buClr>
                <a:srgbClr val="000099"/>
              </a:buClr>
              <a:buSzPct val="75000"/>
              <a:buFont typeface="Wingdings" panose="05000000000000000000" pitchFamily="2" charset="2"/>
              <a:buChar char="v"/>
            </a:pPr>
            <a:r>
              <a:rPr lang="en-US" altLang="zh-CN" sz="2400" dirty="0">
                <a:ea typeface="宋体" panose="02010600030101010101" pitchFamily="2" charset="-122"/>
              </a:rPr>
              <a:t>what's the Internet?</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what's a protocol?</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network edge; hosts, access net, physical media</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network core: packet/circuit switching, Internet structure</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performance: loss, delay, throughput</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security</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protocol layers, service models</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history</a:t>
            </a:r>
          </a:p>
          <a:p>
            <a:pPr>
              <a:buFont typeface="Wingdings" panose="05000000000000000000" pitchFamily="2" charset="2"/>
              <a:buNone/>
            </a:pPr>
            <a:endParaRPr lang="en-US" altLang="zh-CN" sz="2400" dirty="0">
              <a:ea typeface="宋体" panose="02010600030101010101" pitchFamily="2" charset="-122"/>
            </a:endParaRPr>
          </a:p>
        </p:txBody>
      </p:sp>
    </p:spTree>
    <p:extLst>
      <p:ext uri="{BB962C8B-B14F-4D97-AF65-F5344CB8AC3E}">
        <p14:creationId xmlns:p14="http://schemas.microsoft.com/office/powerpoint/2010/main" val="2492547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2"/>
          <p:cNvSpPr>
            <a:spLocks noGrp="1" noChangeArrowheads="1"/>
          </p:cNvSpPr>
          <p:nvPr>
            <p:ph type="title" idx="4294967295"/>
          </p:nvPr>
        </p:nvSpPr>
        <p:spPr>
          <a:xfrm>
            <a:off x="2196262" y="257004"/>
            <a:ext cx="4367808" cy="720725"/>
          </a:xfrm>
        </p:spPr>
        <p:txBody>
          <a:bodyPr/>
          <a:lstStyle/>
          <a:p>
            <a:pPr eaLnBrk="1" hangingPunct="1"/>
            <a:r>
              <a:rPr lang="en-US" altLang="zh-CN" dirty="0"/>
              <a:t>Chapter 1: roadmap</a:t>
            </a:r>
          </a:p>
        </p:txBody>
      </p:sp>
      <p:sp>
        <p:nvSpPr>
          <p:cNvPr id="133124" name="Rectangle 3"/>
          <p:cNvSpPr>
            <a:spLocks noGrp="1" noChangeArrowheads="1"/>
          </p:cNvSpPr>
          <p:nvPr>
            <p:ph type="body" idx="4294967295"/>
          </p:nvPr>
        </p:nvSpPr>
        <p:spPr>
          <a:xfrm>
            <a:off x="1487488" y="1340768"/>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pic>
        <p:nvPicPr>
          <p:cNvPr id="133122"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525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
        <p:nvSpPr>
          <p:cNvPr id="13517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4E27559-088C-491A-AA19-49905495ADE3}" type="slidenum">
              <a:rPr lang="en-US" altLang="zh-CN" sz="1200" smtClean="0">
                <a:solidFill>
                  <a:schemeClr val="accent4"/>
                </a:solidFill>
                <a:latin typeface="Tahoma" panose="020B0604030504040204" pitchFamily="34" charset="0"/>
              </a:rPr>
              <a:pPr/>
              <a:t>71</a:t>
            </a:fld>
            <a:endParaRPr lang="en-US" altLang="zh-CN" sz="1200" dirty="0">
              <a:solidFill>
                <a:schemeClr val="accent4"/>
              </a:solidFill>
              <a:latin typeface="Tahoma" panose="020B0604030504040204" pitchFamily="34" charset="0"/>
            </a:endParaRPr>
          </a:p>
        </p:txBody>
      </p:sp>
      <p:sp>
        <p:nvSpPr>
          <p:cNvPr id="135171" name="Rectangle 2"/>
          <p:cNvSpPr>
            <a:spLocks noGrp="1" noChangeArrowheads="1"/>
          </p:cNvSpPr>
          <p:nvPr>
            <p:ph type="title" idx="4294967295"/>
          </p:nvPr>
        </p:nvSpPr>
        <p:spPr>
          <a:xfrm>
            <a:off x="1885355" y="72232"/>
            <a:ext cx="3791744" cy="1143000"/>
          </a:xfrm>
        </p:spPr>
        <p:txBody>
          <a:bodyPr/>
          <a:lstStyle/>
          <a:p>
            <a:pPr eaLnBrk="1" hangingPunct="1"/>
            <a:r>
              <a:rPr lang="en-US" altLang="zh-CN" dirty="0"/>
              <a:t>Network security</a:t>
            </a:r>
          </a:p>
        </p:txBody>
      </p:sp>
      <p:sp>
        <p:nvSpPr>
          <p:cNvPr id="148484" name="Rectangle 3"/>
          <p:cNvSpPr>
            <a:spLocks noGrp="1" noChangeArrowheads="1"/>
          </p:cNvSpPr>
          <p:nvPr>
            <p:ph type="body" idx="4294967295"/>
          </p:nvPr>
        </p:nvSpPr>
        <p:spPr>
          <a:xfrm>
            <a:off x="2063552" y="1340768"/>
            <a:ext cx="7772400" cy="5119688"/>
          </a:xfrm>
        </p:spPr>
        <p:txBody>
          <a:bodyPr/>
          <a:lstStyle/>
          <a:p>
            <a:pPr>
              <a:buSzPct val="70000"/>
              <a:buFont typeface="Wingdings" panose="05000000000000000000" pitchFamily="2" charset="2"/>
              <a:buChar char="v"/>
            </a:pPr>
            <a:r>
              <a:rPr lang="en-US" altLang="zh-CN" dirty="0">
                <a:solidFill>
                  <a:srgbClr val="CC0000"/>
                </a:solidFill>
              </a:rPr>
              <a:t>field of network security:</a:t>
            </a:r>
          </a:p>
          <a:p>
            <a:pPr marL="682625" lvl="1" indent="-225425"/>
            <a:r>
              <a:rPr lang="en-US" altLang="zh-CN" dirty="0">
                <a:ea typeface="宋体" panose="02010600030101010101" pitchFamily="2" charset="-122"/>
              </a:rPr>
              <a:t>how bad guys can attack computer networks</a:t>
            </a:r>
          </a:p>
          <a:p>
            <a:pPr marL="682625" lvl="1" indent="-225425"/>
            <a:r>
              <a:rPr lang="en-US" altLang="zh-CN" dirty="0">
                <a:ea typeface="宋体" panose="02010600030101010101" pitchFamily="2" charset="-122"/>
              </a:rPr>
              <a:t>how we can defend networks against attacks</a:t>
            </a:r>
          </a:p>
          <a:p>
            <a:pPr marL="682625" lvl="1" indent="-225425"/>
            <a:r>
              <a:rPr lang="en-US" altLang="zh-CN" dirty="0">
                <a:ea typeface="宋体" panose="02010600030101010101" pitchFamily="2" charset="-122"/>
              </a:rPr>
              <a:t>how to design architectures that are immune to attacks</a:t>
            </a:r>
          </a:p>
          <a:p>
            <a:pPr>
              <a:buSzPct val="70000"/>
              <a:buFont typeface="Wingdings" panose="05000000000000000000" pitchFamily="2" charset="2"/>
              <a:buChar char="v"/>
            </a:pPr>
            <a:r>
              <a:rPr lang="en-US" altLang="zh-CN" dirty="0">
                <a:solidFill>
                  <a:srgbClr val="CC0000"/>
                </a:solidFill>
              </a:rPr>
              <a:t>Internet not originally designed with (much) security in mind</a:t>
            </a:r>
          </a:p>
          <a:p>
            <a:pPr marL="682625" lvl="1" indent="-225425"/>
            <a:r>
              <a:rPr lang="en-US" altLang="zh-CN" i="1" dirty="0">
                <a:ea typeface="宋体" panose="02010600030101010101" pitchFamily="2" charset="-122"/>
              </a:rPr>
              <a:t>original vision:</a:t>
            </a:r>
            <a:r>
              <a:rPr lang="en-US" altLang="zh-CN" dirty="0">
                <a:ea typeface="宋体" panose="02010600030101010101" pitchFamily="2" charset="-122"/>
              </a:rPr>
              <a:t> </a:t>
            </a:r>
            <a:r>
              <a:rPr lang="en-US" altLang="ja-JP" dirty="0">
                <a:ea typeface="MS PGothic" panose="020B0600070205080204" pitchFamily="34" charset="-128"/>
              </a:rPr>
              <a:t>"a group of mutually trusting users attached to a transparent network" </a:t>
            </a:r>
            <a:r>
              <a:rPr lang="en-US" altLang="ja-JP" dirty="0">
                <a:ea typeface="MS PGothic" panose="020B0600070205080204" pitchFamily="34" charset="-128"/>
                <a:sym typeface="Wingdings" panose="05000000000000000000" pitchFamily="2" charset="2"/>
              </a:rPr>
              <a:t></a:t>
            </a:r>
            <a:endParaRPr lang="en-US" altLang="ja-JP" dirty="0">
              <a:ea typeface="MS PGothic" panose="020B0600070205080204" pitchFamily="34" charset="-128"/>
            </a:endParaRPr>
          </a:p>
          <a:p>
            <a:pPr marL="682625" lvl="1" indent="-225425"/>
            <a:r>
              <a:rPr lang="en-US" altLang="zh-CN" dirty="0">
                <a:ea typeface="宋体" panose="02010600030101010101" pitchFamily="2" charset="-122"/>
              </a:rPr>
              <a:t>Internet protocol designers playing </a:t>
            </a:r>
            <a:r>
              <a:rPr lang="en-US" altLang="ja-JP" dirty="0">
                <a:ea typeface="MS PGothic" panose="020B0600070205080204" pitchFamily="34" charset="-128"/>
              </a:rPr>
              <a:t>"catch-up"</a:t>
            </a:r>
          </a:p>
          <a:p>
            <a:pPr marL="682625" lvl="1" indent="-225425"/>
            <a:r>
              <a:rPr lang="en-US" altLang="zh-CN" dirty="0">
                <a:ea typeface="宋体" panose="02010600030101010101" pitchFamily="2" charset="-122"/>
              </a:rPr>
              <a:t>security considerations in all layers!</a:t>
            </a:r>
          </a:p>
          <a:p>
            <a:pPr marL="287338" indent="-287338"/>
            <a:endParaRPr lang="en-US" altLang="zh-CN" dirty="0"/>
          </a:p>
        </p:txBody>
      </p:sp>
      <p:pic>
        <p:nvPicPr>
          <p:cNvPr id="135170" name="Picture 9"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651" y="892175"/>
            <a:ext cx="3549277" cy="160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7185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04152F-5D40-4FB2-9C94-350B232EBDAC}" type="slidenum">
              <a:rPr lang="en-US" altLang="zh-CN" sz="1200" smtClean="0">
                <a:solidFill>
                  <a:schemeClr val="accent4"/>
                </a:solidFill>
                <a:latin typeface="Tahoma" panose="020B0604030504040204" pitchFamily="34" charset="0"/>
              </a:rPr>
              <a:pPr/>
              <a:t>72</a:t>
            </a:fld>
            <a:endParaRPr lang="en-US" altLang="zh-CN" sz="1200" dirty="0">
              <a:solidFill>
                <a:schemeClr val="accent4"/>
              </a:solidFill>
              <a:latin typeface="Tahoma" panose="020B0604030504040204" pitchFamily="34" charset="0"/>
            </a:endParaRPr>
          </a:p>
        </p:txBody>
      </p:sp>
      <p:sp>
        <p:nvSpPr>
          <p:cNvPr id="136195" name="Rectangle 2"/>
          <p:cNvSpPr>
            <a:spLocks noGrp="1" noChangeArrowheads="1"/>
          </p:cNvSpPr>
          <p:nvPr>
            <p:ph type="title" idx="4294967295"/>
          </p:nvPr>
        </p:nvSpPr>
        <p:spPr>
          <a:xfrm>
            <a:off x="1415480" y="0"/>
            <a:ext cx="9524801" cy="1143000"/>
          </a:xfrm>
        </p:spPr>
        <p:txBody>
          <a:bodyPr>
            <a:normAutofit fontScale="90000"/>
          </a:bodyPr>
          <a:lstStyle/>
          <a:p>
            <a:pPr eaLnBrk="1" hangingPunct="1"/>
            <a:r>
              <a:rPr lang="en-US" altLang="zh-CN" sz="3600" dirty="0"/>
              <a:t>Bad guys: put malware into hosts via Internet</a:t>
            </a:r>
          </a:p>
        </p:txBody>
      </p:sp>
      <p:sp>
        <p:nvSpPr>
          <p:cNvPr id="136196" name="Rectangle 4"/>
          <p:cNvSpPr>
            <a:spLocks noGrp="1" noChangeArrowheads="1"/>
          </p:cNvSpPr>
          <p:nvPr>
            <p:ph type="body" sz="half" idx="4294967295"/>
          </p:nvPr>
        </p:nvSpPr>
        <p:spPr>
          <a:xfrm>
            <a:off x="1919536" y="1412776"/>
            <a:ext cx="7710488" cy="4772025"/>
          </a:xfrm>
        </p:spPr>
        <p:txBody>
          <a:bodyPr>
            <a:normAutofit fontScale="92500"/>
          </a:bodyPr>
          <a:lstStyle/>
          <a:p>
            <a:pPr marL="287338" indent="-287338">
              <a:spcBef>
                <a:spcPct val="50000"/>
              </a:spcBef>
            </a:pPr>
            <a:r>
              <a:rPr lang="en-US" altLang="zh-CN" dirty="0"/>
              <a:t>malware can get in host from:</a:t>
            </a:r>
            <a:endParaRPr lang="en-US" altLang="zh-CN" dirty="0">
              <a:solidFill>
                <a:srgbClr val="000099"/>
              </a:solidFill>
            </a:endParaRPr>
          </a:p>
          <a:p>
            <a:pPr marL="682625" lvl="1" indent="-225425">
              <a:spcBef>
                <a:spcPct val="50000"/>
              </a:spcBef>
            </a:pPr>
            <a:r>
              <a:rPr lang="en-US" altLang="zh-CN" i="1" dirty="0">
                <a:solidFill>
                  <a:srgbClr val="000099"/>
                </a:solidFill>
                <a:ea typeface="宋体" panose="02010600030101010101" pitchFamily="2" charset="-122"/>
              </a:rPr>
              <a:t>virus: </a:t>
            </a:r>
            <a:r>
              <a:rPr lang="en-US" altLang="zh-CN" dirty="0">
                <a:ea typeface="宋体" panose="02010600030101010101" pitchFamily="2" charset="-122"/>
              </a:rPr>
              <a:t>self-replicating infection by receiving/executing  object (e.g., e-mail attachment)</a:t>
            </a:r>
          </a:p>
          <a:p>
            <a:pPr marL="682625" lvl="1" indent="-225425">
              <a:spcBef>
                <a:spcPct val="50000"/>
              </a:spcBef>
            </a:pPr>
            <a:r>
              <a:rPr lang="en-US" altLang="zh-CN" i="1" dirty="0">
                <a:solidFill>
                  <a:srgbClr val="000099"/>
                </a:solidFill>
                <a:ea typeface="宋体" panose="02010600030101010101" pitchFamily="2" charset="-122"/>
              </a:rPr>
              <a:t>worm: </a:t>
            </a:r>
            <a:r>
              <a:rPr lang="en-US" altLang="zh-CN" dirty="0">
                <a:ea typeface="宋体" panose="02010600030101010101" pitchFamily="2" charset="-122"/>
              </a:rPr>
              <a:t>self-replicating infection by passively receiving object that gets itself executed</a:t>
            </a:r>
          </a:p>
          <a:p>
            <a:pPr marL="287338" indent="-287338">
              <a:spcBef>
                <a:spcPct val="50000"/>
              </a:spcBef>
            </a:pPr>
            <a:r>
              <a:rPr lang="en-US" altLang="zh-CN" dirty="0">
                <a:solidFill>
                  <a:srgbClr val="000099"/>
                </a:solidFill>
              </a:rPr>
              <a:t>spyware malware</a:t>
            </a:r>
            <a:r>
              <a:rPr lang="en-US" altLang="zh-CN" dirty="0"/>
              <a:t> can record keystrokes, web sites visited, upload info to collection site</a:t>
            </a:r>
          </a:p>
          <a:p>
            <a:pPr marL="287338" indent="-287338">
              <a:spcBef>
                <a:spcPct val="50000"/>
              </a:spcBef>
            </a:pPr>
            <a:r>
              <a:rPr lang="en-US" altLang="zh-CN" dirty="0"/>
              <a:t>infected host can be enrolled in  </a:t>
            </a:r>
            <a:r>
              <a:rPr lang="en-US" altLang="zh-CN" dirty="0">
                <a:solidFill>
                  <a:srgbClr val="000099"/>
                </a:solidFill>
              </a:rPr>
              <a:t>botnet,</a:t>
            </a:r>
            <a:r>
              <a:rPr lang="en-US" altLang="zh-CN" dirty="0"/>
              <a:t> used for spam. </a:t>
            </a:r>
            <a:r>
              <a:rPr lang="en-US" altLang="zh-CN" dirty="0" err="1"/>
              <a:t>DDoS</a:t>
            </a:r>
            <a:r>
              <a:rPr lang="en-US" altLang="zh-CN" dirty="0"/>
              <a:t> attacks</a:t>
            </a:r>
          </a:p>
        </p:txBody>
      </p:sp>
      <p:pic>
        <p:nvPicPr>
          <p:cNvPr id="136194" name="Picture 8" descr="underline_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908720"/>
            <a:ext cx="9433048" cy="197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3698090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A79E583-E6E6-49D5-BEF1-2E94D65E6571}" type="slidenum">
              <a:rPr lang="en-US" altLang="zh-CN" sz="1200" smtClean="0">
                <a:solidFill>
                  <a:schemeClr val="accent4"/>
                </a:solidFill>
                <a:latin typeface="Tahoma" panose="020B0604030504040204" pitchFamily="34" charset="0"/>
              </a:rPr>
              <a:pPr/>
              <a:t>73</a:t>
            </a:fld>
            <a:endParaRPr lang="en-US" altLang="zh-CN" sz="1200" dirty="0">
              <a:solidFill>
                <a:schemeClr val="accent4"/>
              </a:solidFill>
              <a:latin typeface="Tahoma" panose="020B0604030504040204" pitchFamily="34" charset="0"/>
            </a:endParaRPr>
          </a:p>
        </p:txBody>
      </p:sp>
      <p:sp>
        <p:nvSpPr>
          <p:cNvPr id="137220" name="Rectangle 3"/>
          <p:cNvSpPr>
            <a:spLocks noGrp="1" noChangeArrowheads="1"/>
          </p:cNvSpPr>
          <p:nvPr>
            <p:ph type="body" idx="4294967295"/>
          </p:nvPr>
        </p:nvSpPr>
        <p:spPr>
          <a:xfrm>
            <a:off x="1878013" y="1184798"/>
            <a:ext cx="8132763" cy="1171575"/>
          </a:xfrm>
        </p:spPr>
        <p:txBody>
          <a:bodyPr>
            <a:normAutofit fontScale="85000" lnSpcReduction="10000"/>
          </a:bodyPr>
          <a:lstStyle/>
          <a:p>
            <a:pPr eaLnBrk="1" hangingPunct="1">
              <a:buFont typeface="Wingdings" panose="05000000000000000000" pitchFamily="2" charset="2"/>
              <a:buNone/>
            </a:pPr>
            <a:r>
              <a:rPr lang="en-US" altLang="zh-CN" i="1" dirty="0">
                <a:solidFill>
                  <a:srgbClr val="CC0000"/>
                </a:solidFill>
              </a:rPr>
              <a:t>Denial of Service (</a:t>
            </a:r>
            <a:r>
              <a:rPr lang="en-US" altLang="zh-CN" i="1" dirty="0" err="1">
                <a:solidFill>
                  <a:srgbClr val="CC0000"/>
                </a:solidFill>
              </a:rPr>
              <a:t>DoS</a:t>
            </a:r>
            <a:r>
              <a:rPr lang="en-US" altLang="zh-CN" i="1" dirty="0">
                <a:solidFill>
                  <a:srgbClr val="CC0000"/>
                </a:solidFill>
              </a:rPr>
              <a:t>):</a:t>
            </a:r>
            <a:r>
              <a:rPr lang="en-US" altLang="zh-CN" dirty="0"/>
              <a:t> attackers make resources (server, bandwidth) unavailable to legitimate traffic by overwhelming resource with bogus traffic</a:t>
            </a:r>
          </a:p>
        </p:txBody>
      </p:sp>
      <p:grpSp>
        <p:nvGrpSpPr>
          <p:cNvPr id="137218" name="Group 131"/>
          <p:cNvGrpSpPr>
            <a:grpSpLocks/>
          </p:cNvGrpSpPr>
          <p:nvPr/>
        </p:nvGrpSpPr>
        <p:grpSpPr bwMode="auto">
          <a:xfrm flipH="1">
            <a:off x="7240588" y="3614739"/>
            <a:ext cx="735012" cy="681037"/>
            <a:chOff x="-44" y="1473"/>
            <a:chExt cx="981" cy="1105"/>
          </a:xfrm>
        </p:grpSpPr>
        <p:pic>
          <p:nvPicPr>
            <p:cNvPr id="137319" name="Picture 13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320" name="Freeform 13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 name="Group 186"/>
          <p:cNvGrpSpPr>
            <a:grpSpLocks/>
          </p:cNvGrpSpPr>
          <p:nvPr/>
        </p:nvGrpSpPr>
        <p:grpSpPr bwMode="auto">
          <a:xfrm>
            <a:off x="7781929" y="3857626"/>
            <a:ext cx="957263" cy="1263650"/>
            <a:chOff x="5069" y="1396"/>
            <a:chExt cx="603" cy="796"/>
          </a:xfrm>
        </p:grpSpPr>
        <p:grpSp>
          <p:nvGrpSpPr>
            <p:cNvPr id="137286" name="Group 153"/>
            <p:cNvGrpSpPr>
              <a:grpSpLocks/>
            </p:cNvGrpSpPr>
            <p:nvPr/>
          </p:nvGrpSpPr>
          <p:grpSpPr bwMode="auto">
            <a:xfrm>
              <a:off x="5200" y="1396"/>
              <a:ext cx="258" cy="574"/>
              <a:chOff x="4140" y="429"/>
              <a:chExt cx="1425" cy="2396"/>
            </a:xfrm>
          </p:grpSpPr>
          <p:sp>
            <p:nvSpPr>
              <p:cNvPr id="137287" name="Freeform 15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88"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289" name="Freeform 15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90" name="Freeform 15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91"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2" name="Group 159"/>
              <p:cNvGrpSpPr>
                <a:grpSpLocks/>
              </p:cNvGrpSpPr>
              <p:nvPr/>
            </p:nvGrpSpPr>
            <p:grpSpPr bwMode="auto">
              <a:xfrm>
                <a:off x="4749" y="668"/>
                <a:ext cx="581" cy="145"/>
                <a:chOff x="614" y="2568"/>
                <a:chExt cx="725" cy="139"/>
              </a:xfrm>
            </p:grpSpPr>
            <p:sp>
              <p:nvSpPr>
                <p:cNvPr id="137317" name="AutoShape 160"/>
                <p:cNvSpPr>
                  <a:spLocks noChangeArrowheads="1"/>
                </p:cNvSpPr>
                <p:nvPr/>
              </p:nvSpPr>
              <p:spPr bwMode="auto">
                <a:xfrm>
                  <a:off x="612"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8"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3"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4" name="Group 163"/>
              <p:cNvGrpSpPr>
                <a:grpSpLocks/>
              </p:cNvGrpSpPr>
              <p:nvPr/>
            </p:nvGrpSpPr>
            <p:grpSpPr bwMode="auto">
              <a:xfrm>
                <a:off x="4747" y="994"/>
                <a:ext cx="581" cy="134"/>
                <a:chOff x="614" y="2568"/>
                <a:chExt cx="725" cy="139"/>
              </a:xfrm>
            </p:grpSpPr>
            <p:sp>
              <p:nvSpPr>
                <p:cNvPr id="137315" name="AutoShape 164"/>
                <p:cNvSpPr>
                  <a:spLocks noChangeArrowheads="1"/>
                </p:cNvSpPr>
                <p:nvPr/>
              </p:nvSpPr>
              <p:spPr bwMode="auto">
                <a:xfrm>
                  <a:off x="615" y="2566"/>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6"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5"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296"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7" name="Group 168"/>
              <p:cNvGrpSpPr>
                <a:grpSpLocks/>
              </p:cNvGrpSpPr>
              <p:nvPr/>
            </p:nvGrpSpPr>
            <p:grpSpPr bwMode="auto">
              <a:xfrm>
                <a:off x="4735" y="1627"/>
                <a:ext cx="582" cy="151"/>
                <a:chOff x="614" y="2568"/>
                <a:chExt cx="725" cy="139"/>
              </a:xfrm>
            </p:grpSpPr>
            <p:sp>
              <p:nvSpPr>
                <p:cNvPr id="137313" name="AutoShape 16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4"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8" name="Freeform 17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37299" name="Group 172"/>
              <p:cNvGrpSpPr>
                <a:grpSpLocks/>
              </p:cNvGrpSpPr>
              <p:nvPr/>
            </p:nvGrpSpPr>
            <p:grpSpPr bwMode="auto">
              <a:xfrm>
                <a:off x="4739" y="1327"/>
                <a:ext cx="582" cy="139"/>
                <a:chOff x="614" y="2568"/>
                <a:chExt cx="725" cy="139"/>
              </a:xfrm>
            </p:grpSpPr>
            <p:sp>
              <p:nvSpPr>
                <p:cNvPr id="137311" name="AutoShape 173"/>
                <p:cNvSpPr>
                  <a:spLocks noChangeArrowheads="1"/>
                </p:cNvSpPr>
                <p:nvPr/>
              </p:nvSpPr>
              <p:spPr bwMode="auto">
                <a:xfrm>
                  <a:off x="611" y="2567"/>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2"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300"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1" name="Freeform 17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2" name="Freeform 17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3" name="Oval 178"/>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4" name="Freeform 17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5"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6"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7" name="Oval 182"/>
              <p:cNvSpPr>
                <a:spLocks noChangeArrowheads="1"/>
              </p:cNvSpPr>
              <p:nvPr/>
            </p:nvSpPr>
            <p:spPr bwMode="auto">
              <a:xfrm>
                <a:off x="4306" y="2383"/>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8" name="Oval 183"/>
              <p:cNvSpPr>
                <a:spLocks noChangeArrowheads="1"/>
              </p:cNvSpPr>
              <p:nvPr/>
            </p:nvSpPr>
            <p:spPr bwMode="auto">
              <a:xfrm>
                <a:off x="4488" y="2383"/>
                <a:ext cx="160"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37309" name="Oval 184"/>
              <p:cNvSpPr>
                <a:spLocks noChangeArrowheads="1"/>
              </p:cNvSpPr>
              <p:nvPr/>
            </p:nvSpPr>
            <p:spPr bwMode="auto">
              <a:xfrm>
                <a:off x="4665" y="2383"/>
                <a:ext cx="155"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0"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85" name="Text Box 21"/>
            <p:cNvSpPr txBox="1">
              <a:spLocks noChangeArrowheads="1"/>
            </p:cNvSpPr>
            <p:nvPr/>
          </p:nvSpPr>
          <p:spPr bwMode="auto">
            <a:xfrm>
              <a:off x="5069" y="1940"/>
              <a:ext cx="6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99"/>
                  </a:solidFill>
                  <a:latin typeface="Comic Sans MS" panose="030F0702030302020204" pitchFamily="66" charset="0"/>
                </a:rPr>
                <a:t>target</a:t>
              </a:r>
            </a:p>
          </p:txBody>
        </p:sp>
      </p:grpSp>
      <p:sp>
        <p:nvSpPr>
          <p:cNvPr id="281604" name="Rectangle 4"/>
          <p:cNvSpPr>
            <a:spLocks noChangeArrowheads="1"/>
          </p:cNvSpPr>
          <p:nvPr/>
        </p:nvSpPr>
        <p:spPr bwMode="auto">
          <a:xfrm>
            <a:off x="1878013" y="2652713"/>
            <a:ext cx="411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a:solidFill>
                  <a:srgbClr val="000099"/>
                </a:solidFill>
                <a:latin typeface="Comic Sans MS" panose="030F0702030302020204" pitchFamily="66" charset="0"/>
              </a:rPr>
              <a:t>1. select target</a:t>
            </a:r>
          </a:p>
        </p:txBody>
      </p:sp>
      <p:sp>
        <p:nvSpPr>
          <p:cNvPr id="281605" name="Rectangle 5"/>
          <p:cNvSpPr>
            <a:spLocks noChangeArrowheads="1"/>
          </p:cNvSpPr>
          <p:nvPr/>
        </p:nvSpPr>
        <p:spPr bwMode="auto">
          <a:xfrm>
            <a:off x="1857733" y="3181754"/>
            <a:ext cx="3877904"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Comic Sans MS" panose="030F0702030302020204" pitchFamily="66" charset="0"/>
              </a:rPr>
              <a:t>2. break into hosts around the network (see botnet)</a:t>
            </a:r>
          </a:p>
          <a:p>
            <a:pPr>
              <a:spcBef>
                <a:spcPct val="20000"/>
              </a:spcBef>
              <a:buClr>
                <a:schemeClr val="accent2"/>
              </a:buClr>
              <a:buSzPct val="85000"/>
              <a:buFont typeface="ZapfDingbats" charset="2"/>
              <a:buAutoNum type="arabicPeriod" startAt="2"/>
            </a:pPr>
            <a:endParaRPr lang="en-US" altLang="zh-CN" dirty="0">
              <a:solidFill>
                <a:srgbClr val="000099"/>
              </a:solidFill>
              <a:latin typeface="Comic Sans MS" panose="030F0702030302020204" pitchFamily="66" charset="0"/>
            </a:endParaRPr>
          </a:p>
        </p:txBody>
      </p:sp>
      <p:sp>
        <p:nvSpPr>
          <p:cNvPr id="281606" name="Rectangle 6"/>
          <p:cNvSpPr>
            <a:spLocks noChangeArrowheads="1"/>
          </p:cNvSpPr>
          <p:nvPr/>
        </p:nvSpPr>
        <p:spPr bwMode="auto">
          <a:xfrm>
            <a:off x="1851821" y="4243261"/>
            <a:ext cx="4241004"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Comic Sans MS" panose="030F0702030302020204" pitchFamily="66" charset="0"/>
              </a:rPr>
              <a:t>3. send packets to target from compromised hosts</a:t>
            </a:r>
          </a:p>
        </p:txBody>
      </p:sp>
      <p:sp>
        <p:nvSpPr>
          <p:cNvPr id="137224" name="Rectangle 2"/>
          <p:cNvSpPr>
            <a:spLocks noChangeArrowheads="1"/>
          </p:cNvSpPr>
          <p:nvPr/>
        </p:nvSpPr>
        <p:spPr bwMode="auto">
          <a:xfrm>
            <a:off x="1812926" y="146050"/>
            <a:ext cx="8435975"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a:solidFill>
                  <a:srgbClr val="000099"/>
                </a:solidFill>
                <a:latin typeface="Gill Sans MT" panose="020B0502020104020203" pitchFamily="34" charset="0"/>
              </a:rPr>
              <a:t>Bad guys: </a:t>
            </a:r>
            <a:r>
              <a:rPr lang="en-US" altLang="zh-CN" sz="3200">
                <a:solidFill>
                  <a:srgbClr val="000099"/>
                </a:solidFill>
                <a:latin typeface="Gill Sans MT" panose="020B0502020104020203" pitchFamily="34" charset="0"/>
              </a:rPr>
              <a:t>attack server, network infrastructure</a:t>
            </a:r>
          </a:p>
        </p:txBody>
      </p:sp>
      <p:grpSp>
        <p:nvGrpSpPr>
          <p:cNvPr id="9" name="Group 152"/>
          <p:cNvGrpSpPr>
            <a:grpSpLocks/>
          </p:cNvGrpSpPr>
          <p:nvPr/>
        </p:nvGrpSpPr>
        <p:grpSpPr bwMode="auto">
          <a:xfrm>
            <a:off x="6570664" y="3152775"/>
            <a:ext cx="2720975" cy="2674938"/>
            <a:chOff x="-262" y="2555"/>
            <a:chExt cx="1714" cy="1685"/>
          </a:xfrm>
        </p:grpSpPr>
        <p:sp>
          <p:nvSpPr>
            <p:cNvPr id="137283" name="Line 71"/>
            <p:cNvSpPr>
              <a:spLocks noChangeShapeType="1"/>
            </p:cNvSpPr>
            <p:nvPr/>
          </p:nvSpPr>
          <p:spPr bwMode="auto">
            <a:xfrm flipV="1">
              <a:off x="494" y="3582"/>
              <a:ext cx="198" cy="6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5" name="Line 63"/>
            <p:cNvSpPr>
              <a:spLocks noChangeShapeType="1"/>
            </p:cNvSpPr>
            <p:nvPr/>
          </p:nvSpPr>
          <p:spPr bwMode="auto">
            <a:xfrm flipV="1">
              <a:off x="160" y="3261"/>
              <a:ext cx="436" cy="16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6" name="Line 64"/>
            <p:cNvSpPr>
              <a:spLocks noChangeShapeType="1"/>
            </p:cNvSpPr>
            <p:nvPr/>
          </p:nvSpPr>
          <p:spPr bwMode="auto">
            <a:xfrm flipV="1">
              <a:off x="413" y="3470"/>
              <a:ext cx="226" cy="32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7" name="Line 65"/>
            <p:cNvSpPr>
              <a:spLocks noChangeShapeType="1"/>
            </p:cNvSpPr>
            <p:nvPr/>
          </p:nvSpPr>
          <p:spPr bwMode="auto">
            <a:xfrm flipH="1" flipV="1">
              <a:off x="857" y="3410"/>
              <a:ext cx="595" cy="45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8" name="Line 66"/>
            <p:cNvSpPr>
              <a:spLocks noChangeShapeType="1"/>
            </p:cNvSpPr>
            <p:nvPr/>
          </p:nvSpPr>
          <p:spPr bwMode="auto">
            <a:xfrm>
              <a:off x="735" y="2555"/>
              <a:ext cx="16" cy="46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9" name="Line 67"/>
            <p:cNvSpPr>
              <a:spLocks noChangeShapeType="1"/>
            </p:cNvSpPr>
            <p:nvPr/>
          </p:nvSpPr>
          <p:spPr bwMode="auto">
            <a:xfrm flipH="1">
              <a:off x="829" y="3011"/>
              <a:ext cx="473" cy="18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0" name="Line 68"/>
            <p:cNvSpPr>
              <a:spLocks noChangeShapeType="1"/>
            </p:cNvSpPr>
            <p:nvPr/>
          </p:nvSpPr>
          <p:spPr bwMode="auto">
            <a:xfrm>
              <a:off x="-262" y="3083"/>
              <a:ext cx="879" cy="1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1" name="Line 69"/>
            <p:cNvSpPr>
              <a:spLocks noChangeShapeType="1"/>
            </p:cNvSpPr>
            <p:nvPr/>
          </p:nvSpPr>
          <p:spPr bwMode="auto">
            <a:xfrm flipV="1">
              <a:off x="-201" y="3362"/>
              <a:ext cx="800" cy="649"/>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2" name="Line 70"/>
            <p:cNvSpPr>
              <a:spLocks noChangeShapeType="1"/>
            </p:cNvSpPr>
            <p:nvPr/>
          </p:nvSpPr>
          <p:spPr bwMode="auto">
            <a:xfrm flipH="1">
              <a:off x="852" y="2623"/>
              <a:ext cx="352" cy="39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4" name="Line 72"/>
            <p:cNvSpPr>
              <a:spLocks noChangeShapeType="1"/>
            </p:cNvSpPr>
            <p:nvPr/>
          </p:nvSpPr>
          <p:spPr bwMode="auto">
            <a:xfrm>
              <a:off x="162" y="2738"/>
              <a:ext cx="416" cy="2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137226" name="Picture 112"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9" y="763588"/>
            <a:ext cx="7729537"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7227" name="Group 113"/>
          <p:cNvGrpSpPr>
            <a:grpSpLocks/>
          </p:cNvGrpSpPr>
          <p:nvPr/>
        </p:nvGrpSpPr>
        <p:grpSpPr bwMode="auto">
          <a:xfrm flipH="1">
            <a:off x="8736013" y="2792414"/>
            <a:ext cx="735012" cy="681037"/>
            <a:chOff x="-44" y="1473"/>
            <a:chExt cx="981" cy="1105"/>
          </a:xfrm>
        </p:grpSpPr>
        <p:pic>
          <p:nvPicPr>
            <p:cNvPr id="137273" name="Picture 11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4" name="Freeform 11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28" name="Group 116"/>
          <p:cNvGrpSpPr>
            <a:grpSpLocks/>
          </p:cNvGrpSpPr>
          <p:nvPr/>
        </p:nvGrpSpPr>
        <p:grpSpPr bwMode="auto">
          <a:xfrm flipH="1">
            <a:off x="9023351" y="3629025"/>
            <a:ext cx="735013" cy="681038"/>
            <a:chOff x="-44" y="1473"/>
            <a:chExt cx="981" cy="1105"/>
          </a:xfrm>
        </p:grpSpPr>
        <p:pic>
          <p:nvPicPr>
            <p:cNvPr id="137271" name="Picture 11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2" name="Freeform 11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29" name="Group 119"/>
          <p:cNvGrpSpPr>
            <a:grpSpLocks/>
          </p:cNvGrpSpPr>
          <p:nvPr/>
        </p:nvGrpSpPr>
        <p:grpSpPr bwMode="auto">
          <a:xfrm flipH="1">
            <a:off x="9082088" y="4330700"/>
            <a:ext cx="735012" cy="681038"/>
            <a:chOff x="-44" y="1473"/>
            <a:chExt cx="981" cy="1105"/>
          </a:xfrm>
        </p:grpSpPr>
        <p:pic>
          <p:nvPicPr>
            <p:cNvPr id="137269" name="Picture 12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0" name="Freeform 12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0" name="Group 122"/>
          <p:cNvGrpSpPr>
            <a:grpSpLocks/>
          </p:cNvGrpSpPr>
          <p:nvPr/>
        </p:nvGrpSpPr>
        <p:grpSpPr bwMode="auto">
          <a:xfrm flipH="1">
            <a:off x="9118601" y="5111750"/>
            <a:ext cx="735013" cy="681038"/>
            <a:chOff x="-44" y="1473"/>
            <a:chExt cx="981" cy="1105"/>
          </a:xfrm>
        </p:grpSpPr>
        <p:pic>
          <p:nvPicPr>
            <p:cNvPr id="137267" name="Picture 12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8" name="Freeform 12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1" name="Group 125"/>
          <p:cNvGrpSpPr>
            <a:grpSpLocks/>
          </p:cNvGrpSpPr>
          <p:nvPr/>
        </p:nvGrpSpPr>
        <p:grpSpPr bwMode="auto">
          <a:xfrm flipH="1">
            <a:off x="7773988" y="2921000"/>
            <a:ext cx="735012" cy="681038"/>
            <a:chOff x="-44" y="1473"/>
            <a:chExt cx="981" cy="1105"/>
          </a:xfrm>
        </p:grpSpPr>
        <p:pic>
          <p:nvPicPr>
            <p:cNvPr id="137265" name="Picture 12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6" name="Freeform 12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2" name="Group 128"/>
          <p:cNvGrpSpPr>
            <a:grpSpLocks/>
          </p:cNvGrpSpPr>
          <p:nvPr/>
        </p:nvGrpSpPr>
        <p:grpSpPr bwMode="auto">
          <a:xfrm flipH="1">
            <a:off x="6769101" y="2982914"/>
            <a:ext cx="735013" cy="681037"/>
            <a:chOff x="-44" y="1473"/>
            <a:chExt cx="981" cy="1105"/>
          </a:xfrm>
        </p:grpSpPr>
        <p:pic>
          <p:nvPicPr>
            <p:cNvPr id="137263" name="Picture 12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4" name="Freeform 13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3" name="Group 134"/>
          <p:cNvGrpSpPr>
            <a:grpSpLocks/>
          </p:cNvGrpSpPr>
          <p:nvPr/>
        </p:nvGrpSpPr>
        <p:grpSpPr bwMode="auto">
          <a:xfrm flipH="1">
            <a:off x="6053138" y="3687764"/>
            <a:ext cx="735012" cy="681037"/>
            <a:chOff x="-44" y="1473"/>
            <a:chExt cx="981" cy="1105"/>
          </a:xfrm>
        </p:grpSpPr>
        <p:pic>
          <p:nvPicPr>
            <p:cNvPr id="137261" name="Picture 13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2" name="Freeform 13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4" name="Group 137"/>
          <p:cNvGrpSpPr>
            <a:grpSpLocks/>
          </p:cNvGrpSpPr>
          <p:nvPr/>
        </p:nvGrpSpPr>
        <p:grpSpPr bwMode="auto">
          <a:xfrm flipH="1">
            <a:off x="6684963" y="4422775"/>
            <a:ext cx="735012" cy="681038"/>
            <a:chOff x="-44" y="1473"/>
            <a:chExt cx="981" cy="1105"/>
          </a:xfrm>
        </p:grpSpPr>
        <p:pic>
          <p:nvPicPr>
            <p:cNvPr id="137259" name="Picture 13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0" name="Freeform 1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5" name="Group 140"/>
          <p:cNvGrpSpPr>
            <a:grpSpLocks/>
          </p:cNvGrpSpPr>
          <p:nvPr/>
        </p:nvGrpSpPr>
        <p:grpSpPr bwMode="auto">
          <a:xfrm flipH="1">
            <a:off x="7215188" y="5032375"/>
            <a:ext cx="735012" cy="681038"/>
            <a:chOff x="-44" y="1473"/>
            <a:chExt cx="981" cy="1105"/>
          </a:xfrm>
        </p:grpSpPr>
        <p:pic>
          <p:nvPicPr>
            <p:cNvPr id="137257" name="Picture 14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8" name="Freeform 1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6" name="Group 143"/>
          <p:cNvGrpSpPr>
            <a:grpSpLocks/>
          </p:cNvGrpSpPr>
          <p:nvPr/>
        </p:nvGrpSpPr>
        <p:grpSpPr bwMode="auto">
          <a:xfrm flipH="1">
            <a:off x="6292851" y="5322889"/>
            <a:ext cx="735013" cy="681037"/>
            <a:chOff x="-44" y="1473"/>
            <a:chExt cx="981" cy="1105"/>
          </a:xfrm>
        </p:grpSpPr>
        <p:pic>
          <p:nvPicPr>
            <p:cNvPr id="137255" name="Picture 14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6" name="Freeform 14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7" name="Group 146"/>
          <p:cNvGrpSpPr>
            <a:grpSpLocks/>
          </p:cNvGrpSpPr>
          <p:nvPr/>
        </p:nvGrpSpPr>
        <p:grpSpPr bwMode="auto">
          <a:xfrm flipH="1">
            <a:off x="7485063" y="5829300"/>
            <a:ext cx="735012" cy="681038"/>
            <a:chOff x="-44" y="1473"/>
            <a:chExt cx="981" cy="1105"/>
          </a:xfrm>
        </p:grpSpPr>
        <p:pic>
          <p:nvPicPr>
            <p:cNvPr id="137253" name="Picture 14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4" name="Freeform 14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8" name="Group 149"/>
          <p:cNvGrpSpPr>
            <a:grpSpLocks/>
          </p:cNvGrpSpPr>
          <p:nvPr/>
        </p:nvGrpSpPr>
        <p:grpSpPr bwMode="auto">
          <a:xfrm flipH="1">
            <a:off x="8229601" y="5440364"/>
            <a:ext cx="735013" cy="681037"/>
            <a:chOff x="-44" y="1473"/>
            <a:chExt cx="981" cy="1105"/>
          </a:xfrm>
        </p:grpSpPr>
        <p:pic>
          <p:nvPicPr>
            <p:cNvPr id="137251" name="Picture 1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2" name="Freeform 15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2" name="Group 89"/>
          <p:cNvGrpSpPr>
            <a:grpSpLocks/>
          </p:cNvGrpSpPr>
          <p:nvPr/>
        </p:nvGrpSpPr>
        <p:grpSpPr bwMode="auto">
          <a:xfrm>
            <a:off x="6078539" y="2860676"/>
            <a:ext cx="3525837" cy="3408363"/>
            <a:chOff x="2920" y="1824"/>
            <a:chExt cx="2221" cy="2147"/>
          </a:xfrm>
        </p:grpSpPr>
        <p:pic>
          <p:nvPicPr>
            <p:cNvPr id="13724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7"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2"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1"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3" name="Picture 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0" y="2376"/>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4" name="Picture 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 y="2803"/>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5" name="Picture 5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0" y="3230"/>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6" name="Picture 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7" y="369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7"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 y="330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8"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8" y="2339"/>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9" name="Picture 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 y="3395"/>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50" name="Picture 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2" y="1824"/>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sp>
        <p:nvSpPr>
          <p:cNvPr id="106"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2317396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81605"/>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81606"/>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6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A95A172-383B-4820-9A81-0FA937405EF9}" type="slidenum">
              <a:rPr lang="en-US" altLang="zh-CN" sz="1200" smtClean="0">
                <a:solidFill>
                  <a:schemeClr val="accent4"/>
                </a:solidFill>
                <a:latin typeface="Tahoma" panose="020B0604030504040204" pitchFamily="34" charset="0"/>
              </a:rPr>
              <a:pPr/>
              <a:t>74</a:t>
            </a:fld>
            <a:endParaRPr lang="en-US" altLang="zh-CN" sz="1200" dirty="0">
              <a:solidFill>
                <a:schemeClr val="accent4"/>
              </a:solidFill>
              <a:latin typeface="Tahoma" panose="020B0604030504040204" pitchFamily="34" charset="0"/>
            </a:endParaRPr>
          </a:p>
        </p:txBody>
      </p:sp>
      <p:sp>
        <p:nvSpPr>
          <p:cNvPr id="138243" name="Rectangle 2"/>
          <p:cNvSpPr>
            <a:spLocks noGrp="1" noChangeArrowheads="1"/>
          </p:cNvSpPr>
          <p:nvPr>
            <p:ph type="title" idx="4294967295"/>
          </p:nvPr>
        </p:nvSpPr>
        <p:spPr>
          <a:xfrm>
            <a:off x="2212323" y="78739"/>
            <a:ext cx="7772400" cy="1143000"/>
          </a:xfrm>
        </p:spPr>
        <p:txBody>
          <a:bodyPr/>
          <a:lstStyle/>
          <a:p>
            <a:pPr eaLnBrk="1" hangingPunct="1"/>
            <a:r>
              <a:rPr lang="en-US" altLang="zh-CN" dirty="0"/>
              <a:t>Bad guys can sniff packets</a:t>
            </a:r>
          </a:p>
        </p:txBody>
      </p:sp>
      <p:sp>
        <p:nvSpPr>
          <p:cNvPr id="138244" name="Rectangle 17"/>
          <p:cNvSpPr>
            <a:spLocks noGrp="1" noChangeArrowheads="1"/>
          </p:cNvSpPr>
          <p:nvPr>
            <p:ph type="body" idx="4294967295"/>
          </p:nvPr>
        </p:nvSpPr>
        <p:spPr>
          <a:xfrm>
            <a:off x="1487488" y="1347564"/>
            <a:ext cx="8077200" cy="1484313"/>
          </a:xfrm>
          <a:noFill/>
        </p:spPr>
        <p:txBody>
          <a:bodyPr>
            <a:normAutofit fontScale="92500" lnSpcReduction="20000"/>
          </a:bodyPr>
          <a:lstStyle/>
          <a:p>
            <a:pPr eaLnBrk="1" hangingPunct="1">
              <a:buFont typeface="Wingdings" panose="05000000000000000000" pitchFamily="2" charset="2"/>
              <a:buNone/>
            </a:pPr>
            <a:r>
              <a:rPr lang="en-US" altLang="zh-CN" sz="3200" i="1" dirty="0">
                <a:solidFill>
                  <a:srgbClr val="CC0000"/>
                </a:solidFill>
              </a:rPr>
              <a:t>packet </a:t>
            </a:r>
            <a:r>
              <a:rPr lang="en-US" altLang="ja-JP" sz="3200" i="1" dirty="0">
                <a:solidFill>
                  <a:srgbClr val="CC0000"/>
                </a:solidFill>
              </a:rPr>
              <a:t>"sniffing":</a:t>
            </a:r>
            <a:r>
              <a:rPr lang="en-US" altLang="ja-JP" i="1" dirty="0">
                <a:solidFill>
                  <a:srgbClr val="FF0000"/>
                </a:solidFill>
              </a:rPr>
              <a:t> </a:t>
            </a:r>
          </a:p>
          <a:p>
            <a:pPr lvl="1" eaLnBrk="1" hangingPunct="1">
              <a:buFont typeface="Wingdings" panose="05000000000000000000" pitchFamily="2" charset="2"/>
              <a:buChar char="§"/>
            </a:pPr>
            <a:r>
              <a:rPr lang="en-US" altLang="zh-CN" dirty="0">
                <a:ea typeface="宋体" panose="02010600030101010101" pitchFamily="2" charset="-122"/>
              </a:rPr>
              <a:t>broadcast media (shared Ethernet, wireless)</a:t>
            </a:r>
          </a:p>
          <a:p>
            <a:pPr lvl="1" eaLnBrk="1" hangingPunct="1">
              <a:buFont typeface="Wingdings" panose="05000000000000000000" pitchFamily="2" charset="2"/>
              <a:buChar char="§"/>
            </a:pPr>
            <a:r>
              <a:rPr lang="en-US" altLang="zh-CN" dirty="0">
                <a:ea typeface="宋体" panose="02010600030101010101" pitchFamily="2" charset="-122"/>
              </a:rPr>
              <a:t>promiscuous network interface reads/records all packets (e.g., including passwords!) passing by</a:t>
            </a:r>
          </a:p>
        </p:txBody>
      </p:sp>
      <p:grpSp>
        <p:nvGrpSpPr>
          <p:cNvPr id="138242" name="Group 90"/>
          <p:cNvGrpSpPr>
            <a:grpSpLocks/>
          </p:cNvGrpSpPr>
          <p:nvPr/>
        </p:nvGrpSpPr>
        <p:grpSpPr bwMode="auto">
          <a:xfrm flipH="1">
            <a:off x="6034088" y="3351214"/>
            <a:ext cx="735012" cy="681037"/>
            <a:chOff x="-44" y="1473"/>
            <a:chExt cx="981" cy="1105"/>
          </a:xfrm>
        </p:grpSpPr>
        <p:pic>
          <p:nvPicPr>
            <p:cNvPr id="138319" name="Picture 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320"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sp>
        <p:nvSpPr>
          <p:cNvPr id="138245" name="Freeform 43"/>
          <p:cNvSpPr>
            <a:spLocks/>
          </p:cNvSpPr>
          <p:nvPr/>
        </p:nvSpPr>
        <p:spPr bwMode="auto">
          <a:xfrm>
            <a:off x="3529014" y="40862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8246" name="Freeform 44"/>
          <p:cNvSpPr>
            <a:spLocks/>
          </p:cNvSpPr>
          <p:nvPr/>
        </p:nvSpPr>
        <p:spPr bwMode="auto">
          <a:xfrm>
            <a:off x="6361113" y="3956050"/>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8247" name="Line 45"/>
          <p:cNvSpPr>
            <a:spLocks noChangeShapeType="1"/>
          </p:cNvSpPr>
          <p:nvPr/>
        </p:nvSpPr>
        <p:spPr bwMode="auto">
          <a:xfrm flipV="1">
            <a:off x="4703763" y="44783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48" name="Line 46"/>
          <p:cNvSpPr>
            <a:spLocks noChangeShapeType="1"/>
          </p:cNvSpPr>
          <p:nvPr/>
        </p:nvSpPr>
        <p:spPr bwMode="auto">
          <a:xfrm flipV="1">
            <a:off x="4722813" y="51895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49" name="Text Box 47"/>
          <p:cNvSpPr txBox="1">
            <a:spLocks noChangeArrowheads="1"/>
          </p:cNvSpPr>
          <p:nvPr/>
        </p:nvSpPr>
        <p:spPr bwMode="auto">
          <a:xfrm>
            <a:off x="2975220" y="33750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A</a:t>
            </a:r>
          </a:p>
        </p:txBody>
      </p:sp>
      <p:sp>
        <p:nvSpPr>
          <p:cNvPr id="138250" name="Text Box 48"/>
          <p:cNvSpPr txBox="1">
            <a:spLocks noChangeArrowheads="1"/>
          </p:cNvSpPr>
          <p:nvPr/>
        </p:nvSpPr>
        <p:spPr bwMode="auto">
          <a:xfrm>
            <a:off x="8455025" y="4838701"/>
            <a:ext cx="38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99"/>
                </a:solidFill>
                <a:latin typeface="Comic Sans MS" panose="030F0702030302020204" pitchFamily="66" charset="0"/>
              </a:rPr>
              <a:t>B</a:t>
            </a:r>
          </a:p>
        </p:txBody>
      </p:sp>
      <p:sp>
        <p:nvSpPr>
          <p:cNvPr id="138251" name="Text Box 49"/>
          <p:cNvSpPr txBox="1">
            <a:spLocks noChangeArrowheads="1"/>
          </p:cNvSpPr>
          <p:nvPr/>
        </p:nvSpPr>
        <p:spPr bwMode="auto">
          <a:xfrm>
            <a:off x="6570300" y="3352800"/>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C</a:t>
            </a:r>
          </a:p>
        </p:txBody>
      </p:sp>
      <p:grpSp>
        <p:nvGrpSpPr>
          <p:cNvPr id="138252" name="Group 50"/>
          <p:cNvGrpSpPr>
            <a:grpSpLocks/>
          </p:cNvGrpSpPr>
          <p:nvPr/>
        </p:nvGrpSpPr>
        <p:grpSpPr bwMode="auto">
          <a:xfrm>
            <a:off x="5357814" y="4605338"/>
            <a:ext cx="2295525" cy="584200"/>
            <a:chOff x="2418" y="3342"/>
            <a:chExt cx="1446" cy="368"/>
          </a:xfrm>
        </p:grpSpPr>
        <p:sp>
          <p:nvSpPr>
            <p:cNvPr id="138314"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8315" name="Line 52"/>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6" name="Line 53"/>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7" name="Line 54"/>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8" name="Text Box 55"/>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rgbClr val="000099"/>
                  </a:solidFill>
                  <a:latin typeface="Comic Sans MS" panose="030F0702030302020204" pitchFamily="66" charset="0"/>
                </a:rPr>
                <a:t>src:B dest:A     payload</a:t>
              </a:r>
            </a:p>
          </p:txBody>
        </p:sp>
      </p:grpSp>
      <p:sp>
        <p:nvSpPr>
          <p:cNvPr id="138253" name="Freeform 56"/>
          <p:cNvSpPr>
            <a:spLocks/>
          </p:cNvSpPr>
          <p:nvPr/>
        </p:nvSpPr>
        <p:spPr bwMode="auto">
          <a:xfrm>
            <a:off x="5326063" y="4560888"/>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54" name="Line 57"/>
          <p:cNvSpPr>
            <a:spLocks noChangeShapeType="1"/>
          </p:cNvSpPr>
          <p:nvPr/>
        </p:nvSpPr>
        <p:spPr bwMode="auto">
          <a:xfrm flipV="1">
            <a:off x="6469063" y="3957638"/>
            <a:ext cx="0" cy="6032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51567" name="Rectangle 59"/>
          <p:cNvSpPr>
            <a:spLocks noChangeArrowheads="1"/>
          </p:cNvSpPr>
          <p:nvPr/>
        </p:nvSpPr>
        <p:spPr bwMode="auto">
          <a:xfrm>
            <a:off x="2120900" y="5480050"/>
            <a:ext cx="7772400"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800100" lvl="1" indent="-342900">
              <a:spcBef>
                <a:spcPct val="20000"/>
              </a:spcBef>
              <a:buClr>
                <a:srgbClr val="000090"/>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wireshark software used for end-of-chapter labs is a (free) packet-sniffer</a:t>
            </a:r>
          </a:p>
          <a:p>
            <a:pPr marL="800100" lvl="1" indent="-342900">
              <a:spcBef>
                <a:spcPct val="20000"/>
              </a:spcBef>
              <a:buClr>
                <a:srgbClr val="000090"/>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https://github.com/wireshark/wireshark</a:t>
            </a:r>
          </a:p>
          <a:p>
            <a:pPr marL="742950" lvl="1" indent="-285750">
              <a:spcBef>
                <a:spcPct val="20000"/>
              </a:spcBef>
              <a:buClr>
                <a:schemeClr val="accent2"/>
              </a:buClr>
              <a:buSzPct val="75000"/>
              <a:defRPr/>
            </a:pPr>
            <a:endParaRPr lang="en-US" dirty="0">
              <a:solidFill>
                <a:srgbClr val="000099"/>
              </a:solidFill>
              <a:latin typeface="Comic Sans MS" panose="030F0702030302020204" pitchFamily="66" charset="0"/>
              <a:ea typeface="ＭＳ Ｐゴシック" charset="0"/>
              <a:cs typeface="ＭＳ Ｐゴシック" charset="0"/>
            </a:endParaRPr>
          </a:p>
        </p:txBody>
      </p:sp>
      <p:pic>
        <p:nvPicPr>
          <p:cNvPr id="138256"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1075" y="3419476"/>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8257" name="Picture 51"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0900" y="898525"/>
            <a:ext cx="597693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8258" name="Group 54"/>
          <p:cNvGrpSpPr>
            <a:grpSpLocks/>
          </p:cNvGrpSpPr>
          <p:nvPr/>
        </p:nvGrpSpPr>
        <p:grpSpPr bwMode="auto">
          <a:xfrm>
            <a:off x="3354389" y="3413125"/>
            <a:ext cx="365125" cy="712788"/>
            <a:chOff x="4140" y="429"/>
            <a:chExt cx="1425" cy="2396"/>
          </a:xfrm>
        </p:grpSpPr>
        <p:sp>
          <p:nvSpPr>
            <p:cNvPr id="138282"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3"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84"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5"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6"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87" name="Group 60"/>
            <p:cNvGrpSpPr>
              <a:grpSpLocks/>
            </p:cNvGrpSpPr>
            <p:nvPr/>
          </p:nvGrpSpPr>
          <p:grpSpPr bwMode="auto">
            <a:xfrm>
              <a:off x="4749" y="668"/>
              <a:ext cx="581" cy="145"/>
              <a:chOff x="614" y="2568"/>
              <a:chExt cx="725" cy="139"/>
            </a:xfrm>
          </p:grpSpPr>
          <p:sp>
            <p:nvSpPr>
              <p:cNvPr id="138312"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13"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88"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89" name="Group 64"/>
            <p:cNvGrpSpPr>
              <a:grpSpLocks/>
            </p:cNvGrpSpPr>
            <p:nvPr/>
          </p:nvGrpSpPr>
          <p:grpSpPr bwMode="auto">
            <a:xfrm>
              <a:off x="4747" y="994"/>
              <a:ext cx="581" cy="134"/>
              <a:chOff x="614" y="2568"/>
              <a:chExt cx="725" cy="139"/>
            </a:xfrm>
          </p:grpSpPr>
          <p:sp>
            <p:nvSpPr>
              <p:cNvPr id="138310"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11"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0"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1"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92" name="Group 69"/>
            <p:cNvGrpSpPr>
              <a:grpSpLocks/>
            </p:cNvGrpSpPr>
            <p:nvPr/>
          </p:nvGrpSpPr>
          <p:grpSpPr bwMode="auto">
            <a:xfrm>
              <a:off x="4735" y="1627"/>
              <a:ext cx="582" cy="151"/>
              <a:chOff x="614" y="2568"/>
              <a:chExt cx="725" cy="139"/>
            </a:xfrm>
          </p:grpSpPr>
          <p:sp>
            <p:nvSpPr>
              <p:cNvPr id="138308"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9"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3"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8294" name="Group 73"/>
            <p:cNvGrpSpPr>
              <a:grpSpLocks/>
            </p:cNvGrpSpPr>
            <p:nvPr/>
          </p:nvGrpSpPr>
          <p:grpSpPr bwMode="auto">
            <a:xfrm>
              <a:off x="4739" y="1327"/>
              <a:ext cx="582" cy="139"/>
              <a:chOff x="614" y="2568"/>
              <a:chExt cx="725" cy="139"/>
            </a:xfrm>
          </p:grpSpPr>
          <p:sp>
            <p:nvSpPr>
              <p:cNvPr id="138306" name="AutoShape 74"/>
              <p:cNvSpPr>
                <a:spLocks noChangeArrowheads="1"/>
              </p:cNvSpPr>
              <p:nvPr/>
            </p:nvSpPr>
            <p:spPr bwMode="auto">
              <a:xfrm>
                <a:off x="616" y="256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7"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5"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6"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97"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98"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9"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300"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1"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2"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3"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FF"/>
                </a:solidFill>
                <a:latin typeface="Comic Sans MS" panose="030F0702030302020204" pitchFamily="66" charset="0"/>
              </a:endParaRPr>
            </a:p>
          </p:txBody>
        </p:sp>
        <p:sp>
          <p:nvSpPr>
            <p:cNvPr id="138304"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5"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grpSp>
        <p:nvGrpSpPr>
          <p:cNvPr id="138259" name="Group 87"/>
          <p:cNvGrpSpPr>
            <a:grpSpLocks/>
          </p:cNvGrpSpPr>
          <p:nvPr/>
        </p:nvGrpSpPr>
        <p:grpSpPr bwMode="auto">
          <a:xfrm flipH="1">
            <a:off x="7847013" y="4730750"/>
            <a:ext cx="735012" cy="681038"/>
            <a:chOff x="-44" y="1473"/>
            <a:chExt cx="981" cy="1105"/>
          </a:xfrm>
        </p:grpSpPr>
        <p:pic>
          <p:nvPicPr>
            <p:cNvPr id="138280"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81"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38260" name="Group 102"/>
          <p:cNvGrpSpPr>
            <a:grpSpLocks/>
          </p:cNvGrpSpPr>
          <p:nvPr/>
        </p:nvGrpSpPr>
        <p:grpSpPr bwMode="auto">
          <a:xfrm>
            <a:off x="4271963" y="4849814"/>
            <a:ext cx="881062" cy="365125"/>
            <a:chOff x="2356" y="1300"/>
            <a:chExt cx="555" cy="194"/>
          </a:xfrm>
        </p:grpSpPr>
        <p:sp>
          <p:nvSpPr>
            <p:cNvPr id="138272"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8273"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274"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8275" name="Group 106"/>
            <p:cNvGrpSpPr>
              <a:grpSpLocks/>
            </p:cNvGrpSpPr>
            <p:nvPr/>
          </p:nvGrpSpPr>
          <p:grpSpPr bwMode="auto">
            <a:xfrm>
              <a:off x="2468" y="1332"/>
              <a:ext cx="310" cy="60"/>
              <a:chOff x="2468" y="1332"/>
              <a:chExt cx="310" cy="60"/>
            </a:xfrm>
          </p:grpSpPr>
          <p:sp>
            <p:nvSpPr>
              <p:cNvPr id="138278"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38279"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138276" name="Line 109"/>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38277" name="Line 110"/>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38262" name="Group 347"/>
          <p:cNvGrpSpPr>
            <a:grpSpLocks/>
          </p:cNvGrpSpPr>
          <p:nvPr/>
        </p:nvGrpSpPr>
        <p:grpSpPr bwMode="auto">
          <a:xfrm>
            <a:off x="4264025" y="4810125"/>
            <a:ext cx="895350" cy="450850"/>
            <a:chOff x="1871277" y="1576300"/>
            <a:chExt cx="1128371" cy="437861"/>
          </a:xfrm>
        </p:grpSpPr>
        <p:sp>
          <p:nvSpPr>
            <p:cNvPr id="73" name="Oval 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4" name="Rectangle 73"/>
            <p:cNvSpPr/>
            <p:nvPr/>
          </p:nvSpPr>
          <p:spPr bwMode="auto">
            <a:xfrm>
              <a:off x="1871277" y="1739727"/>
              <a:ext cx="1128371" cy="1156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5" name="Oval 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6" name="Freeform 75"/>
            <p:cNvSpPr/>
            <p:nvPr/>
          </p:nvSpPr>
          <p:spPr bwMode="auto">
            <a:xfrm>
              <a:off x="2159372" y="1673432"/>
              <a:ext cx="548180" cy="1603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7" name="Freeform 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78" name="Freeform 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79" name="Freeform 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0" name="Straight Connector 79"/>
            <p:cNvCxnSpPr>
              <a:cxnSpLocks noChangeShapeType="1"/>
              <a:endCxn id="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 name="Straight Connector 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441985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5812557-2D18-4BAD-BBA5-5C43068E38F3}" type="slidenum">
              <a:rPr lang="en-US" altLang="zh-CN" sz="1200" smtClean="0">
                <a:solidFill>
                  <a:schemeClr val="accent4"/>
                </a:solidFill>
                <a:latin typeface="Tahoma" panose="020B0604030504040204" pitchFamily="34" charset="0"/>
              </a:rPr>
              <a:pPr/>
              <a:t>75</a:t>
            </a:fld>
            <a:endParaRPr lang="en-US" altLang="zh-CN" sz="1200" dirty="0">
              <a:solidFill>
                <a:schemeClr val="accent4"/>
              </a:solidFill>
              <a:latin typeface="Tahoma" panose="020B0604030504040204" pitchFamily="34" charset="0"/>
            </a:endParaRPr>
          </a:p>
        </p:txBody>
      </p:sp>
      <p:sp>
        <p:nvSpPr>
          <p:cNvPr id="139268" name="Rectangle 2"/>
          <p:cNvSpPr>
            <a:spLocks noGrp="1" noChangeArrowheads="1"/>
          </p:cNvSpPr>
          <p:nvPr>
            <p:ph type="title" idx="4294967295"/>
          </p:nvPr>
        </p:nvSpPr>
        <p:spPr>
          <a:xfrm>
            <a:off x="2027239" y="188851"/>
            <a:ext cx="7772400" cy="947737"/>
          </a:xfrm>
        </p:spPr>
        <p:txBody>
          <a:bodyPr/>
          <a:lstStyle/>
          <a:p>
            <a:pPr eaLnBrk="1" hangingPunct="1"/>
            <a:r>
              <a:rPr lang="en-US" altLang="zh-CN" dirty="0"/>
              <a:t>Bad guys can use fake addresses</a:t>
            </a:r>
          </a:p>
        </p:txBody>
      </p:sp>
      <p:sp>
        <p:nvSpPr>
          <p:cNvPr id="139269" name="Rectangle 3"/>
          <p:cNvSpPr>
            <a:spLocks noGrp="1" noChangeArrowheads="1"/>
          </p:cNvSpPr>
          <p:nvPr>
            <p:ph type="body" idx="4294967295"/>
          </p:nvPr>
        </p:nvSpPr>
        <p:spPr>
          <a:xfrm>
            <a:off x="2027239" y="1489002"/>
            <a:ext cx="8077200" cy="1484312"/>
          </a:xfrm>
          <a:noFill/>
        </p:spPr>
        <p:txBody>
          <a:bodyPr/>
          <a:lstStyle/>
          <a:p>
            <a:pPr eaLnBrk="1" hangingPunct="1">
              <a:buFont typeface="Wingdings" panose="05000000000000000000" pitchFamily="2" charset="2"/>
              <a:buNone/>
            </a:pPr>
            <a:r>
              <a:rPr lang="en-US" altLang="zh-CN" sz="3200" i="1" dirty="0">
                <a:solidFill>
                  <a:srgbClr val="CC0000"/>
                </a:solidFill>
              </a:rPr>
              <a:t>IP spoofing:</a:t>
            </a:r>
            <a:r>
              <a:rPr lang="en-US" altLang="zh-CN" i="1" dirty="0">
                <a:solidFill>
                  <a:srgbClr val="FF3300"/>
                </a:solidFill>
              </a:rPr>
              <a:t> </a:t>
            </a:r>
            <a:r>
              <a:rPr lang="en-US" altLang="zh-CN" dirty="0"/>
              <a:t>send packet with false source address</a:t>
            </a:r>
          </a:p>
        </p:txBody>
      </p:sp>
      <p:pic>
        <p:nvPicPr>
          <p:cNvPr id="139266" name="Picture 97"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39" y="954090"/>
            <a:ext cx="6733057" cy="9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267" name="Group 51"/>
          <p:cNvGrpSpPr>
            <a:grpSpLocks/>
          </p:cNvGrpSpPr>
          <p:nvPr/>
        </p:nvGrpSpPr>
        <p:grpSpPr bwMode="auto">
          <a:xfrm flipH="1">
            <a:off x="6316663" y="2470150"/>
            <a:ext cx="735012" cy="681038"/>
            <a:chOff x="-44" y="1473"/>
            <a:chExt cx="981" cy="1105"/>
          </a:xfrm>
        </p:grpSpPr>
        <p:pic>
          <p:nvPicPr>
            <p:cNvPr id="139342" name="Picture 5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43" name="Freeform 5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139270" name="Freeform 70"/>
          <p:cNvSpPr>
            <a:spLocks/>
          </p:cNvSpPr>
          <p:nvPr/>
        </p:nvSpPr>
        <p:spPr bwMode="auto">
          <a:xfrm>
            <a:off x="3749676" y="31718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9271" name="Freeform 71"/>
          <p:cNvSpPr>
            <a:spLocks/>
          </p:cNvSpPr>
          <p:nvPr/>
        </p:nvSpPr>
        <p:spPr bwMode="auto">
          <a:xfrm>
            <a:off x="6581776" y="3041650"/>
            <a:ext cx="4763"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9272" name="Line 72"/>
          <p:cNvSpPr>
            <a:spLocks noChangeShapeType="1"/>
          </p:cNvSpPr>
          <p:nvPr/>
        </p:nvSpPr>
        <p:spPr bwMode="auto">
          <a:xfrm flipV="1">
            <a:off x="4924425" y="35639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273" name="Line 73"/>
          <p:cNvSpPr>
            <a:spLocks noChangeShapeType="1"/>
          </p:cNvSpPr>
          <p:nvPr/>
        </p:nvSpPr>
        <p:spPr bwMode="auto">
          <a:xfrm flipV="1">
            <a:off x="4943475" y="42751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274" name="Text Box 74"/>
          <p:cNvSpPr txBox="1">
            <a:spLocks noChangeArrowheads="1"/>
          </p:cNvSpPr>
          <p:nvPr/>
        </p:nvSpPr>
        <p:spPr bwMode="auto">
          <a:xfrm>
            <a:off x="3195882" y="24606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A</a:t>
            </a:r>
          </a:p>
        </p:txBody>
      </p:sp>
      <p:sp>
        <p:nvSpPr>
          <p:cNvPr id="139275" name="Text Box 75"/>
          <p:cNvSpPr txBox="1">
            <a:spLocks noChangeArrowheads="1"/>
          </p:cNvSpPr>
          <p:nvPr/>
        </p:nvSpPr>
        <p:spPr bwMode="auto">
          <a:xfrm>
            <a:off x="8610600" y="387985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B</a:t>
            </a:r>
          </a:p>
        </p:txBody>
      </p:sp>
      <p:sp>
        <p:nvSpPr>
          <p:cNvPr id="139276" name="Text Box 76"/>
          <p:cNvSpPr txBox="1">
            <a:spLocks noChangeArrowheads="1"/>
          </p:cNvSpPr>
          <p:nvPr/>
        </p:nvSpPr>
        <p:spPr bwMode="auto">
          <a:xfrm>
            <a:off x="6790962" y="2438400"/>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C</a:t>
            </a:r>
          </a:p>
        </p:txBody>
      </p:sp>
      <p:sp>
        <p:nvSpPr>
          <p:cNvPr id="139277" name="Freeform 77"/>
          <p:cNvSpPr>
            <a:spLocks/>
          </p:cNvSpPr>
          <p:nvPr/>
        </p:nvSpPr>
        <p:spPr bwMode="auto">
          <a:xfrm>
            <a:off x="3759200" y="3019425"/>
            <a:ext cx="2967038"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grpSp>
        <p:nvGrpSpPr>
          <p:cNvPr id="139278" name="Group 78"/>
          <p:cNvGrpSpPr>
            <a:grpSpLocks/>
          </p:cNvGrpSpPr>
          <p:nvPr/>
        </p:nvGrpSpPr>
        <p:grpSpPr bwMode="auto">
          <a:xfrm>
            <a:off x="4225926" y="3502025"/>
            <a:ext cx="2295525" cy="584200"/>
            <a:chOff x="2418" y="3342"/>
            <a:chExt cx="1446" cy="368"/>
          </a:xfrm>
        </p:grpSpPr>
        <p:sp>
          <p:nvSpPr>
            <p:cNvPr id="139337"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8" name="Line 80"/>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39" name="Line 81"/>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40" name="Line 82"/>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41" name="Text Box 83"/>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dirty="0" err="1">
                  <a:solidFill>
                    <a:srgbClr val="CC0000"/>
                  </a:solidFill>
                  <a:latin typeface="Comic Sans MS" panose="030F0702030302020204" pitchFamily="66" charset="0"/>
                </a:rPr>
                <a:t>src:B</a:t>
              </a:r>
              <a:r>
                <a:rPr lang="en-US" altLang="zh-CN" sz="1600" dirty="0">
                  <a:latin typeface="Comic Sans MS" panose="030F0702030302020204" pitchFamily="66" charset="0"/>
                </a:rPr>
                <a:t>     </a:t>
              </a:r>
              <a:r>
                <a:rPr lang="en-US" altLang="zh-CN" sz="1600" dirty="0" err="1">
                  <a:solidFill>
                    <a:srgbClr val="0000FF"/>
                  </a:solidFill>
                  <a:latin typeface="Comic Sans MS" panose="030F0702030302020204" pitchFamily="66" charset="0"/>
                </a:rPr>
                <a:t>dest:A</a:t>
              </a:r>
              <a:r>
                <a:rPr lang="en-US" altLang="zh-CN" sz="1600" dirty="0">
                  <a:solidFill>
                    <a:srgbClr val="0000FF"/>
                  </a:solidFill>
                  <a:latin typeface="Comic Sans MS" panose="030F0702030302020204" pitchFamily="66" charset="0"/>
                </a:rPr>
                <a:t>  </a:t>
              </a:r>
              <a:r>
                <a:rPr lang="en-US" altLang="zh-CN" sz="1600" dirty="0">
                  <a:latin typeface="Comic Sans MS" panose="030F0702030302020204" pitchFamily="66" charset="0"/>
                </a:rPr>
                <a:t>   </a:t>
              </a:r>
              <a:r>
                <a:rPr lang="en-US" altLang="zh-CN" sz="1600" dirty="0">
                  <a:solidFill>
                    <a:srgbClr val="0000FF"/>
                  </a:solidFill>
                  <a:latin typeface="Comic Sans MS" panose="030F0702030302020204" pitchFamily="66" charset="0"/>
                </a:rPr>
                <a:t>payload</a:t>
              </a:r>
            </a:p>
          </p:txBody>
        </p:sp>
      </p:grpSp>
      <p:pic>
        <p:nvPicPr>
          <p:cNvPr id="139279" name="Picture 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7939" y="2533651"/>
            <a:ext cx="471487"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nvGrpSpPr>
          <p:cNvPr id="139280" name="Group 48"/>
          <p:cNvGrpSpPr>
            <a:grpSpLocks/>
          </p:cNvGrpSpPr>
          <p:nvPr/>
        </p:nvGrpSpPr>
        <p:grpSpPr bwMode="auto">
          <a:xfrm flipH="1">
            <a:off x="8099426" y="3886200"/>
            <a:ext cx="735013" cy="681038"/>
            <a:chOff x="-44" y="1473"/>
            <a:chExt cx="981" cy="1105"/>
          </a:xfrm>
        </p:grpSpPr>
        <p:pic>
          <p:nvPicPr>
            <p:cNvPr id="139335" name="Picture 4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36"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grpSp>
        <p:nvGrpSpPr>
          <p:cNvPr id="139281" name="Group 54"/>
          <p:cNvGrpSpPr>
            <a:grpSpLocks/>
          </p:cNvGrpSpPr>
          <p:nvPr/>
        </p:nvGrpSpPr>
        <p:grpSpPr bwMode="auto">
          <a:xfrm>
            <a:off x="3608389" y="2544764"/>
            <a:ext cx="365125" cy="712787"/>
            <a:chOff x="4140" y="429"/>
            <a:chExt cx="1425" cy="2396"/>
          </a:xfrm>
        </p:grpSpPr>
        <p:sp>
          <p:nvSpPr>
            <p:cNvPr id="139303"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4"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05"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6"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7"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08" name="Group 60"/>
            <p:cNvGrpSpPr>
              <a:grpSpLocks/>
            </p:cNvGrpSpPr>
            <p:nvPr/>
          </p:nvGrpSpPr>
          <p:grpSpPr bwMode="auto">
            <a:xfrm>
              <a:off x="4749" y="668"/>
              <a:ext cx="581" cy="145"/>
              <a:chOff x="614" y="2568"/>
              <a:chExt cx="725" cy="139"/>
            </a:xfrm>
          </p:grpSpPr>
          <p:sp>
            <p:nvSpPr>
              <p:cNvPr id="139333"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4"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09"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10" name="Group 64"/>
            <p:cNvGrpSpPr>
              <a:grpSpLocks/>
            </p:cNvGrpSpPr>
            <p:nvPr/>
          </p:nvGrpSpPr>
          <p:grpSpPr bwMode="auto">
            <a:xfrm>
              <a:off x="4747" y="994"/>
              <a:ext cx="581" cy="134"/>
              <a:chOff x="614" y="2568"/>
              <a:chExt cx="725" cy="139"/>
            </a:xfrm>
          </p:grpSpPr>
          <p:sp>
            <p:nvSpPr>
              <p:cNvPr id="139331"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2"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1"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12"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13" name="Group 69"/>
            <p:cNvGrpSpPr>
              <a:grpSpLocks/>
            </p:cNvGrpSpPr>
            <p:nvPr/>
          </p:nvGrpSpPr>
          <p:grpSpPr bwMode="auto">
            <a:xfrm>
              <a:off x="4735" y="1627"/>
              <a:ext cx="582" cy="151"/>
              <a:chOff x="614" y="2568"/>
              <a:chExt cx="725" cy="139"/>
            </a:xfrm>
          </p:grpSpPr>
          <p:sp>
            <p:nvSpPr>
              <p:cNvPr id="139329"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0"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4"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139315" name="Group 73"/>
            <p:cNvGrpSpPr>
              <a:grpSpLocks/>
            </p:cNvGrpSpPr>
            <p:nvPr/>
          </p:nvGrpSpPr>
          <p:grpSpPr bwMode="auto">
            <a:xfrm>
              <a:off x="4739" y="1327"/>
              <a:ext cx="582" cy="139"/>
              <a:chOff x="614" y="2568"/>
              <a:chExt cx="725" cy="139"/>
            </a:xfrm>
          </p:grpSpPr>
          <p:sp>
            <p:nvSpPr>
              <p:cNvPr id="139327" name="AutoShape 7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8"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6"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17"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18"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19"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0"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21"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2"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3"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4"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139325"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6"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139282" name="Group 87"/>
          <p:cNvGrpSpPr>
            <a:grpSpLocks/>
          </p:cNvGrpSpPr>
          <p:nvPr/>
        </p:nvGrpSpPr>
        <p:grpSpPr bwMode="auto">
          <a:xfrm>
            <a:off x="4535488" y="3946526"/>
            <a:ext cx="881062" cy="365125"/>
            <a:chOff x="2356" y="1300"/>
            <a:chExt cx="555" cy="194"/>
          </a:xfrm>
        </p:grpSpPr>
        <p:sp>
          <p:nvSpPr>
            <p:cNvPr id="139295"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296"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39297"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298" name="Group 91"/>
            <p:cNvGrpSpPr>
              <a:grpSpLocks/>
            </p:cNvGrpSpPr>
            <p:nvPr/>
          </p:nvGrpSpPr>
          <p:grpSpPr bwMode="auto">
            <a:xfrm>
              <a:off x="2468" y="1332"/>
              <a:ext cx="310" cy="60"/>
              <a:chOff x="2468" y="1332"/>
              <a:chExt cx="310" cy="60"/>
            </a:xfrm>
          </p:grpSpPr>
          <p:sp>
            <p:nvSpPr>
              <p:cNvPr id="139301" name="Freeform 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39302" name="Freeform 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39299" name="Line 94"/>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9300" name="Line 95"/>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39284" name="Text Box 50"/>
          <p:cNvSpPr txBox="1">
            <a:spLocks noChangeArrowheads="1"/>
          </p:cNvSpPr>
          <p:nvPr/>
        </p:nvSpPr>
        <p:spPr bwMode="auto">
          <a:xfrm>
            <a:off x="2470151" y="5562601"/>
            <a:ext cx="81884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a:solidFill>
                  <a:srgbClr val="0000FF"/>
                </a:solidFill>
                <a:latin typeface="Comic Sans MS" panose="030F0702030302020204" pitchFamily="66" charset="0"/>
              </a:rPr>
              <a:t>… lots more on security (throughout, Chapter 8)</a:t>
            </a:r>
          </a:p>
        </p:txBody>
      </p:sp>
      <p:grpSp>
        <p:nvGrpSpPr>
          <p:cNvPr id="139285" name="Group 347"/>
          <p:cNvGrpSpPr>
            <a:grpSpLocks/>
          </p:cNvGrpSpPr>
          <p:nvPr/>
        </p:nvGrpSpPr>
        <p:grpSpPr bwMode="auto">
          <a:xfrm>
            <a:off x="4535488" y="3917950"/>
            <a:ext cx="893762" cy="452438"/>
            <a:chOff x="1871277" y="1576300"/>
            <a:chExt cx="1128371" cy="437861"/>
          </a:xfrm>
        </p:grpSpPr>
        <p:sp>
          <p:nvSpPr>
            <p:cNvPr id="72" name="Oval 7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3" name="Rectangle 72"/>
            <p:cNvSpPr/>
            <p:nvPr/>
          </p:nvSpPr>
          <p:spPr bwMode="auto">
            <a:xfrm>
              <a:off x="1871277" y="1739153"/>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 name="Oval 7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 name="Freeform 74"/>
            <p:cNvSpPr/>
            <p:nvPr/>
          </p:nvSpPr>
          <p:spPr bwMode="auto">
            <a:xfrm>
              <a:off x="2159884" y="1673091"/>
              <a:ext cx="54915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 name="Freeform 7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 name="Freeform 7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 name="Freeform 7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9" name="Straight Connector 78"/>
            <p:cNvCxnSpPr>
              <a:cxnSpLocks noChangeShapeType="1"/>
              <a:endCxn id="7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 name="Straight Connector 7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1"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6002677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Rectangle 2"/>
          <p:cNvSpPr>
            <a:spLocks noGrp="1" noChangeArrowheads="1"/>
          </p:cNvSpPr>
          <p:nvPr>
            <p:ph type="title" idx="4294967295"/>
          </p:nvPr>
        </p:nvSpPr>
        <p:spPr/>
        <p:txBody>
          <a:bodyPr/>
          <a:lstStyle/>
          <a:p>
            <a:pPr eaLnBrk="1" hangingPunct="1"/>
            <a:r>
              <a:rPr lang="en-US" altLang="zh-CN"/>
              <a:t>Chapter 1: roadmap</a:t>
            </a:r>
          </a:p>
        </p:txBody>
      </p:sp>
      <p:sp>
        <p:nvSpPr>
          <p:cNvPr id="140292"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1.7 history</a:t>
            </a:r>
          </a:p>
          <a:p>
            <a:pPr eaLnBrk="1" hangingPunct="1"/>
            <a:endParaRPr lang="en-US" altLang="zh-CN" dirty="0">
              <a:solidFill>
                <a:srgbClr val="CC0000"/>
              </a:solidFill>
            </a:endParaRPr>
          </a:p>
        </p:txBody>
      </p:sp>
    </p:spTree>
    <p:extLst>
      <p:ext uri="{BB962C8B-B14F-4D97-AF65-F5344CB8AC3E}">
        <p14:creationId xmlns:p14="http://schemas.microsoft.com/office/powerpoint/2010/main" val="3183106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
        <p:nvSpPr>
          <p:cNvPr id="1423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35FFC3-49C7-4475-A6FB-5831739877ED}" type="slidenum">
              <a:rPr lang="en-US" altLang="zh-CN" sz="1200" smtClean="0">
                <a:solidFill>
                  <a:schemeClr val="accent4"/>
                </a:solidFill>
                <a:latin typeface="Tahoma" panose="020B0604030504040204" pitchFamily="34" charset="0"/>
              </a:rPr>
              <a:pPr/>
              <a:t>77</a:t>
            </a:fld>
            <a:endParaRPr lang="en-US" altLang="zh-CN" sz="1200" dirty="0">
              <a:solidFill>
                <a:schemeClr val="accent4"/>
              </a:solidFill>
              <a:latin typeface="Tahoma" panose="020B0604030504040204" pitchFamily="34" charset="0"/>
            </a:endParaRPr>
          </a:p>
        </p:txBody>
      </p:sp>
      <p:sp>
        <p:nvSpPr>
          <p:cNvPr id="142339" name="Rectangle 2"/>
          <p:cNvSpPr>
            <a:spLocks noGrp="1" noChangeArrowheads="1"/>
          </p:cNvSpPr>
          <p:nvPr>
            <p:ph type="title" idx="4294967295"/>
          </p:nvPr>
        </p:nvSpPr>
        <p:spPr>
          <a:xfrm>
            <a:off x="1941513" y="210344"/>
            <a:ext cx="7772400" cy="647700"/>
          </a:xfrm>
        </p:spPr>
        <p:txBody>
          <a:bodyPr>
            <a:normAutofit fontScale="90000"/>
          </a:bodyPr>
          <a:lstStyle/>
          <a:p>
            <a:pPr eaLnBrk="1" hangingPunct="1"/>
            <a:r>
              <a:rPr lang="en-US" altLang="zh-CN" sz="4000" dirty="0"/>
              <a:t>Internet history</a:t>
            </a:r>
            <a:endParaRPr lang="en-US" altLang="zh-CN" dirty="0"/>
          </a:p>
        </p:txBody>
      </p:sp>
      <p:sp>
        <p:nvSpPr>
          <p:cNvPr id="155652" name="Rectangle 3"/>
          <p:cNvSpPr>
            <a:spLocks noGrp="1" noChangeArrowheads="1"/>
          </p:cNvSpPr>
          <p:nvPr>
            <p:ph type="body" sz="half" idx="4294967295"/>
          </p:nvPr>
        </p:nvSpPr>
        <p:spPr>
          <a:xfrm>
            <a:off x="1070375" y="1722438"/>
            <a:ext cx="3657600" cy="4419600"/>
          </a:xfrm>
        </p:spPr>
        <p:txBody>
          <a:bodyPr>
            <a:normAutofit fontScale="92500" lnSpcReduction="10000"/>
          </a:bodyPr>
          <a:lstStyle/>
          <a:p>
            <a:pPr marL="287338" indent="-287338">
              <a:buFont typeface="Wingdings" charset="2"/>
              <a:buChar char="§"/>
              <a:defRPr/>
            </a:pPr>
            <a:r>
              <a:rPr lang="en-US" sz="2400" dirty="0">
                <a:ea typeface="ＭＳ Ｐゴシック" charset="0"/>
              </a:rPr>
              <a:t>1961: Kleinrock - queueing theory shows effectiveness of packet-switching</a:t>
            </a:r>
          </a:p>
          <a:p>
            <a:pPr marL="287338" indent="-287338">
              <a:buFont typeface="Wingdings" charset="2"/>
              <a:buChar char="§"/>
              <a:defRPr/>
            </a:pPr>
            <a:r>
              <a:rPr lang="en-US" sz="2400" dirty="0">
                <a:ea typeface="ＭＳ Ｐゴシック" charset="0"/>
              </a:rPr>
              <a:t>1964: Baran - packet-switching in military nets</a:t>
            </a:r>
          </a:p>
          <a:p>
            <a:pPr marL="287338" indent="-287338">
              <a:buFont typeface="Wingdings" charset="2"/>
              <a:buChar char="§"/>
              <a:defRPr/>
            </a:pPr>
            <a:r>
              <a:rPr lang="en-US" sz="2400" dirty="0">
                <a:ea typeface="ＭＳ Ｐゴシック" charset="0"/>
              </a:rPr>
              <a:t>1967: ARPAnet conceived by Advanced Research Projects Agency</a:t>
            </a:r>
          </a:p>
          <a:p>
            <a:pPr marL="287338" indent="-287338">
              <a:buFont typeface="Wingdings" charset="2"/>
              <a:buChar char="§"/>
              <a:defRPr/>
            </a:pPr>
            <a:r>
              <a:rPr lang="en-US" sz="2400" dirty="0">
                <a:ea typeface="ＭＳ Ｐゴシック" charset="0"/>
              </a:rPr>
              <a:t>1969: first ARPAnet node operational</a:t>
            </a:r>
          </a:p>
          <a:p>
            <a:pPr eaLnBrk="1" hangingPunct="1">
              <a:buSzPct val="75000"/>
              <a:buFont typeface="Wingdings" charset="2"/>
              <a:buChar char="§"/>
              <a:defRPr/>
            </a:pPr>
            <a:endParaRPr lang="en-US" sz="2400" dirty="0">
              <a:ea typeface="ＭＳ Ｐゴシック" charset="0"/>
            </a:endParaRPr>
          </a:p>
        </p:txBody>
      </p:sp>
      <p:sp>
        <p:nvSpPr>
          <p:cNvPr id="142341" name="Rectangle 4"/>
          <p:cNvSpPr>
            <a:spLocks noGrp="1" noChangeArrowheads="1"/>
          </p:cNvSpPr>
          <p:nvPr>
            <p:ph type="body" sz="half" idx="4294967295"/>
          </p:nvPr>
        </p:nvSpPr>
        <p:spPr>
          <a:xfrm>
            <a:off x="7405688" y="1722438"/>
            <a:ext cx="4786312" cy="2871787"/>
          </a:xfrm>
        </p:spPr>
        <p:txBody>
          <a:bodyPr>
            <a:normAutofit lnSpcReduction="10000"/>
          </a:bodyPr>
          <a:lstStyle/>
          <a:p>
            <a:pPr marL="287338" indent="-287338"/>
            <a:r>
              <a:rPr lang="en-US" altLang="zh-CN" sz="2400"/>
              <a:t>1972: </a:t>
            </a:r>
          </a:p>
          <a:p>
            <a:pPr marL="628650" lvl="1" indent="-233363"/>
            <a:r>
              <a:rPr lang="en-US" altLang="zh-CN">
                <a:ea typeface="宋体" panose="02010600030101010101" pitchFamily="2" charset="-122"/>
              </a:rPr>
              <a:t>ARPAnet public demo</a:t>
            </a:r>
          </a:p>
          <a:p>
            <a:pPr marL="628650" lvl="1" indent="-233363"/>
            <a:r>
              <a:rPr lang="en-US" altLang="zh-CN">
                <a:ea typeface="宋体" panose="02010600030101010101" pitchFamily="2" charset="-122"/>
              </a:rPr>
              <a:t>NCP (Network Control Protocol) first host-host protocol </a:t>
            </a:r>
          </a:p>
          <a:p>
            <a:pPr marL="628650" lvl="1" indent="-233363"/>
            <a:r>
              <a:rPr lang="en-US" altLang="zh-CN">
                <a:ea typeface="宋体" panose="02010600030101010101" pitchFamily="2" charset="-122"/>
              </a:rPr>
              <a:t>first e-mail program</a:t>
            </a:r>
          </a:p>
          <a:p>
            <a:pPr marL="628650" lvl="1" indent="-233363"/>
            <a:r>
              <a:rPr lang="en-US" altLang="zh-CN">
                <a:ea typeface="宋体" panose="02010600030101010101" pitchFamily="2" charset="-122"/>
              </a:rPr>
              <a:t>ARPAnet has 15 nodes</a:t>
            </a:r>
          </a:p>
        </p:txBody>
      </p:sp>
      <p:pic>
        <p:nvPicPr>
          <p:cNvPr id="142338" name="Picture 6"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4871864" y="3928774"/>
            <a:ext cx="2716213"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Rectangle 5"/>
          <p:cNvSpPr>
            <a:spLocks noChangeArrowheads="1"/>
          </p:cNvSpPr>
          <p:nvPr/>
        </p:nvSpPr>
        <p:spPr bwMode="auto">
          <a:xfrm>
            <a:off x="2047875" y="102870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a:solidFill>
                  <a:srgbClr val="CC0000"/>
                </a:solidFill>
                <a:latin typeface="Comic Sans MS" panose="030F0702030302020204" pitchFamily="66" charset="0"/>
              </a:rPr>
              <a:t>1961-1972: Early packet-switching principles</a:t>
            </a:r>
            <a:endParaRPr lang="en-US" altLang="zh-CN" sz="2800" u="sng">
              <a:solidFill>
                <a:srgbClr val="CC0000"/>
              </a:solidFill>
              <a:latin typeface="Comic Sans MS" panose="030F0702030302020204" pitchFamily="66" charset="0"/>
            </a:endParaRPr>
          </a:p>
        </p:txBody>
      </p:sp>
      <p:pic>
        <p:nvPicPr>
          <p:cNvPr id="142343" name="Picture 11"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735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D2A47E-7488-41E8-B4BB-05022DF41D7C}" type="slidenum">
              <a:rPr lang="en-US" altLang="zh-CN" sz="1200" smtClean="0">
                <a:solidFill>
                  <a:schemeClr val="accent4"/>
                </a:solidFill>
                <a:latin typeface="Tahoma" panose="020B0604030504040204" pitchFamily="34" charset="0"/>
              </a:rPr>
              <a:pPr/>
              <a:t>78</a:t>
            </a:fld>
            <a:endParaRPr lang="en-US" altLang="zh-CN" sz="1200" dirty="0">
              <a:solidFill>
                <a:schemeClr val="accent4"/>
              </a:solidFill>
              <a:latin typeface="Tahoma" panose="020B0604030504040204" pitchFamily="34" charset="0"/>
            </a:endParaRPr>
          </a:p>
        </p:txBody>
      </p:sp>
      <p:sp>
        <p:nvSpPr>
          <p:cNvPr id="144386" name="Rectangle 3"/>
          <p:cNvSpPr>
            <a:spLocks noGrp="1" noChangeArrowheads="1"/>
          </p:cNvSpPr>
          <p:nvPr>
            <p:ph type="body" sz="half" idx="4294967295"/>
          </p:nvPr>
        </p:nvSpPr>
        <p:spPr>
          <a:xfrm>
            <a:off x="911424" y="1760537"/>
            <a:ext cx="4506913" cy="4457700"/>
          </a:xfrm>
        </p:spPr>
        <p:txBody>
          <a:bodyPr>
            <a:normAutofit fontScale="92500" lnSpcReduction="20000"/>
          </a:bodyPr>
          <a:lstStyle/>
          <a:p>
            <a:pPr eaLnBrk="1" hangingPunct="1"/>
            <a:r>
              <a:rPr lang="en-US" altLang="zh-CN" sz="2400" dirty="0"/>
              <a:t>1970: </a:t>
            </a:r>
            <a:r>
              <a:rPr lang="en-US" altLang="zh-CN" sz="2400" dirty="0" err="1"/>
              <a:t>ALOHAnet</a:t>
            </a:r>
            <a:r>
              <a:rPr lang="en-US" altLang="zh-CN" sz="2400" dirty="0"/>
              <a:t> satellite network in Hawaii</a:t>
            </a:r>
          </a:p>
          <a:p>
            <a:pPr eaLnBrk="1" hangingPunct="1"/>
            <a:r>
              <a:rPr lang="en-US" altLang="zh-CN" sz="2400" dirty="0"/>
              <a:t>1974: Cerf and Kahn - architecture for interconnecting networks</a:t>
            </a:r>
          </a:p>
          <a:p>
            <a:pPr eaLnBrk="1" hangingPunct="1"/>
            <a:r>
              <a:rPr lang="en-US" altLang="zh-CN" sz="2400" dirty="0"/>
              <a:t>1976: Ethernet at Xerox PARC</a:t>
            </a:r>
          </a:p>
          <a:p>
            <a:pPr eaLnBrk="1" hangingPunct="1"/>
            <a:r>
              <a:rPr lang="en-US" altLang="zh-CN" sz="2400" dirty="0"/>
              <a:t>late70</a:t>
            </a:r>
            <a:r>
              <a:rPr lang="ja-JP" altLang="en-US" sz="2400" dirty="0"/>
              <a:t>’</a:t>
            </a:r>
            <a:r>
              <a:rPr lang="en-US" altLang="ja-JP" sz="2400" dirty="0"/>
              <a:t>s: proprietary architectures: </a:t>
            </a:r>
            <a:r>
              <a:rPr lang="en-US" altLang="ja-JP" sz="2400" dirty="0" err="1"/>
              <a:t>DECnet</a:t>
            </a:r>
            <a:r>
              <a:rPr lang="en-US" altLang="ja-JP" sz="2400" dirty="0"/>
              <a:t>, SNA, XNA</a:t>
            </a:r>
          </a:p>
          <a:p>
            <a:pPr eaLnBrk="1" hangingPunct="1"/>
            <a:r>
              <a:rPr lang="en-US" altLang="zh-CN" sz="2400" dirty="0"/>
              <a:t>late 70</a:t>
            </a:r>
            <a:r>
              <a:rPr lang="ja-JP" altLang="en-US" sz="2400" dirty="0"/>
              <a:t>’</a:t>
            </a:r>
            <a:r>
              <a:rPr lang="en-US" altLang="ja-JP" sz="2400" dirty="0"/>
              <a:t>s: switching fixed length packets (ATM precursor)</a:t>
            </a:r>
          </a:p>
          <a:p>
            <a:pPr eaLnBrk="1" hangingPunct="1"/>
            <a:r>
              <a:rPr lang="en-US" altLang="zh-CN" sz="2400" dirty="0"/>
              <a:t>1979: </a:t>
            </a:r>
            <a:r>
              <a:rPr lang="en-US" altLang="zh-CN" sz="2400" dirty="0" err="1"/>
              <a:t>ARPAnet</a:t>
            </a:r>
            <a:r>
              <a:rPr lang="en-US" altLang="zh-CN" sz="2400" dirty="0"/>
              <a:t> has 200 nodes</a:t>
            </a:r>
          </a:p>
        </p:txBody>
      </p:sp>
      <p:sp>
        <p:nvSpPr>
          <p:cNvPr id="144387" name="Rectangle 4"/>
          <p:cNvSpPr>
            <a:spLocks noGrp="1" noChangeArrowheads="1"/>
          </p:cNvSpPr>
          <p:nvPr>
            <p:ph type="body" sz="half" idx="4294967295"/>
          </p:nvPr>
        </p:nvSpPr>
        <p:spPr>
          <a:xfrm>
            <a:off x="6494463" y="2116854"/>
            <a:ext cx="3924300" cy="3487738"/>
          </a:xfrm>
        </p:spPr>
        <p:txBody>
          <a:bodyPr>
            <a:normAutofit fontScale="92500"/>
          </a:bodyPr>
          <a:lstStyle/>
          <a:p>
            <a:pPr eaLnBrk="1" hangingPunct="1">
              <a:lnSpc>
                <a:spcPct val="90000"/>
              </a:lnSpc>
              <a:buFont typeface="Wingdings" panose="05000000000000000000" pitchFamily="2" charset="2"/>
              <a:buNone/>
            </a:pPr>
            <a:r>
              <a:rPr lang="en-US" altLang="zh-CN" sz="2400" dirty="0">
                <a:solidFill>
                  <a:srgbClr val="000090"/>
                </a:solidFill>
              </a:rPr>
              <a:t>Cerf and Kahn</a:t>
            </a:r>
            <a:r>
              <a:rPr lang="ja-JP" altLang="en-US" sz="2400" dirty="0">
                <a:solidFill>
                  <a:srgbClr val="000090"/>
                </a:solidFill>
              </a:rPr>
              <a:t>’</a:t>
            </a:r>
            <a:r>
              <a:rPr lang="en-US" altLang="ja-JP" sz="2400" dirty="0">
                <a:solidFill>
                  <a:srgbClr val="000090"/>
                </a:solidFill>
              </a:rPr>
              <a:t>s internetworking principles:</a:t>
            </a:r>
          </a:p>
          <a:p>
            <a:pPr lvl="1" eaLnBrk="1" hangingPunct="1">
              <a:lnSpc>
                <a:spcPct val="90000"/>
              </a:lnSpc>
            </a:pPr>
            <a:r>
              <a:rPr lang="en-US" altLang="zh-CN" sz="2000" dirty="0">
                <a:ea typeface="宋体" panose="02010600030101010101" pitchFamily="2" charset="-122"/>
              </a:rPr>
              <a:t>minimalism, autonomy - no internal changes required to interconnect networks</a:t>
            </a:r>
          </a:p>
          <a:p>
            <a:pPr lvl="1" eaLnBrk="1" hangingPunct="1">
              <a:lnSpc>
                <a:spcPct val="90000"/>
              </a:lnSpc>
            </a:pPr>
            <a:r>
              <a:rPr lang="en-US" altLang="zh-CN" sz="2000" dirty="0">
                <a:ea typeface="宋体" panose="02010600030101010101" pitchFamily="2" charset="-122"/>
              </a:rPr>
              <a:t>best effort service model</a:t>
            </a:r>
          </a:p>
          <a:p>
            <a:pPr lvl="1" eaLnBrk="1" hangingPunct="1">
              <a:lnSpc>
                <a:spcPct val="90000"/>
              </a:lnSpc>
            </a:pPr>
            <a:r>
              <a:rPr lang="en-US" altLang="zh-CN" sz="2000" dirty="0">
                <a:ea typeface="宋体" panose="02010600030101010101" pitchFamily="2" charset="-122"/>
              </a:rPr>
              <a:t>stateless routers</a:t>
            </a:r>
          </a:p>
          <a:p>
            <a:pPr lvl="1" eaLnBrk="1" hangingPunct="1">
              <a:lnSpc>
                <a:spcPct val="90000"/>
              </a:lnSpc>
            </a:pPr>
            <a:r>
              <a:rPr lang="en-US" altLang="zh-CN" sz="2000" dirty="0">
                <a:ea typeface="宋体" panose="02010600030101010101" pitchFamily="2" charset="-122"/>
              </a:rPr>
              <a:t>decentralized control</a:t>
            </a:r>
          </a:p>
          <a:p>
            <a:pPr eaLnBrk="1" hangingPunct="1">
              <a:lnSpc>
                <a:spcPct val="90000"/>
              </a:lnSpc>
              <a:buFont typeface="Wingdings" panose="05000000000000000000" pitchFamily="2" charset="2"/>
              <a:buNone/>
            </a:pPr>
            <a:r>
              <a:rPr lang="en-US" altLang="zh-CN" sz="2400" dirty="0">
                <a:solidFill>
                  <a:srgbClr val="000090"/>
                </a:solidFill>
              </a:rPr>
              <a:t>define today</a:t>
            </a:r>
            <a:r>
              <a:rPr lang="ja-JP" altLang="en-US" sz="2400" dirty="0">
                <a:solidFill>
                  <a:srgbClr val="000090"/>
                </a:solidFill>
              </a:rPr>
              <a:t>’</a:t>
            </a:r>
            <a:r>
              <a:rPr lang="en-US" altLang="ja-JP" sz="2400" dirty="0">
                <a:solidFill>
                  <a:srgbClr val="000090"/>
                </a:solidFill>
              </a:rPr>
              <a:t>s Internet architecture</a:t>
            </a:r>
            <a:endParaRPr lang="en-US" altLang="zh-CN" sz="2400" dirty="0">
              <a:solidFill>
                <a:srgbClr val="000090"/>
              </a:solidFill>
            </a:endParaRPr>
          </a:p>
        </p:txBody>
      </p:sp>
      <p:sp>
        <p:nvSpPr>
          <p:cNvPr id="144388" name="Rectangle 5"/>
          <p:cNvSpPr>
            <a:spLocks noChangeArrowheads="1"/>
          </p:cNvSpPr>
          <p:nvPr/>
        </p:nvSpPr>
        <p:spPr bwMode="auto">
          <a:xfrm>
            <a:off x="2047876" y="1028700"/>
            <a:ext cx="7972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CC0000"/>
                </a:solidFill>
                <a:latin typeface="Comic Sans MS" panose="030F0702030302020204" pitchFamily="66" charset="0"/>
              </a:rPr>
              <a:t>1972-1980: Internetworking, new and proprietary nets</a:t>
            </a:r>
            <a:endParaRPr lang="en-US" altLang="zh-CN" sz="4000" u="sng">
              <a:solidFill>
                <a:srgbClr val="CC0000"/>
              </a:solidFill>
              <a:latin typeface="Comic Sans MS" panose="030F0702030302020204" pitchFamily="66" charset="0"/>
            </a:endParaRPr>
          </a:p>
        </p:txBody>
      </p:sp>
      <p:sp>
        <p:nvSpPr>
          <p:cNvPr id="144389" name="Rectangle 6"/>
          <p:cNvSpPr>
            <a:spLocks noChangeArrowheads="1"/>
          </p:cNvSpPr>
          <p:nvPr/>
        </p:nvSpPr>
        <p:spPr bwMode="auto">
          <a:xfrm>
            <a:off x="6494463" y="1982788"/>
            <a:ext cx="3878262" cy="36195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44390"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4391"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2975432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486F53E-A111-4759-BFE7-705D542E1145}" type="slidenum">
              <a:rPr lang="en-US" altLang="zh-CN" sz="1200" smtClean="0">
                <a:latin typeface="Tahoma" panose="020B0604030504040204" pitchFamily="34" charset="0"/>
              </a:rPr>
              <a:pPr/>
              <a:t>79</a:t>
            </a:fld>
            <a:endParaRPr lang="en-US" altLang="zh-CN" sz="1200" dirty="0">
              <a:latin typeface="Tahoma" panose="020B0604030504040204" pitchFamily="34" charset="0"/>
            </a:endParaRPr>
          </a:p>
        </p:txBody>
      </p:sp>
      <p:sp>
        <p:nvSpPr>
          <p:cNvPr id="146434" name="Rectangle 3"/>
          <p:cNvSpPr>
            <a:spLocks noGrp="1" noChangeArrowheads="1"/>
          </p:cNvSpPr>
          <p:nvPr>
            <p:ph type="body" sz="half" idx="4294967295"/>
          </p:nvPr>
        </p:nvSpPr>
        <p:spPr>
          <a:xfrm>
            <a:off x="1901825" y="1738122"/>
            <a:ext cx="3810000" cy="4457700"/>
          </a:xfrm>
        </p:spPr>
        <p:txBody>
          <a:bodyPr/>
          <a:lstStyle/>
          <a:p>
            <a:pPr>
              <a:buSzPct val="70000"/>
              <a:buFont typeface="Wingdings" panose="05000000000000000000" pitchFamily="2" charset="2"/>
              <a:buChar char="v"/>
            </a:pPr>
            <a:r>
              <a:rPr lang="en-US" altLang="zh-CN" sz="2400" dirty="0"/>
              <a:t>1983: deployment of TCP/IP</a:t>
            </a:r>
          </a:p>
          <a:p>
            <a:pPr>
              <a:buSzPct val="70000"/>
              <a:buFont typeface="Wingdings" panose="05000000000000000000" pitchFamily="2" charset="2"/>
              <a:buChar char="v"/>
            </a:pPr>
            <a:r>
              <a:rPr lang="en-US" altLang="zh-CN" sz="2400" dirty="0"/>
              <a:t>1982: </a:t>
            </a:r>
            <a:r>
              <a:rPr lang="en-US" altLang="zh-CN" sz="2400" dirty="0" err="1"/>
              <a:t>smtp</a:t>
            </a:r>
            <a:r>
              <a:rPr lang="en-US" altLang="zh-CN" sz="2400" dirty="0"/>
              <a:t> e-mail protocol defined </a:t>
            </a:r>
          </a:p>
          <a:p>
            <a:pPr>
              <a:buSzPct val="70000"/>
              <a:buFont typeface="Wingdings" panose="05000000000000000000" pitchFamily="2" charset="2"/>
              <a:buChar char="v"/>
            </a:pPr>
            <a:r>
              <a:rPr lang="en-US" altLang="zh-CN" sz="2400" dirty="0"/>
              <a:t>1983: DNS defined for name-to-IP-address translation</a:t>
            </a:r>
          </a:p>
          <a:p>
            <a:pPr>
              <a:buSzPct val="70000"/>
              <a:buFont typeface="Wingdings" panose="05000000000000000000" pitchFamily="2" charset="2"/>
              <a:buChar char="v"/>
            </a:pPr>
            <a:r>
              <a:rPr lang="en-US" altLang="zh-CN" sz="2400" dirty="0"/>
              <a:t>1985: ftp protocol defined</a:t>
            </a:r>
          </a:p>
          <a:p>
            <a:pPr>
              <a:buSzPct val="70000"/>
              <a:buFont typeface="Wingdings" panose="05000000000000000000" pitchFamily="2" charset="2"/>
              <a:buChar char="v"/>
            </a:pPr>
            <a:r>
              <a:rPr lang="en-US" altLang="zh-CN" sz="2400" dirty="0"/>
              <a:t>1988: TCP congestion control</a:t>
            </a:r>
          </a:p>
        </p:txBody>
      </p:sp>
      <p:sp>
        <p:nvSpPr>
          <p:cNvPr id="159747" name="Rectangle 4"/>
          <p:cNvSpPr>
            <a:spLocks noGrp="1" noChangeArrowheads="1"/>
          </p:cNvSpPr>
          <p:nvPr>
            <p:ph type="body" sz="half" idx="4294967295"/>
          </p:nvPr>
        </p:nvSpPr>
        <p:spPr>
          <a:xfrm>
            <a:off x="6630832" y="1811338"/>
            <a:ext cx="3810000" cy="4448175"/>
          </a:xfrm>
        </p:spPr>
        <p:txBody>
          <a:bodyPr/>
          <a:lstStyle/>
          <a:p>
            <a:pPr marL="287338" indent="-287338">
              <a:buFont typeface="Wingdings" charset="2"/>
              <a:buChar char="§"/>
              <a:defRPr/>
            </a:pPr>
            <a:r>
              <a:rPr lang="en-US" sz="2400" dirty="0">
                <a:ea typeface="ＭＳ Ｐゴシック" charset="0"/>
              </a:rPr>
              <a:t>new national networks: CSnet, BITnet, NSFnet, Minitel</a:t>
            </a:r>
          </a:p>
          <a:p>
            <a:pPr marL="287338" indent="-287338">
              <a:buFont typeface="Wingdings" charset="2"/>
              <a:buChar char="§"/>
              <a:defRPr/>
            </a:pPr>
            <a:r>
              <a:rPr lang="en-US" sz="2400" dirty="0">
                <a:ea typeface="ＭＳ Ｐゴシック" charset="0"/>
              </a:rPr>
              <a:t>100,000 hosts connected to confederation of networks</a:t>
            </a:r>
          </a:p>
          <a:p>
            <a:pPr eaLnBrk="1" hangingPunct="1">
              <a:buSzPct val="75000"/>
              <a:buFont typeface="Wingdings" charset="2"/>
              <a:buChar char="§"/>
              <a:defRPr/>
            </a:pPr>
            <a:endParaRPr lang="en-US" sz="2400" dirty="0">
              <a:ea typeface="ＭＳ Ｐゴシック" charset="0"/>
            </a:endParaRPr>
          </a:p>
        </p:txBody>
      </p:sp>
      <p:sp>
        <p:nvSpPr>
          <p:cNvPr id="146436"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CC0000"/>
                </a:solidFill>
                <a:latin typeface="Comic Sans MS" panose="030F0702030302020204" pitchFamily="66" charset="0"/>
              </a:rPr>
              <a:t>1980-1990: new protocols, a proliferation of networks</a:t>
            </a:r>
            <a:endParaRPr lang="en-US" altLang="zh-CN" sz="4000" u="sng">
              <a:solidFill>
                <a:srgbClr val="CC0000"/>
              </a:solidFill>
              <a:latin typeface="Comic Sans MS" panose="030F0702030302020204" pitchFamily="66" charset="0"/>
            </a:endParaRPr>
          </a:p>
        </p:txBody>
      </p:sp>
      <p:sp>
        <p:nvSpPr>
          <p:cNvPr id="146437"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6438"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313795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271464" y="836712"/>
            <a:ext cx="10393487" cy="720724"/>
          </a:xfrm>
        </p:spPr>
        <p:txBody>
          <a:bodyPr/>
          <a:lstStyle/>
          <a:p>
            <a:r>
              <a:rPr lang="en-US" altLang="zh-CN" dirty="0">
                <a:solidFill>
                  <a:srgbClr val="000099"/>
                </a:solidFill>
                <a:ea typeface="宋体" panose="02010600030101010101" pitchFamily="2" charset="-122"/>
              </a:rPr>
              <a:t>Chapter 1: outline</a:t>
            </a:r>
          </a:p>
        </p:txBody>
      </p:sp>
      <p:sp>
        <p:nvSpPr>
          <p:cNvPr id="20483" name="Rectangle 3"/>
          <p:cNvSpPr>
            <a:spLocks noGrp="1" noChangeArrowheads="1"/>
          </p:cNvSpPr>
          <p:nvPr>
            <p:ph idx="1"/>
          </p:nvPr>
        </p:nvSpPr>
        <p:spPr>
          <a:xfrm>
            <a:off x="1631504" y="2060848"/>
            <a:ext cx="10033447" cy="4247876"/>
          </a:xfrm>
        </p:spPr>
        <p:txBody>
          <a:bodyPr/>
          <a:lstStyle/>
          <a:p>
            <a:pPr lvl="1">
              <a:buFont typeface="Wingdings" panose="05000000000000000000" pitchFamily="2" charset="2"/>
              <a:buNone/>
            </a:pPr>
            <a:r>
              <a:rPr kumimoji="0" lang="en-US" altLang="zh-CN" dirty="0">
                <a:solidFill>
                  <a:srgbClr val="FF0000"/>
                </a:solidFill>
                <a:ea typeface="宋体" panose="02010600030101010101" pitchFamily="2" charset="-122"/>
              </a:rPr>
              <a:t>1.1 What </a:t>
            </a:r>
            <a:r>
              <a:rPr kumimoji="0" lang="en-US" altLang="zh-CN" i="1" dirty="0">
                <a:solidFill>
                  <a:srgbClr val="FF0000"/>
                </a:solidFill>
                <a:ea typeface="宋体" panose="02010600030101010101" pitchFamily="2" charset="-122"/>
              </a:rPr>
              <a:t>is</a:t>
            </a:r>
            <a:r>
              <a:rPr kumimoji="0" lang="en-US" altLang="zh-CN" dirty="0">
                <a:solidFill>
                  <a:srgbClr val="FF0000"/>
                </a:solidFill>
                <a:ea typeface="宋体" panose="02010600030101010101" pitchFamily="2" charset="-122"/>
              </a:rPr>
              <a:t> the Internet?</a:t>
            </a:r>
          </a:p>
          <a:p>
            <a:pPr lvl="1">
              <a:buFont typeface="Wingdings" panose="05000000000000000000" pitchFamily="2" charset="2"/>
              <a:buNone/>
            </a:pPr>
            <a:r>
              <a:rPr kumimoji="0" lang="en-US" altLang="zh-CN" dirty="0">
                <a:solidFill>
                  <a:srgbClr val="000099"/>
                </a:solidFill>
                <a:ea typeface="宋体" panose="02010600030101010101" pitchFamily="2" charset="-122"/>
              </a:rPr>
              <a:t>1.2</a:t>
            </a:r>
            <a:r>
              <a:rPr kumimoji="0" lang="en-US" altLang="zh-CN" dirty="0">
                <a:ea typeface="宋体" panose="02010600030101010101" pitchFamily="2" charset="-122"/>
              </a:rPr>
              <a:t> </a:t>
            </a:r>
            <a:r>
              <a:rPr kumimoji="0" lang="en-US" altLang="zh-CN" dirty="0">
                <a:solidFill>
                  <a:srgbClr val="000099"/>
                </a:solidFill>
                <a:ea typeface="宋体" panose="02010600030101010101" pitchFamily="2" charset="-122"/>
              </a:rPr>
              <a:t>Network edge</a:t>
            </a:r>
          </a:p>
          <a:p>
            <a:pPr lvl="2">
              <a:buClr>
                <a:srgbClr val="000099"/>
              </a:buClr>
              <a:buSzPct val="85000"/>
              <a:buFont typeface="Wingdings" panose="05000000000000000000" pitchFamily="2" charset="2"/>
              <a:buChar char="v"/>
            </a:pPr>
            <a:r>
              <a:rPr kumimoji="0" lang="en-US" altLang="zh-CN" dirty="0">
                <a:solidFill>
                  <a:srgbClr val="000099"/>
                </a:solidFill>
                <a:ea typeface="宋体" panose="02010600030101010101" pitchFamily="2" charset="-122"/>
              </a:rPr>
              <a:t> end systems, access networks, links</a:t>
            </a:r>
          </a:p>
          <a:p>
            <a:pPr lvl="1">
              <a:buFont typeface="Wingdings" panose="05000000000000000000" pitchFamily="2" charset="2"/>
              <a:buNone/>
            </a:pPr>
            <a:r>
              <a:rPr kumimoji="0" lang="en-US" altLang="zh-CN" dirty="0">
                <a:solidFill>
                  <a:srgbClr val="000099"/>
                </a:solidFill>
                <a:ea typeface="宋体" panose="02010600030101010101" pitchFamily="2" charset="-122"/>
              </a:rPr>
              <a:t>1.3 Network core</a:t>
            </a:r>
          </a:p>
          <a:p>
            <a:pPr lvl="2">
              <a:buClr>
                <a:srgbClr val="000099"/>
              </a:buClr>
              <a:buSzPct val="85000"/>
              <a:buFont typeface="Wingdings" panose="05000000000000000000" pitchFamily="2" charset="2"/>
              <a:buChar char="v"/>
            </a:pPr>
            <a:r>
              <a:rPr kumimoji="0" lang="en-US" altLang="zh-CN" dirty="0">
                <a:solidFill>
                  <a:srgbClr val="000099"/>
                </a:solidFill>
                <a:ea typeface="宋体" panose="02010600030101010101" pitchFamily="2" charset="-122"/>
              </a:rPr>
              <a:t> circuit switching, packet switching, network structure</a:t>
            </a:r>
          </a:p>
          <a:p>
            <a:pPr lvl="1">
              <a:buFont typeface="Wingdings" panose="05000000000000000000" pitchFamily="2" charset="2"/>
              <a:buNone/>
            </a:pPr>
            <a:r>
              <a:rPr kumimoji="0" lang="en-US" altLang="zh-CN" dirty="0">
                <a:solidFill>
                  <a:srgbClr val="000099"/>
                </a:solidFill>
                <a:ea typeface="宋体" panose="02010600030101010101" pitchFamily="2" charset="-122"/>
              </a:rPr>
              <a:t>1.4 Delay, loss and throughput in packet-switched networks</a:t>
            </a:r>
          </a:p>
          <a:p>
            <a:pPr lvl="1">
              <a:buFont typeface="Wingdings" panose="05000000000000000000" pitchFamily="2" charset="2"/>
              <a:buNone/>
            </a:pPr>
            <a:r>
              <a:rPr kumimoji="0" lang="en-US" altLang="zh-CN" dirty="0">
                <a:solidFill>
                  <a:srgbClr val="000099"/>
                </a:solidFill>
                <a:ea typeface="宋体" panose="02010600030101010101" pitchFamily="2" charset="-122"/>
              </a:rPr>
              <a:t>1.5 Protocol layers, service models</a:t>
            </a:r>
          </a:p>
          <a:p>
            <a:pPr lvl="1">
              <a:buFont typeface="Wingdings" panose="05000000000000000000" pitchFamily="2" charset="2"/>
              <a:buNone/>
            </a:pPr>
            <a:r>
              <a:rPr kumimoji="0" lang="en-US" altLang="zh-CN" dirty="0">
                <a:solidFill>
                  <a:srgbClr val="000099"/>
                </a:solidFill>
                <a:ea typeface="宋体" panose="02010600030101010101" pitchFamily="2" charset="-122"/>
              </a:rPr>
              <a:t>1.6 Networks under attack: security</a:t>
            </a:r>
          </a:p>
          <a:p>
            <a:pPr lvl="1">
              <a:buFont typeface="Wingdings" panose="05000000000000000000" pitchFamily="2" charset="2"/>
              <a:buNone/>
            </a:pPr>
            <a:r>
              <a:rPr kumimoji="0" lang="en-US" altLang="zh-CN" dirty="0">
                <a:solidFill>
                  <a:srgbClr val="000099"/>
                </a:solidFill>
                <a:ea typeface="宋体" panose="02010600030101010101" pitchFamily="2" charset="-122"/>
              </a:rPr>
              <a:t>1.7 History</a:t>
            </a:r>
          </a:p>
          <a:p>
            <a:endParaRPr lang="en-US" altLang="zh-CN" sz="2400" dirty="0">
              <a:ea typeface="宋体" panose="02010600030101010101" pitchFamily="2" charset="-122"/>
            </a:endParaRPr>
          </a:p>
        </p:txBody>
      </p:sp>
    </p:spTree>
    <p:extLst>
      <p:ext uri="{BB962C8B-B14F-4D97-AF65-F5344CB8AC3E}">
        <p14:creationId xmlns:p14="http://schemas.microsoft.com/office/powerpoint/2010/main" val="272356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3178E6-900C-4882-AE66-AB7F2A4FF69A}" type="slidenum">
              <a:rPr lang="en-US" altLang="zh-CN" sz="1200" smtClean="0">
                <a:solidFill>
                  <a:schemeClr val="accent4"/>
                </a:solidFill>
                <a:latin typeface="Tahoma" panose="020B0604030504040204" pitchFamily="34" charset="0"/>
              </a:rPr>
              <a:pPr/>
              <a:t>80</a:t>
            </a:fld>
            <a:endParaRPr lang="en-US" altLang="zh-CN" sz="1200" dirty="0">
              <a:solidFill>
                <a:schemeClr val="accent4"/>
              </a:solidFill>
              <a:latin typeface="Tahoma" panose="020B0604030504040204" pitchFamily="34" charset="0"/>
            </a:endParaRPr>
          </a:p>
        </p:txBody>
      </p:sp>
      <p:sp>
        <p:nvSpPr>
          <p:cNvPr id="161794" name="Rectangle 3"/>
          <p:cNvSpPr>
            <a:spLocks noGrp="1" noChangeArrowheads="1"/>
          </p:cNvSpPr>
          <p:nvPr>
            <p:ph type="body" sz="half" idx="4294967295"/>
          </p:nvPr>
        </p:nvSpPr>
        <p:spPr>
          <a:xfrm>
            <a:off x="1271464" y="1916832"/>
            <a:ext cx="5040560" cy="3960440"/>
          </a:xfrm>
        </p:spPr>
        <p:txBody>
          <a:bodyPr>
            <a:normAutofit fontScale="85000" lnSpcReduction="20000"/>
          </a:bodyPr>
          <a:lstStyle/>
          <a:p>
            <a:pPr>
              <a:lnSpc>
                <a:spcPct val="110000"/>
              </a:lnSpc>
              <a:buSzPct val="70000"/>
              <a:buFont typeface="Wingdings" panose="05000000000000000000" pitchFamily="2" charset="2"/>
              <a:buChar char="v"/>
            </a:pPr>
            <a:r>
              <a:rPr lang="en-US" altLang="zh-CN" sz="2600" dirty="0"/>
              <a:t>early 1990</a:t>
            </a:r>
            <a:r>
              <a:rPr lang="ja-JP" altLang="en-US" sz="2600" dirty="0"/>
              <a:t>’</a:t>
            </a:r>
            <a:r>
              <a:rPr lang="en-US" altLang="ja-JP" sz="2600" dirty="0"/>
              <a:t>s: </a:t>
            </a:r>
            <a:r>
              <a:rPr lang="en-US" altLang="ja-JP" sz="2600" dirty="0" err="1"/>
              <a:t>ARPAnet</a:t>
            </a:r>
            <a:r>
              <a:rPr lang="en-US" altLang="ja-JP" sz="2600" dirty="0"/>
              <a:t> decommissioned</a:t>
            </a:r>
          </a:p>
          <a:p>
            <a:pPr>
              <a:lnSpc>
                <a:spcPct val="110000"/>
              </a:lnSpc>
              <a:buSzPct val="70000"/>
              <a:buFont typeface="Wingdings" panose="05000000000000000000" pitchFamily="2" charset="2"/>
              <a:buChar char="v"/>
            </a:pPr>
            <a:r>
              <a:rPr lang="en-US" altLang="zh-CN" sz="2600" dirty="0"/>
              <a:t>1991: NSF lifts restrictions on commercial use of </a:t>
            </a:r>
            <a:r>
              <a:rPr lang="en-US" altLang="zh-CN" sz="2600" dirty="0" err="1"/>
              <a:t>NSFnet</a:t>
            </a:r>
            <a:r>
              <a:rPr lang="en-US" altLang="zh-CN" sz="2600" dirty="0"/>
              <a:t> (decommissioned, 1995)</a:t>
            </a:r>
          </a:p>
          <a:p>
            <a:pPr>
              <a:lnSpc>
                <a:spcPct val="110000"/>
              </a:lnSpc>
              <a:buSzPct val="70000"/>
              <a:buFont typeface="Wingdings" panose="05000000000000000000" pitchFamily="2" charset="2"/>
              <a:buChar char="v"/>
            </a:pPr>
            <a:r>
              <a:rPr lang="en-US" altLang="zh-CN" sz="2600" dirty="0"/>
              <a:t>early 1990s: Web</a:t>
            </a:r>
          </a:p>
          <a:p>
            <a:pPr marL="569913" lvl="1" indent="-225425"/>
            <a:r>
              <a:rPr lang="en-US" altLang="zh-CN" dirty="0">
                <a:ea typeface="宋体" panose="02010600030101010101" pitchFamily="2" charset="-122"/>
              </a:rPr>
              <a:t>hypertext [Bush 1945, Nelson 1960</a:t>
            </a:r>
            <a:r>
              <a:rPr lang="ja-JP" altLang="en-US" dirty="0">
                <a:ea typeface="MS PGothic" panose="020B0600070205080204" pitchFamily="34" charset="-128"/>
              </a:rPr>
              <a:t>’</a:t>
            </a:r>
            <a:r>
              <a:rPr lang="en-US" altLang="ja-JP" dirty="0">
                <a:ea typeface="MS PGothic" panose="020B0600070205080204" pitchFamily="34" charset="-128"/>
              </a:rPr>
              <a:t>s]</a:t>
            </a:r>
          </a:p>
          <a:p>
            <a:pPr marL="569913" lvl="1" indent="-225425"/>
            <a:r>
              <a:rPr lang="en-US" altLang="zh-CN" dirty="0">
                <a:ea typeface="宋体" panose="02010600030101010101" pitchFamily="2" charset="-122"/>
              </a:rPr>
              <a:t>HTML, HTTP: Berners-Lee</a:t>
            </a:r>
          </a:p>
          <a:p>
            <a:pPr marL="569913" lvl="1" indent="-225425"/>
            <a:r>
              <a:rPr lang="en-US" altLang="zh-CN" dirty="0">
                <a:ea typeface="宋体" panose="02010600030101010101" pitchFamily="2" charset="-122"/>
              </a:rPr>
              <a:t>1994: Mosaic, later Netscape</a:t>
            </a:r>
          </a:p>
          <a:p>
            <a:pPr marL="569913" lvl="1" indent="-225425"/>
            <a:r>
              <a:rPr lang="en-US" altLang="zh-CN" dirty="0">
                <a:ea typeface="宋体" panose="02010600030101010101" pitchFamily="2" charset="-122"/>
              </a:rPr>
              <a:t>late 1990</a:t>
            </a:r>
            <a:r>
              <a:rPr lang="ja-JP" altLang="en-US" dirty="0">
                <a:ea typeface="MS PGothic" panose="020B0600070205080204" pitchFamily="34" charset="-128"/>
              </a:rPr>
              <a:t>’</a:t>
            </a:r>
            <a:r>
              <a:rPr lang="en-US" altLang="ja-JP" dirty="0">
                <a:ea typeface="MS PGothic" panose="020B0600070205080204" pitchFamily="34" charset="-128"/>
              </a:rPr>
              <a:t>s: commercialization</a:t>
            </a:r>
            <a:r>
              <a:rPr lang="en-US" altLang="ja-JP" sz="2000" dirty="0">
                <a:ea typeface="MS PGothic" panose="020B0600070205080204" pitchFamily="34" charset="-128"/>
              </a:rPr>
              <a:t> of the Web</a:t>
            </a:r>
          </a:p>
          <a:p>
            <a:pPr marL="287338" indent="-287338"/>
            <a:endParaRPr lang="en-US" altLang="zh-CN" sz="2400" dirty="0"/>
          </a:p>
          <a:p>
            <a:pPr marL="287338" indent="-287338"/>
            <a:endParaRPr lang="en-US" altLang="zh-CN" sz="2400" dirty="0"/>
          </a:p>
        </p:txBody>
      </p:sp>
      <p:sp>
        <p:nvSpPr>
          <p:cNvPr id="161795" name="Rectangle 4"/>
          <p:cNvSpPr>
            <a:spLocks noGrp="1" noChangeArrowheads="1"/>
          </p:cNvSpPr>
          <p:nvPr>
            <p:ph type="body" sz="half" idx="4294967295"/>
          </p:nvPr>
        </p:nvSpPr>
        <p:spPr>
          <a:xfrm>
            <a:off x="6960096" y="1938739"/>
            <a:ext cx="4392488" cy="4448175"/>
          </a:xfrm>
        </p:spPr>
        <p:txBody>
          <a:bodyPr/>
          <a:lstStyle/>
          <a:p>
            <a:pPr eaLnBrk="1" hangingPunct="1">
              <a:buFont typeface="Wingdings" panose="05000000000000000000" pitchFamily="2" charset="2"/>
              <a:buNone/>
            </a:pPr>
            <a:r>
              <a:rPr lang="en-US" altLang="zh-CN" sz="2400" dirty="0"/>
              <a:t>late 1990</a:t>
            </a:r>
            <a:r>
              <a:rPr lang="ja-JP" altLang="en-US" sz="2400" dirty="0"/>
              <a:t>’</a:t>
            </a:r>
            <a:r>
              <a:rPr lang="en-US" altLang="ja-JP" sz="2400" dirty="0"/>
              <a:t>s – 2000</a:t>
            </a:r>
            <a:r>
              <a:rPr lang="ja-JP" altLang="en-US" sz="2400" dirty="0"/>
              <a:t>’</a:t>
            </a:r>
            <a:r>
              <a:rPr lang="en-US" altLang="ja-JP" sz="2400" dirty="0"/>
              <a:t>s:</a:t>
            </a:r>
          </a:p>
          <a:p>
            <a:pPr eaLnBrk="1" hangingPunct="1">
              <a:buSzPct val="70000"/>
              <a:buFont typeface="Wingdings" panose="05000000000000000000" pitchFamily="2" charset="2"/>
              <a:buChar char="v"/>
            </a:pPr>
            <a:r>
              <a:rPr lang="en-US" altLang="zh-CN" sz="2400" dirty="0"/>
              <a:t>more killer apps: instant messaging, P2P file sharing</a:t>
            </a:r>
          </a:p>
          <a:p>
            <a:pPr eaLnBrk="1" hangingPunct="1">
              <a:buSzPct val="70000"/>
              <a:buFont typeface="Wingdings" panose="05000000000000000000" pitchFamily="2" charset="2"/>
              <a:buChar char="v"/>
            </a:pPr>
            <a:r>
              <a:rPr lang="en-US" altLang="zh-CN" sz="2400" dirty="0"/>
              <a:t>network security to forefront</a:t>
            </a:r>
          </a:p>
          <a:p>
            <a:pPr eaLnBrk="1" hangingPunct="1">
              <a:buSzPct val="70000"/>
              <a:buFont typeface="Wingdings" panose="05000000000000000000" pitchFamily="2" charset="2"/>
              <a:buChar char="v"/>
            </a:pPr>
            <a:r>
              <a:rPr lang="en-US" altLang="zh-CN" sz="2400" dirty="0"/>
              <a:t>est. 50 million host, 100 million+ users</a:t>
            </a:r>
          </a:p>
          <a:p>
            <a:pPr eaLnBrk="1" hangingPunct="1">
              <a:buSzPct val="70000"/>
              <a:buFont typeface="Wingdings" panose="05000000000000000000" pitchFamily="2" charset="2"/>
              <a:buChar char="v"/>
            </a:pPr>
            <a:r>
              <a:rPr lang="en-US" altLang="zh-CN" sz="2400" dirty="0"/>
              <a:t>backbone links running at </a:t>
            </a:r>
            <a:r>
              <a:rPr lang="en-US" altLang="zh-CN" sz="2400" dirty="0" err="1"/>
              <a:t>Gbps</a:t>
            </a:r>
            <a:endParaRPr lang="en-US" altLang="zh-CN" sz="2400" dirty="0"/>
          </a:p>
          <a:p>
            <a:pPr eaLnBrk="1" hangingPunct="1"/>
            <a:endParaRPr lang="en-US" altLang="zh-CN" sz="2000" dirty="0"/>
          </a:p>
        </p:txBody>
      </p:sp>
      <p:sp>
        <p:nvSpPr>
          <p:cNvPr id="148484"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CC0000"/>
                </a:solidFill>
                <a:latin typeface="Gill Sans MT" panose="020B0502020104020203" pitchFamily="34" charset="0"/>
              </a:rPr>
              <a:t>1990, 2000</a:t>
            </a:r>
            <a:r>
              <a:rPr lang="ja-JP" altLang="en-US" sz="2800" i="1" dirty="0">
                <a:solidFill>
                  <a:srgbClr val="CC0000"/>
                </a:solidFill>
                <a:latin typeface="Gill Sans MT" panose="020B0502020104020203" pitchFamily="34" charset="0"/>
              </a:rPr>
              <a:t>’</a:t>
            </a:r>
            <a:r>
              <a:rPr lang="en-US" altLang="ja-JP" sz="2800" i="1" dirty="0">
                <a:solidFill>
                  <a:srgbClr val="CC0000"/>
                </a:solidFill>
                <a:latin typeface="Gill Sans MT" panose="020B0502020104020203" pitchFamily="34" charset="0"/>
              </a:rPr>
              <a:t>s: commercialization, the Web, new apps</a:t>
            </a:r>
            <a:endParaRPr lang="en-US" altLang="zh-CN" sz="2800" u="sng" dirty="0">
              <a:solidFill>
                <a:srgbClr val="CC0000"/>
              </a:solidFill>
              <a:latin typeface="Gill Sans MT" panose="020B0502020104020203" pitchFamily="34" charset="0"/>
            </a:endParaRPr>
          </a:p>
        </p:txBody>
      </p:sp>
      <p:sp>
        <p:nvSpPr>
          <p:cNvPr id="148485"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8486"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85814"/>
            <a:ext cx="3656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895418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D5FDFEF-87AD-4096-A875-E75155382131}" type="slidenum">
              <a:rPr lang="en-US" altLang="zh-CN" sz="1200" smtClean="0">
                <a:solidFill>
                  <a:schemeClr val="accent4"/>
                </a:solidFill>
                <a:latin typeface="Tahoma" panose="020B0604030504040204" pitchFamily="34" charset="0"/>
              </a:rPr>
              <a:pPr/>
              <a:t>81</a:t>
            </a:fld>
            <a:endParaRPr lang="en-US" altLang="zh-CN" sz="1200" dirty="0">
              <a:solidFill>
                <a:schemeClr val="accent4"/>
              </a:solidFill>
              <a:latin typeface="Tahoma" panose="020B0604030504040204" pitchFamily="34" charset="0"/>
            </a:endParaRPr>
          </a:p>
        </p:txBody>
      </p:sp>
      <p:sp>
        <p:nvSpPr>
          <p:cNvPr id="163842" name="Rectangle 3"/>
          <p:cNvSpPr>
            <a:spLocks noGrp="1" noChangeArrowheads="1"/>
          </p:cNvSpPr>
          <p:nvPr>
            <p:ph type="body" sz="half" idx="4294967295"/>
          </p:nvPr>
        </p:nvSpPr>
        <p:spPr>
          <a:xfrm>
            <a:off x="1631504" y="1340768"/>
            <a:ext cx="7502525" cy="4457700"/>
          </a:xfrm>
        </p:spPr>
        <p:txBody>
          <a:bodyPr>
            <a:normAutofit fontScale="92500" lnSpcReduction="20000"/>
          </a:bodyPr>
          <a:lstStyle/>
          <a:p>
            <a:pPr eaLnBrk="1" hangingPunct="1">
              <a:buFont typeface="Wingdings" panose="05000000000000000000" pitchFamily="2" charset="2"/>
              <a:buNone/>
            </a:pPr>
            <a:r>
              <a:rPr lang="en-US" altLang="zh-CN" i="1" dirty="0">
                <a:solidFill>
                  <a:srgbClr val="C00000"/>
                </a:solidFill>
              </a:rPr>
              <a:t>2005-present</a:t>
            </a:r>
          </a:p>
          <a:p>
            <a:pPr eaLnBrk="1" hangingPunct="1"/>
            <a:r>
              <a:rPr lang="en-US" altLang="zh-CN" sz="2400" dirty="0"/>
              <a:t>~5B devices attached to Internet </a:t>
            </a:r>
            <a:r>
              <a:rPr lang="en-US" altLang="zh-CN" sz="1800" dirty="0"/>
              <a:t>(2016)</a:t>
            </a:r>
          </a:p>
          <a:p>
            <a:pPr marL="682625" lvl="1" indent="-225425"/>
            <a:r>
              <a:rPr lang="en-US" altLang="zh-CN" sz="2000" dirty="0">
                <a:ea typeface="MS PGothic" panose="020B0600070205080204" pitchFamily="34" charset="-128"/>
              </a:rPr>
              <a:t>smartphones and tablets</a:t>
            </a:r>
          </a:p>
          <a:p>
            <a:pPr eaLnBrk="1" hangingPunct="1"/>
            <a:r>
              <a:rPr lang="en-US" altLang="zh-CN" sz="2400" dirty="0"/>
              <a:t>aggressive deployment of broadband access</a:t>
            </a:r>
          </a:p>
          <a:p>
            <a:pPr eaLnBrk="1" hangingPunct="1"/>
            <a:r>
              <a:rPr lang="en-US" altLang="zh-CN" sz="2400" dirty="0"/>
              <a:t>increasing ubiquity of high-speed wireless access</a:t>
            </a:r>
          </a:p>
          <a:p>
            <a:pPr eaLnBrk="1" hangingPunct="1"/>
            <a:r>
              <a:rPr lang="en-US" altLang="zh-CN" sz="2400" dirty="0"/>
              <a:t>emergence of online social networks: </a:t>
            </a:r>
          </a:p>
          <a:p>
            <a:pPr marL="682625" lvl="1" indent="-225425"/>
            <a:r>
              <a:rPr lang="en-US" altLang="zh-CN" sz="2000" dirty="0">
                <a:ea typeface="MS PGothic" panose="020B0600070205080204" pitchFamily="34" charset="-128"/>
              </a:rPr>
              <a:t>Facebook: ~ one billion users</a:t>
            </a:r>
            <a:endParaRPr lang="en-US" altLang="zh-CN" dirty="0">
              <a:ea typeface="MS PGothic" panose="020B0600070205080204" pitchFamily="34" charset="-128"/>
            </a:endParaRPr>
          </a:p>
          <a:p>
            <a:pPr eaLnBrk="1" hangingPunct="1"/>
            <a:r>
              <a:rPr lang="en-US" altLang="zh-CN" sz="2400" dirty="0"/>
              <a:t>service providers (Google, Microsoft) create their own networks</a:t>
            </a:r>
          </a:p>
          <a:p>
            <a:pPr marL="682625" lvl="1" indent="-225425"/>
            <a:r>
              <a:rPr lang="en-US" altLang="zh-CN" dirty="0">
                <a:ea typeface="MS PGothic" panose="020B0600070205080204" pitchFamily="34" charset="-128"/>
              </a:rPr>
              <a:t>bypass  Internet, providing </a:t>
            </a:r>
            <a:r>
              <a:rPr lang="en-US" altLang="ja-JP" dirty="0">
                <a:ea typeface="MS PGothic" panose="020B0600070205080204" pitchFamily="34" charset="-128"/>
              </a:rPr>
              <a:t>"instantaneous" access to search, video content, email, etc.</a:t>
            </a:r>
          </a:p>
          <a:p>
            <a:pPr eaLnBrk="1" hangingPunct="1"/>
            <a:r>
              <a:rPr lang="en-US" altLang="zh-CN" sz="2400" dirty="0"/>
              <a:t>e-commerce, universities, enterprises running their services in </a:t>
            </a:r>
            <a:r>
              <a:rPr lang="en-US" altLang="ja-JP" sz="2400" dirty="0"/>
              <a:t>"cloud" (e.g., Amazon EC2)</a:t>
            </a:r>
            <a:endParaRPr lang="en-US" altLang="zh-CN" sz="2400" dirty="0"/>
          </a:p>
        </p:txBody>
      </p:sp>
      <p:sp>
        <p:nvSpPr>
          <p:cNvPr id="150531"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dirty="0">
                <a:solidFill>
                  <a:srgbClr val="000099"/>
                </a:solidFill>
                <a:latin typeface="Comic Sans MS" panose="030F0702030302020204" pitchFamily="66" charset="0"/>
              </a:rPr>
              <a:t>Internet history</a:t>
            </a:r>
            <a:endParaRPr lang="en-US" altLang="zh-CN" sz="4400" dirty="0">
              <a:solidFill>
                <a:srgbClr val="000099"/>
              </a:solidFill>
              <a:latin typeface="Comic Sans MS" panose="030F0702030302020204" pitchFamily="66" charset="0"/>
            </a:endParaRPr>
          </a:p>
        </p:txBody>
      </p:sp>
      <p:pic>
        <p:nvPicPr>
          <p:cNvPr id="150532"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5" y="900113"/>
            <a:ext cx="4122167" cy="152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03070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AA4A8E-7909-4FFD-A8E6-0B8E4343A0C6}" type="slidenum">
              <a:rPr lang="en-US" altLang="zh-CN" sz="1200" smtClean="0">
                <a:solidFill>
                  <a:schemeClr val="accent4"/>
                </a:solidFill>
                <a:latin typeface="Tahoma" panose="020B0604030504040204" pitchFamily="34" charset="0"/>
              </a:rPr>
              <a:pPr/>
              <a:t>82</a:t>
            </a:fld>
            <a:endParaRPr lang="en-US" altLang="zh-CN" sz="1200" dirty="0">
              <a:solidFill>
                <a:schemeClr val="accent4"/>
              </a:solidFill>
              <a:latin typeface="Tahoma" panose="020B0604030504040204" pitchFamily="34" charset="0"/>
            </a:endParaRPr>
          </a:p>
        </p:txBody>
      </p:sp>
      <p:sp>
        <p:nvSpPr>
          <p:cNvPr id="152579" name="Rectangle 2"/>
          <p:cNvSpPr>
            <a:spLocks noGrp="1" noChangeArrowheads="1"/>
          </p:cNvSpPr>
          <p:nvPr>
            <p:ph type="title" idx="4294967295"/>
          </p:nvPr>
        </p:nvSpPr>
        <p:spPr>
          <a:xfrm>
            <a:off x="1991544" y="121268"/>
            <a:ext cx="7772400" cy="903287"/>
          </a:xfrm>
        </p:spPr>
        <p:txBody>
          <a:bodyPr/>
          <a:lstStyle/>
          <a:p>
            <a:pPr eaLnBrk="1" hangingPunct="1"/>
            <a:r>
              <a:rPr lang="en-US" altLang="zh-CN" dirty="0"/>
              <a:t>Introduction: summary</a:t>
            </a:r>
          </a:p>
        </p:txBody>
      </p:sp>
      <p:sp>
        <p:nvSpPr>
          <p:cNvPr id="165892" name="Rectangle 3"/>
          <p:cNvSpPr>
            <a:spLocks noGrp="1" noChangeArrowheads="1"/>
          </p:cNvSpPr>
          <p:nvPr>
            <p:ph type="body" sz="half" idx="4294967295"/>
          </p:nvPr>
        </p:nvSpPr>
        <p:spPr>
          <a:xfrm>
            <a:off x="2135560" y="1268760"/>
            <a:ext cx="4384675" cy="5189537"/>
          </a:xfrm>
        </p:spPr>
        <p:txBody>
          <a:bodyPr/>
          <a:lstStyle/>
          <a:p>
            <a:pPr eaLnBrk="1" hangingPunct="1">
              <a:lnSpc>
                <a:spcPct val="90000"/>
              </a:lnSpc>
              <a:buFont typeface="Wingdings" panose="05000000000000000000" pitchFamily="2" charset="2"/>
              <a:buNone/>
            </a:pPr>
            <a:r>
              <a:rPr lang="en-US" altLang="zh-CN" i="1" dirty="0">
                <a:solidFill>
                  <a:srgbClr val="CC0000"/>
                </a:solidFill>
              </a:rPr>
              <a:t>covered a </a:t>
            </a:r>
            <a:r>
              <a:rPr lang="en-US" altLang="ja-JP" i="1" dirty="0">
                <a:solidFill>
                  <a:srgbClr val="CC0000"/>
                </a:solidFill>
              </a:rPr>
              <a:t>"ton" of material!</a:t>
            </a:r>
          </a:p>
          <a:p>
            <a:pPr eaLnBrk="1" hangingPunct="1">
              <a:lnSpc>
                <a:spcPct val="80000"/>
              </a:lnSpc>
            </a:pPr>
            <a:r>
              <a:rPr lang="en-US" altLang="zh-CN" sz="2400" dirty="0"/>
              <a:t>Internet overview</a:t>
            </a:r>
          </a:p>
          <a:p>
            <a:pPr eaLnBrk="1" hangingPunct="1">
              <a:lnSpc>
                <a:spcPct val="80000"/>
              </a:lnSpc>
            </a:pPr>
            <a:r>
              <a:rPr lang="en-US" altLang="zh-CN" sz="2400" dirty="0"/>
              <a:t>what'</a:t>
            </a:r>
            <a:r>
              <a:rPr lang="en-US" altLang="ja-JP" sz="2400" dirty="0"/>
              <a:t>s a protocol?</a:t>
            </a:r>
          </a:p>
          <a:p>
            <a:pPr eaLnBrk="1" hangingPunct="1">
              <a:lnSpc>
                <a:spcPct val="80000"/>
              </a:lnSpc>
            </a:pPr>
            <a:r>
              <a:rPr lang="en-US" altLang="zh-CN" sz="2400" dirty="0"/>
              <a:t>network edge, core, access network</a:t>
            </a:r>
          </a:p>
          <a:p>
            <a:pPr marL="682625" lvl="1" indent="-225425">
              <a:lnSpc>
                <a:spcPct val="80000"/>
              </a:lnSpc>
            </a:pPr>
            <a:r>
              <a:rPr lang="en-US" altLang="zh-CN" dirty="0">
                <a:ea typeface="宋体" panose="02010600030101010101" pitchFamily="2" charset="-122"/>
              </a:rPr>
              <a:t>packet-switching versus circuit-switching</a:t>
            </a:r>
          </a:p>
          <a:p>
            <a:pPr marL="682625" lvl="1" indent="-225425">
              <a:lnSpc>
                <a:spcPct val="80000"/>
              </a:lnSpc>
            </a:pPr>
            <a:r>
              <a:rPr lang="en-US" altLang="zh-CN" dirty="0">
                <a:ea typeface="宋体" panose="02010600030101010101" pitchFamily="2" charset="-122"/>
              </a:rPr>
              <a:t>Internet structure</a:t>
            </a:r>
          </a:p>
          <a:p>
            <a:pPr eaLnBrk="1" hangingPunct="1">
              <a:lnSpc>
                <a:spcPct val="80000"/>
              </a:lnSpc>
            </a:pPr>
            <a:r>
              <a:rPr lang="en-US" altLang="zh-CN" sz="2400" dirty="0"/>
              <a:t>performance: loss, delay, throughput</a:t>
            </a:r>
          </a:p>
          <a:p>
            <a:pPr eaLnBrk="1" hangingPunct="1">
              <a:lnSpc>
                <a:spcPct val="80000"/>
              </a:lnSpc>
            </a:pPr>
            <a:r>
              <a:rPr lang="en-US" altLang="zh-CN" sz="2400" dirty="0"/>
              <a:t>layering, service models</a:t>
            </a:r>
          </a:p>
          <a:p>
            <a:pPr eaLnBrk="1" hangingPunct="1">
              <a:lnSpc>
                <a:spcPct val="80000"/>
              </a:lnSpc>
            </a:pPr>
            <a:r>
              <a:rPr lang="en-US" altLang="zh-CN" sz="2400" dirty="0"/>
              <a:t>security</a:t>
            </a:r>
          </a:p>
          <a:p>
            <a:pPr eaLnBrk="1" hangingPunct="1">
              <a:lnSpc>
                <a:spcPct val="80000"/>
              </a:lnSpc>
            </a:pPr>
            <a:r>
              <a:rPr lang="en-US" altLang="zh-CN" sz="2400" dirty="0"/>
              <a:t>history</a:t>
            </a:r>
          </a:p>
        </p:txBody>
      </p:sp>
      <p:sp>
        <p:nvSpPr>
          <p:cNvPr id="165893" name="Rectangle 4"/>
          <p:cNvSpPr>
            <a:spLocks noGrp="1" noChangeArrowheads="1"/>
          </p:cNvSpPr>
          <p:nvPr>
            <p:ph type="body" sz="half" idx="4294967295"/>
          </p:nvPr>
        </p:nvSpPr>
        <p:spPr>
          <a:xfrm>
            <a:off x="7608168" y="1412776"/>
            <a:ext cx="3724275" cy="4648200"/>
          </a:xfrm>
        </p:spPr>
        <p:txBody>
          <a:bodyPr/>
          <a:lstStyle/>
          <a:p>
            <a:pPr eaLnBrk="1" hangingPunct="1">
              <a:lnSpc>
                <a:spcPct val="90000"/>
              </a:lnSpc>
              <a:buFont typeface="Wingdings" panose="05000000000000000000" pitchFamily="2" charset="2"/>
              <a:buNone/>
            </a:pPr>
            <a:r>
              <a:rPr lang="en-US" altLang="zh-CN" i="1" dirty="0">
                <a:solidFill>
                  <a:srgbClr val="CC0000"/>
                </a:solidFill>
              </a:rPr>
              <a:t>you now have:</a:t>
            </a:r>
            <a:r>
              <a:rPr lang="en-US" altLang="zh-CN" sz="2400" dirty="0"/>
              <a:t> </a:t>
            </a:r>
          </a:p>
          <a:p>
            <a:pPr eaLnBrk="1" hangingPunct="1">
              <a:lnSpc>
                <a:spcPct val="90000"/>
              </a:lnSpc>
            </a:pPr>
            <a:r>
              <a:rPr lang="en-US" altLang="zh-CN" sz="2400" dirty="0"/>
              <a:t>context, overview, </a:t>
            </a:r>
            <a:r>
              <a:rPr lang="en-US" altLang="ja-JP" sz="2400" dirty="0"/>
              <a:t>"feel" of networking</a:t>
            </a:r>
          </a:p>
          <a:p>
            <a:pPr eaLnBrk="1" hangingPunct="1">
              <a:lnSpc>
                <a:spcPct val="90000"/>
              </a:lnSpc>
            </a:pPr>
            <a:r>
              <a:rPr lang="en-US" altLang="zh-CN" sz="2400" dirty="0"/>
              <a:t>more depth, detail </a:t>
            </a:r>
            <a:r>
              <a:rPr lang="en-US" altLang="zh-CN" sz="2400" i="1" dirty="0"/>
              <a:t>to follow!</a:t>
            </a:r>
            <a:endParaRPr lang="en-US" altLang="zh-CN" sz="2400" dirty="0"/>
          </a:p>
        </p:txBody>
      </p:sp>
      <p:pic>
        <p:nvPicPr>
          <p:cNvPr id="152578"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836614"/>
            <a:ext cx="54848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843542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3"/>
          <p:cNvSpPr>
            <a:spLocks noChangeArrowheads="1"/>
          </p:cNvSpPr>
          <p:nvPr/>
        </p:nvSpPr>
        <p:spPr bwMode="auto">
          <a:xfrm>
            <a:off x="3673476" y="1477964"/>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85000"/>
              </a:lnSpc>
            </a:pPr>
            <a:r>
              <a:rPr lang="en-US" altLang="zh-CN" sz="4400">
                <a:solidFill>
                  <a:srgbClr val="000099"/>
                </a:solidFill>
                <a:latin typeface="Gill Sans MT" panose="020B0502020104020203" pitchFamily="34" charset="0"/>
              </a:rPr>
              <a:t>Chapter 1</a:t>
            </a:r>
            <a:br>
              <a:rPr lang="en-US" altLang="zh-CN" sz="4800">
                <a:solidFill>
                  <a:srgbClr val="000099"/>
                </a:solidFill>
                <a:latin typeface="Gill Sans MT" panose="020B0502020104020203" pitchFamily="34" charset="0"/>
              </a:rPr>
            </a:br>
            <a:r>
              <a:rPr lang="en-US" altLang="zh-CN" sz="4400">
                <a:solidFill>
                  <a:srgbClr val="000099"/>
                </a:solidFill>
                <a:latin typeface="Gill Sans MT" panose="020B0502020104020203" pitchFamily="34" charset="0"/>
              </a:rPr>
              <a:t>Additional Slides</a:t>
            </a:r>
          </a:p>
        </p:txBody>
      </p:sp>
    </p:spTree>
    <p:extLst>
      <p:ext uri="{BB962C8B-B14F-4D97-AF65-F5344CB8AC3E}">
        <p14:creationId xmlns:p14="http://schemas.microsoft.com/office/powerpoint/2010/main" val="16142615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a:grpSpLocks/>
          </p:cNvGrpSpPr>
          <p:nvPr/>
        </p:nvGrpSpPr>
        <p:grpSpPr bwMode="auto">
          <a:xfrm>
            <a:off x="2794001" y="798513"/>
            <a:ext cx="5643563" cy="4216400"/>
            <a:chOff x="824874" y="353539"/>
            <a:chExt cx="5643193" cy="4216279"/>
          </a:xfrm>
        </p:grpSpPr>
        <p:sp>
          <p:nvSpPr>
            <p:cNvPr id="62" name="Freeform 61"/>
            <p:cNvSpPr/>
            <p:nvPr/>
          </p:nvSpPr>
          <p:spPr>
            <a:xfrm>
              <a:off x="824874" y="366239"/>
              <a:ext cx="431772" cy="4203579"/>
            </a:xfrm>
            <a:custGeom>
              <a:avLst/>
              <a:gdLst>
                <a:gd name="connsiteX0" fmla="*/ 0 w 432078"/>
                <a:gd name="connsiteY0" fmla="*/ 4203185 h 4255561"/>
                <a:gd name="connsiteX1" fmla="*/ 418984 w 432078"/>
                <a:gd name="connsiteY1" fmla="*/ 3430637 h 4255561"/>
                <a:gd name="connsiteX2" fmla="*/ 432078 w 432078"/>
                <a:gd name="connsiteY2" fmla="*/ 0 h 4255561"/>
                <a:gd name="connsiteX3" fmla="*/ 117839 w 432078"/>
                <a:gd name="connsiteY3" fmla="*/ 4255561 h 4255561"/>
                <a:gd name="connsiteX0" fmla="*/ 26187 w 458265"/>
                <a:gd name="connsiteY0" fmla="*/ 4203185 h 4216279"/>
                <a:gd name="connsiteX1" fmla="*/ 445171 w 458265"/>
                <a:gd name="connsiteY1" fmla="*/ 3430637 h 4216279"/>
                <a:gd name="connsiteX2" fmla="*/ 458265 w 458265"/>
                <a:gd name="connsiteY2" fmla="*/ 0 h 4216279"/>
                <a:gd name="connsiteX3" fmla="*/ 0 w 458265"/>
                <a:gd name="connsiteY3" fmla="*/ 4216279 h 4216279"/>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4" fmla="*/ 0 w 432078"/>
                <a:gd name="connsiteY4" fmla="*/ 4203185 h 420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78" h="4203185">
                  <a:moveTo>
                    <a:pt x="0" y="4203185"/>
                  </a:moveTo>
                  <a:lnTo>
                    <a:pt x="418984" y="3430637"/>
                  </a:lnTo>
                  <a:cubicBezTo>
                    <a:pt x="423349" y="2287091"/>
                    <a:pt x="427713" y="1143546"/>
                    <a:pt x="432078" y="0"/>
                  </a:cubicBezTo>
                  <a:lnTo>
                    <a:pt x="13093" y="4203185"/>
                  </a:lnTo>
                  <a:lnTo>
                    <a:pt x="0" y="4203185"/>
                  </a:lnTo>
                  <a:close/>
                </a:path>
              </a:pathLst>
            </a:custGeom>
            <a:gradFill flip="none" rotWithShape="1">
              <a:gsLst>
                <a:gs pos="0">
                  <a:schemeClr val="accent3">
                    <a:lumMod val="85000"/>
                  </a:schemeClr>
                </a:gs>
                <a:gs pos="100000">
                  <a:srgbClr val="000000"/>
                </a:gs>
              </a:gsLst>
              <a:lin ang="10800000" scaled="0"/>
              <a:tileRect/>
            </a:gradFill>
            <a:ln>
              <a:noFill/>
            </a:ln>
          </p:spPr>
          <p:txBody>
            <a:bodyPr anchor="ctr"/>
            <a:lstStyle/>
            <a:p>
              <a:pPr algn="ctr">
                <a:defRPr/>
              </a:pPr>
              <a:endParaRPr lang="en-US">
                <a:solidFill>
                  <a:srgbClr val="0000FF"/>
                </a:solidFill>
                <a:latin typeface="Comic Sans MS" panose="030F0702030302020204" pitchFamily="66" charset="0"/>
                <a:ea typeface="ＭＳ Ｐゴシック" charset="0"/>
                <a:cs typeface="ＭＳ Ｐゴシック" charset="0"/>
              </a:endParaRPr>
            </a:p>
          </p:txBody>
        </p:sp>
        <p:sp>
          <p:nvSpPr>
            <p:cNvPr id="59" name="Rectangle 58"/>
            <p:cNvSpPr/>
            <p:nvPr/>
          </p:nvSpPr>
          <p:spPr bwMode="auto">
            <a:xfrm>
              <a:off x="1243947" y="353539"/>
              <a:ext cx="5224120" cy="3430489"/>
            </a:xfrm>
            <a:prstGeom prst="rect">
              <a:avLst/>
            </a:prstGeom>
            <a:solidFill>
              <a:schemeClr val="accent3">
                <a:lumMod val="85000"/>
              </a:schemeClr>
            </a:solidFill>
            <a:ln w="9525" cap="flat" cmpd="sng" algn="ctr">
              <a:noFill/>
              <a:prstDash val="solid"/>
              <a:round/>
              <a:headEnd type="none" w="med" len="med"/>
              <a:tailEnd type="none" w="med" len="med"/>
            </a:ln>
            <a:effectLst/>
            <a:extLst/>
          </p:spPr>
          <p:txBody>
            <a:bodyPr/>
            <a:lstStyle/>
            <a:p>
              <a:pPr>
                <a:defRPr/>
              </a:pPr>
              <a:endParaRPr lang="en-US">
                <a:solidFill>
                  <a:srgbClr val="0000FF"/>
                </a:solidFill>
                <a:latin typeface="Comic Sans MS" panose="030F0702030302020204" pitchFamily="66" charset="0"/>
                <a:ea typeface="ＭＳ Ｐゴシック" charset="0"/>
                <a:cs typeface="ＭＳ Ｐゴシック" charset="0"/>
              </a:endParaRPr>
            </a:p>
          </p:txBody>
        </p:sp>
      </p:grpSp>
      <p:pic>
        <p:nvPicPr>
          <p:cNvPr id="156674" name="Picture 12" descr="segm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59214" y="5173663"/>
            <a:ext cx="3959225"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6675" name="Group 48"/>
          <p:cNvGrpSpPr>
            <a:grpSpLocks/>
          </p:cNvGrpSpPr>
          <p:nvPr/>
        </p:nvGrpSpPr>
        <p:grpSpPr bwMode="auto">
          <a:xfrm>
            <a:off x="1419225" y="3981450"/>
            <a:ext cx="1562100" cy="1511300"/>
            <a:chOff x="-44" y="1473"/>
            <a:chExt cx="981" cy="1105"/>
          </a:xfrm>
        </p:grpSpPr>
        <p:pic>
          <p:nvPicPr>
            <p:cNvPr id="156708"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709"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pic>
        <p:nvPicPr>
          <p:cNvPr id="156676" name="Picture 120"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8663" y="4221163"/>
            <a:ext cx="138906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1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2638425" y="4567238"/>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8" name="Picture 11"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85075" y="457041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Picture 2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9331325" y="458946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Group 66"/>
          <p:cNvGrpSpPr>
            <a:grpSpLocks/>
          </p:cNvGrpSpPr>
          <p:nvPr/>
        </p:nvGrpSpPr>
        <p:grpSpPr bwMode="auto">
          <a:xfrm>
            <a:off x="6080126" y="1162051"/>
            <a:ext cx="2359661" cy="3171825"/>
            <a:chOff x="4556452" y="1162095"/>
            <a:chExt cx="2358584" cy="3172030"/>
          </a:xfrm>
        </p:grpSpPr>
        <p:cxnSp>
          <p:nvCxnSpPr>
            <p:cNvPr id="156695" name="Straight Connector 46"/>
            <p:cNvCxnSpPr>
              <a:cxnSpLocks noChangeShapeType="1"/>
            </p:cNvCxnSpPr>
            <p:nvPr/>
          </p:nvCxnSpPr>
          <p:spPr bwMode="auto">
            <a:xfrm>
              <a:off x="5630098" y="2252175"/>
              <a:ext cx="0" cy="2081950"/>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6696" name="Group 31"/>
            <p:cNvGrpSpPr>
              <a:grpSpLocks/>
            </p:cNvGrpSpPr>
            <p:nvPr/>
          </p:nvGrpSpPr>
          <p:grpSpPr bwMode="auto">
            <a:xfrm>
              <a:off x="4635010" y="2856756"/>
              <a:ext cx="2190234" cy="1220926"/>
              <a:chOff x="3862510" y="4375664"/>
              <a:chExt cx="2190234" cy="1220926"/>
            </a:xfrm>
          </p:grpSpPr>
          <p:sp>
            <p:nvSpPr>
              <p:cNvPr id="26" name="Rectangle 25"/>
              <p:cNvSpPr>
                <a:spLocks noChangeArrowheads="1"/>
              </p:cNvSpPr>
              <p:nvPr/>
            </p:nvSpPr>
            <p:spPr bwMode="auto">
              <a:xfrm>
                <a:off x="3871225" y="4425779"/>
                <a:ext cx="2164362" cy="1152600"/>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704" name="TextBox 26"/>
              <p:cNvSpPr txBox="1">
                <a:spLocks noChangeArrowheads="1"/>
              </p:cNvSpPr>
              <p:nvPr/>
            </p:nvSpPr>
            <p:spPr bwMode="auto">
              <a:xfrm>
                <a:off x="3864450" y="4375664"/>
                <a:ext cx="2100899" cy="122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2200"/>
                  </a:lnSpc>
                </a:pPr>
                <a:r>
                  <a:rPr lang="en-US" altLang="zh-CN" sz="1600">
                    <a:solidFill>
                      <a:srgbClr val="0000FF"/>
                    </a:solidFill>
                    <a:latin typeface="Comic Sans MS" panose="030F0702030302020204" pitchFamily="66" charset="0"/>
                  </a:rPr>
                  <a:t>Transport</a:t>
                </a:r>
                <a:r>
                  <a:rPr lang="en-US" altLang="zh-CN" sz="1400">
                    <a:solidFill>
                      <a:srgbClr val="0000FF"/>
                    </a:solidFill>
                    <a:latin typeface="Comic Sans MS" panose="030F0702030302020204" pitchFamily="66" charset="0"/>
                  </a:rPr>
                  <a:t> (TCP/UDP)</a:t>
                </a:r>
              </a:p>
              <a:p>
                <a:pPr algn="ctr">
                  <a:lnSpc>
                    <a:spcPts val="2200"/>
                  </a:lnSpc>
                </a:pPr>
                <a:r>
                  <a:rPr lang="en-US" altLang="zh-CN" sz="1600">
                    <a:solidFill>
                      <a:srgbClr val="0000FF"/>
                    </a:solidFill>
                    <a:latin typeface="Comic Sans MS" panose="030F0702030302020204" pitchFamily="66" charset="0"/>
                  </a:rPr>
                  <a:t>Network</a:t>
                </a:r>
                <a:r>
                  <a:rPr lang="en-US" altLang="zh-CN" sz="1400">
                    <a:solidFill>
                      <a:srgbClr val="0000FF"/>
                    </a:solidFill>
                    <a:latin typeface="Comic Sans MS" panose="030F0702030302020204" pitchFamily="66" charset="0"/>
                  </a:rPr>
                  <a:t> (IP)</a:t>
                </a:r>
              </a:p>
              <a:p>
                <a:pPr algn="ctr">
                  <a:lnSpc>
                    <a:spcPts val="2200"/>
                  </a:lnSpc>
                </a:pPr>
                <a:r>
                  <a:rPr lang="en-US" altLang="zh-CN" sz="1600">
                    <a:solidFill>
                      <a:srgbClr val="0000FF"/>
                    </a:solidFill>
                    <a:latin typeface="Comic Sans MS" panose="030F0702030302020204" pitchFamily="66" charset="0"/>
                  </a:rPr>
                  <a:t>Link</a:t>
                </a:r>
                <a:r>
                  <a:rPr lang="en-US" altLang="zh-CN" sz="1400">
                    <a:solidFill>
                      <a:srgbClr val="0000FF"/>
                    </a:solidFill>
                    <a:latin typeface="Comic Sans MS" panose="030F0702030302020204" pitchFamily="66" charset="0"/>
                  </a:rPr>
                  <a:t> (Ethernet)</a:t>
                </a:r>
              </a:p>
              <a:p>
                <a:pPr algn="ctr">
                  <a:lnSpc>
                    <a:spcPts val="2200"/>
                  </a:lnSpc>
                </a:pPr>
                <a:r>
                  <a:rPr lang="en-US" altLang="zh-CN" sz="1600">
                    <a:solidFill>
                      <a:srgbClr val="0000FF"/>
                    </a:solidFill>
                    <a:latin typeface="Comic Sans MS" panose="030F0702030302020204" pitchFamily="66" charset="0"/>
                  </a:rPr>
                  <a:t>Physical</a:t>
                </a:r>
              </a:p>
            </p:txBody>
          </p:sp>
          <p:cxnSp>
            <p:nvCxnSpPr>
              <p:cNvPr id="156705" name="Straight Connector 28"/>
              <p:cNvCxnSpPr>
                <a:cxnSpLocks noChangeShapeType="1"/>
              </p:cNvCxnSpPr>
              <p:nvPr/>
            </p:nvCxnSpPr>
            <p:spPr bwMode="auto">
              <a:xfrm>
                <a:off x="3862510" y="474004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6" name="Straight Connector 29"/>
              <p:cNvCxnSpPr>
                <a:cxnSpLocks noChangeShapeType="1"/>
              </p:cNvCxnSpPr>
              <p:nvPr/>
            </p:nvCxnSpPr>
            <p:spPr bwMode="auto">
              <a:xfrm>
                <a:off x="3870887" y="502338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7" name="Straight Connector 30"/>
              <p:cNvCxnSpPr>
                <a:cxnSpLocks noChangeShapeType="1"/>
              </p:cNvCxnSpPr>
              <p:nvPr/>
            </p:nvCxnSpPr>
            <p:spPr bwMode="auto">
              <a:xfrm>
                <a:off x="3879264" y="530672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56697" name="Group 35"/>
            <p:cNvGrpSpPr>
              <a:grpSpLocks/>
            </p:cNvGrpSpPr>
            <p:nvPr/>
          </p:nvGrpSpPr>
          <p:grpSpPr bwMode="auto">
            <a:xfrm>
              <a:off x="4755995" y="1162095"/>
              <a:ext cx="1641047" cy="1020829"/>
              <a:chOff x="4075146" y="5836665"/>
              <a:chExt cx="1641047" cy="1020829"/>
            </a:xfrm>
          </p:grpSpPr>
          <p:sp>
            <p:nvSpPr>
              <p:cNvPr id="34" name="Rectangle 33"/>
              <p:cNvSpPr>
                <a:spLocks noChangeArrowheads="1"/>
              </p:cNvSpPr>
              <p:nvPr/>
            </p:nvSpPr>
            <p:spPr bwMode="auto">
              <a:xfrm>
                <a:off x="4191372" y="5836665"/>
                <a:ext cx="1464594" cy="1020829"/>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702" name="TextBox 34"/>
              <p:cNvSpPr txBox="1">
                <a:spLocks noChangeArrowheads="1"/>
              </p:cNvSpPr>
              <p:nvPr/>
            </p:nvSpPr>
            <p:spPr bwMode="auto">
              <a:xfrm>
                <a:off x="4075146" y="5913072"/>
                <a:ext cx="1641047" cy="89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rgbClr val="0000FF"/>
                    </a:solidFill>
                    <a:latin typeface="Comic Sans MS" panose="030F0702030302020204" pitchFamily="66" charset="0"/>
                  </a:rPr>
                  <a:t>application</a:t>
                </a:r>
              </a:p>
              <a:p>
                <a:pPr algn="ctr"/>
                <a:r>
                  <a:rPr lang="en-US" altLang="zh-CN" sz="1600">
                    <a:solidFill>
                      <a:srgbClr val="0000FF"/>
                    </a:solidFill>
                    <a:latin typeface="Comic Sans MS" panose="030F0702030302020204" pitchFamily="66" charset="0"/>
                  </a:rPr>
                  <a:t>(www browser, </a:t>
                </a:r>
              </a:p>
              <a:p>
                <a:pPr algn="ctr"/>
                <a:r>
                  <a:rPr lang="en-US" altLang="zh-CN" sz="1600">
                    <a:solidFill>
                      <a:srgbClr val="0000FF"/>
                    </a:solidFill>
                    <a:latin typeface="Comic Sans MS" panose="030F0702030302020204" pitchFamily="66" charset="0"/>
                  </a:rPr>
                  <a:t>email client</a:t>
                </a:r>
                <a:r>
                  <a:rPr lang="en-US" altLang="zh-CN" sz="2000">
                    <a:solidFill>
                      <a:srgbClr val="0000FF"/>
                    </a:solidFill>
                    <a:latin typeface="Comic Sans MS" panose="030F0702030302020204" pitchFamily="66" charset="0"/>
                  </a:rPr>
                  <a:t>)</a:t>
                </a:r>
              </a:p>
            </p:txBody>
          </p:sp>
        </p:grpSp>
        <p:cxnSp>
          <p:nvCxnSpPr>
            <p:cNvPr id="156698" name="Straight Connector 37"/>
            <p:cNvCxnSpPr>
              <a:cxnSpLocks noChangeShapeType="1"/>
            </p:cNvCxnSpPr>
            <p:nvPr/>
          </p:nvCxnSpPr>
          <p:spPr bwMode="auto">
            <a:xfrm flipV="1">
              <a:off x="4556452" y="2631900"/>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99" name="TextBox 38"/>
            <p:cNvSpPr txBox="1">
              <a:spLocks noChangeArrowheads="1"/>
            </p:cNvSpPr>
            <p:nvPr/>
          </p:nvSpPr>
          <p:spPr bwMode="auto">
            <a:xfrm>
              <a:off x="5839591" y="2252173"/>
              <a:ext cx="1075445"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application</a:t>
              </a:r>
            </a:p>
          </p:txBody>
        </p:sp>
        <p:sp>
          <p:nvSpPr>
            <p:cNvPr id="156700" name="TextBox 39"/>
            <p:cNvSpPr txBox="1">
              <a:spLocks noChangeArrowheads="1"/>
            </p:cNvSpPr>
            <p:nvPr/>
          </p:nvSpPr>
          <p:spPr bwMode="auto">
            <a:xfrm>
              <a:off x="6101635" y="2627171"/>
              <a:ext cx="452162"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OS</a:t>
              </a:r>
            </a:p>
          </p:txBody>
        </p:sp>
      </p:grpSp>
      <p:grpSp>
        <p:nvGrpSpPr>
          <p:cNvPr id="66" name="Group 65"/>
          <p:cNvGrpSpPr>
            <a:grpSpLocks/>
          </p:cNvGrpSpPr>
          <p:nvPr/>
        </p:nvGrpSpPr>
        <p:grpSpPr bwMode="auto">
          <a:xfrm>
            <a:off x="3300413" y="877888"/>
            <a:ext cx="2872846" cy="3195806"/>
            <a:chOff x="1775964" y="877299"/>
            <a:chExt cx="2872820" cy="3196456"/>
          </a:xfrm>
        </p:grpSpPr>
        <p:grpSp>
          <p:nvGrpSpPr>
            <p:cNvPr id="156682" name="Group 44"/>
            <p:cNvGrpSpPr>
              <a:grpSpLocks/>
            </p:cNvGrpSpPr>
            <p:nvPr/>
          </p:nvGrpSpPr>
          <p:grpSpPr bwMode="auto">
            <a:xfrm>
              <a:off x="1846152" y="877299"/>
              <a:ext cx="1597376" cy="3168757"/>
              <a:chOff x="1636659" y="183316"/>
              <a:chExt cx="1597376" cy="3168757"/>
            </a:xfrm>
          </p:grpSpPr>
          <p:grpSp>
            <p:nvGrpSpPr>
              <p:cNvPr id="156687" name="Group 22"/>
              <p:cNvGrpSpPr>
                <a:grpSpLocks/>
              </p:cNvGrpSpPr>
              <p:nvPr/>
            </p:nvGrpSpPr>
            <p:grpSpPr bwMode="auto">
              <a:xfrm>
                <a:off x="1780781" y="2206785"/>
                <a:ext cx="1295389" cy="1041028"/>
                <a:chOff x="3116291" y="4275642"/>
                <a:chExt cx="1295389" cy="1041028"/>
              </a:xfrm>
            </p:grpSpPr>
            <p:sp>
              <p:nvSpPr>
                <p:cNvPr id="14" name="Rectangle 13"/>
                <p:cNvSpPr>
                  <a:spLocks noChangeArrowheads="1"/>
                </p:cNvSpPr>
                <p:nvPr/>
              </p:nvSpPr>
              <p:spPr bwMode="auto">
                <a:xfrm>
                  <a:off x="3116291" y="4298876"/>
                  <a:ext cx="1295389" cy="101779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694" name="TextBox 14"/>
                <p:cNvSpPr txBox="1">
                  <a:spLocks noChangeArrowheads="1"/>
                </p:cNvSpPr>
                <p:nvPr/>
              </p:nvSpPr>
              <p:spPr bwMode="auto">
                <a:xfrm>
                  <a:off x="3215820" y="4275642"/>
                  <a:ext cx="1103178" cy="101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packet</a:t>
                  </a:r>
                </a:p>
                <a:p>
                  <a:pPr algn="ctr"/>
                  <a:r>
                    <a:rPr lang="en-US" altLang="zh-CN" sz="2000">
                      <a:solidFill>
                        <a:srgbClr val="0000FF"/>
                      </a:solidFill>
                      <a:latin typeface="Comic Sans MS" panose="030F0702030302020204" pitchFamily="66" charset="0"/>
                    </a:rPr>
                    <a:t>capture</a:t>
                  </a:r>
                </a:p>
                <a:p>
                  <a:pPr algn="ctr"/>
                  <a:r>
                    <a:rPr lang="en-US" altLang="zh-CN" sz="2000">
                      <a:solidFill>
                        <a:srgbClr val="0000FF"/>
                      </a:solidFill>
                      <a:latin typeface="Comic Sans MS" panose="030F0702030302020204" pitchFamily="66" charset="0"/>
                    </a:rPr>
                    <a:t>(pcap)</a:t>
                  </a:r>
                </a:p>
              </p:txBody>
            </p:sp>
          </p:grpSp>
          <p:grpSp>
            <p:nvGrpSpPr>
              <p:cNvPr id="156688" name="Group 23"/>
              <p:cNvGrpSpPr>
                <a:grpSpLocks/>
              </p:cNvGrpSpPr>
              <p:nvPr/>
            </p:nvGrpSpPr>
            <p:grpSpPr bwMode="auto">
              <a:xfrm>
                <a:off x="1769669" y="863478"/>
                <a:ext cx="1300151" cy="708030"/>
                <a:chOff x="861399" y="5161570"/>
                <a:chExt cx="1300151" cy="708030"/>
              </a:xfrm>
            </p:grpSpPr>
            <p:sp>
              <p:nvSpPr>
                <p:cNvPr id="22" name="Rectangle 21"/>
                <p:cNvSpPr>
                  <a:spLocks noChangeArrowheads="1"/>
                </p:cNvSpPr>
                <p:nvPr/>
              </p:nvSpPr>
              <p:spPr bwMode="auto">
                <a:xfrm>
                  <a:off x="861399" y="5200691"/>
                  <a:ext cx="1300151" cy="66847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692" name="TextBox 16"/>
                <p:cNvSpPr txBox="1">
                  <a:spLocks noChangeArrowheads="1"/>
                </p:cNvSpPr>
                <p:nvPr/>
              </p:nvSpPr>
              <p:spPr bwMode="auto">
                <a:xfrm>
                  <a:off x="923425" y="5161570"/>
                  <a:ext cx="1188137" cy="70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packet</a:t>
                  </a:r>
                </a:p>
                <a:p>
                  <a:pPr algn="ctr"/>
                  <a:r>
                    <a:rPr lang="en-US" altLang="zh-CN" sz="2000">
                      <a:solidFill>
                        <a:srgbClr val="0000FF"/>
                      </a:solidFill>
                      <a:latin typeface="Comic Sans MS" panose="030F0702030302020204" pitchFamily="66" charset="0"/>
                    </a:rPr>
                    <a:t>analyzer</a:t>
                  </a:r>
                </a:p>
              </p:txBody>
            </p:sp>
          </p:grpSp>
          <p:sp>
            <p:nvSpPr>
              <p:cNvPr id="156689" name="Rectangle 42"/>
              <p:cNvSpPr>
                <a:spLocks noChangeArrowheads="1"/>
              </p:cNvSpPr>
              <p:nvPr/>
            </p:nvSpPr>
            <p:spPr bwMode="auto">
              <a:xfrm>
                <a:off x="1636659" y="183316"/>
                <a:ext cx="1597376" cy="3168757"/>
              </a:xfrm>
              <a:prstGeom prst="rect">
                <a:avLst/>
              </a:prstGeom>
              <a:noFill/>
              <a:ln w="22225">
                <a:solidFill>
                  <a:srgbClr val="00009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56690" name="Picture 4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59241" y="230951"/>
                <a:ext cx="1089265" cy="36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6683" name="Straight Connector 47"/>
            <p:cNvCxnSpPr>
              <a:cxnSpLocks noChangeShapeType="1"/>
            </p:cNvCxnSpPr>
            <p:nvPr/>
          </p:nvCxnSpPr>
          <p:spPr bwMode="auto">
            <a:xfrm>
              <a:off x="2640118" y="2330738"/>
              <a:ext cx="0" cy="558315"/>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684" name="Straight Connector 50"/>
            <p:cNvCxnSpPr>
              <a:cxnSpLocks noChangeShapeType="1"/>
            </p:cNvCxnSpPr>
            <p:nvPr/>
          </p:nvCxnSpPr>
          <p:spPr bwMode="auto">
            <a:xfrm>
              <a:off x="3116195" y="3653236"/>
              <a:ext cx="1427164" cy="0"/>
            </a:xfrm>
            <a:prstGeom prst="line">
              <a:avLst/>
            </a:prstGeom>
            <a:noFill/>
            <a:ln w="25400">
              <a:solidFill>
                <a:srgbClr val="00009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85" name="TextBox 56"/>
            <p:cNvSpPr txBox="1">
              <a:spLocks noChangeArrowheads="1"/>
            </p:cNvSpPr>
            <p:nvPr/>
          </p:nvSpPr>
          <p:spPr bwMode="auto">
            <a:xfrm>
              <a:off x="3449968" y="3242589"/>
              <a:ext cx="1198816" cy="83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rgbClr val="0000FF"/>
                  </a:solidFill>
                  <a:latin typeface="Comic Sans MS" panose="030F0702030302020204" pitchFamily="66" charset="0"/>
                </a:rPr>
                <a:t>copy of all Ethernet frames sent/received</a:t>
              </a:r>
            </a:p>
          </p:txBody>
        </p:sp>
        <p:cxnSp>
          <p:nvCxnSpPr>
            <p:cNvPr id="156686" name="Straight Connector 64"/>
            <p:cNvCxnSpPr>
              <a:cxnSpLocks noChangeShapeType="1"/>
            </p:cNvCxnSpPr>
            <p:nvPr/>
          </p:nvCxnSpPr>
          <p:spPr bwMode="auto">
            <a:xfrm flipV="1">
              <a:off x="1775964" y="2640266"/>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427264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dissolve">
                                      <p:cBhvr>
                                        <p:cTn id="11" dur="500"/>
                                        <p:tgtEl>
                                          <p:spTgt spid="6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dissolve">
                                      <p:cBhvr>
                                        <p:cTn id="1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endParaRPr lang="zh-CN" altLang="en-US" sz="2600" dirty="0">
              <a:latin typeface="+mj-ea"/>
              <a:ea typeface="+mj-ea"/>
            </a:endParaRPr>
          </a:p>
          <a:p>
            <a:pPr>
              <a:buFont typeface="Wingdings" panose="05000000000000000000" charset="0"/>
              <a:buChar char=""/>
            </a:pPr>
            <a:r>
              <a:rPr lang="zh-CN" altLang="en-US" sz="2600" dirty="0">
                <a:latin typeface="+mj-ea"/>
                <a:ea typeface="+mj-ea"/>
                <a:sym typeface="+mn-ea"/>
              </a:rPr>
              <a:t>课本第一章习题任意选做</a:t>
            </a:r>
            <a:r>
              <a:rPr lang="en-US" altLang="zh-CN" sz="2600" dirty="0">
                <a:latin typeface="+mj-ea"/>
                <a:ea typeface="+mj-ea"/>
                <a:sym typeface="+mn-ea"/>
              </a:rPr>
              <a:t>3</a:t>
            </a:r>
            <a:r>
              <a:rPr lang="zh-CN" altLang="en-US" sz="2600" dirty="0">
                <a:latin typeface="+mj-ea"/>
                <a:ea typeface="+mj-ea"/>
                <a:sym typeface="+mn-ea"/>
              </a:rPr>
              <a:t>道</a:t>
            </a:r>
            <a:endParaRPr lang="en-US" altLang="zh-CN" sz="2600" dirty="0">
              <a:latin typeface="+mj-ea"/>
              <a:ea typeface="+mj-ea"/>
              <a:sym typeface="+mn-ea"/>
            </a:endParaRPr>
          </a:p>
          <a:p>
            <a:pPr>
              <a:buFont typeface="Wingdings" panose="05000000000000000000" charset="0"/>
              <a:buChar char=""/>
            </a:pPr>
            <a:endParaRPr lang="en-US" altLang="zh-CN" sz="2600" dirty="0">
              <a:latin typeface="+mj-ea"/>
              <a:ea typeface="+mj-ea"/>
              <a:sym typeface="+mn-ea"/>
            </a:endParaRPr>
          </a:p>
          <a:p>
            <a:pPr>
              <a:buFont typeface="Wingdings" panose="05000000000000000000" charset="0"/>
              <a:buChar char=""/>
            </a:pPr>
            <a:endParaRPr lang="zh-CN" altLang="en-US" sz="2600" dirty="0">
              <a:latin typeface="+mj-ea"/>
              <a:ea typeface="+mj-ea"/>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9</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8" y="182214"/>
            <a:ext cx="10009187" cy="936625"/>
          </a:xfrm>
        </p:spPr>
        <p:txBody>
          <a:bodyPr>
            <a:normAutofit/>
          </a:bodyPr>
          <a:lstStyle/>
          <a:p>
            <a:pPr eaLnBrk="1" hangingPunct="1"/>
            <a:r>
              <a:rPr lang="en-US" altLang="zh-CN" sz="3600" dirty="0"/>
              <a:t>What</a:t>
            </a:r>
            <a:r>
              <a:rPr lang="en-US" altLang="ja-JP" sz="3600" dirty="0"/>
              <a:t>'s the Internet: "nuts and bolts" view</a:t>
            </a:r>
            <a:endParaRPr lang="en-US" altLang="zh-CN" dirty="0"/>
          </a:p>
        </p:txBody>
      </p:sp>
      <p:sp>
        <p:nvSpPr>
          <p:cNvPr id="4099" name="Rectangle 3"/>
          <p:cNvSpPr>
            <a:spLocks noGrp="1" noChangeArrowheads="1"/>
          </p:cNvSpPr>
          <p:nvPr>
            <p:ph type="body" sz="half" idx="4294967295"/>
          </p:nvPr>
        </p:nvSpPr>
        <p:spPr>
          <a:xfrm>
            <a:off x="3349912" y="1478910"/>
            <a:ext cx="3779838" cy="1271587"/>
          </a:xfrm>
        </p:spPr>
        <p:txBody>
          <a:bodyPr>
            <a:normAutofit fontScale="85000" lnSpcReduction="20000"/>
          </a:bodyPr>
          <a:lstStyle/>
          <a:p>
            <a:pPr>
              <a:spcBef>
                <a:spcPct val="15000"/>
              </a:spcBef>
              <a:buFont typeface="Wingdings" panose="05000000000000000000" pitchFamily="2" charset="2"/>
              <a:buChar char="v"/>
            </a:pPr>
            <a:r>
              <a:rPr lang="en-US" altLang="zh-CN" sz="2400" dirty="0"/>
              <a:t>billions of connected computing devices: </a:t>
            </a:r>
          </a:p>
          <a:p>
            <a:pPr marL="631825" lvl="1" indent="-231775">
              <a:spcBef>
                <a:spcPct val="15000"/>
              </a:spcBef>
            </a:pPr>
            <a:r>
              <a:rPr lang="en-US" altLang="zh-CN" i="1" dirty="0">
                <a:solidFill>
                  <a:srgbClr val="CC0000"/>
                </a:solidFill>
                <a:ea typeface="MS PGothic" panose="020B0600070205080204" pitchFamily="34" charset="-128"/>
              </a:rPr>
              <a:t>hosts </a:t>
            </a:r>
            <a:r>
              <a:rPr lang="en-US" altLang="zh-CN" i="1" dirty="0">
                <a:ea typeface="MS PGothic" panose="020B0600070205080204" pitchFamily="34" charset="-128"/>
              </a:rPr>
              <a:t>=</a:t>
            </a:r>
            <a:r>
              <a:rPr lang="en-US" altLang="zh-CN" i="1" dirty="0">
                <a:solidFill>
                  <a:srgbClr val="CC0000"/>
                </a:solidFill>
                <a:ea typeface="MS PGothic" panose="020B0600070205080204" pitchFamily="34" charset="-128"/>
              </a:rPr>
              <a:t> end systems</a:t>
            </a:r>
            <a:r>
              <a:rPr lang="en-US" altLang="zh-CN" i="1" dirty="0">
                <a:solidFill>
                  <a:srgbClr val="FF0000"/>
                </a:solidFill>
                <a:ea typeface="MS PGothic" panose="020B0600070205080204" pitchFamily="34" charset="-128"/>
              </a:rPr>
              <a:t> </a:t>
            </a:r>
          </a:p>
          <a:p>
            <a:pPr marL="631825" lvl="1" indent="-231775"/>
            <a:r>
              <a:rPr lang="en-US" altLang="zh-CN" dirty="0">
                <a:ea typeface="宋体" panose="02010600030101010101" pitchFamily="2" charset="-122"/>
              </a:rPr>
              <a:t>running </a:t>
            </a:r>
            <a:r>
              <a:rPr lang="en-US" altLang="zh-CN" i="1" dirty="0">
                <a:solidFill>
                  <a:srgbClr val="CC0000"/>
                </a:solidFill>
                <a:ea typeface="宋体" panose="02010600030101010101" pitchFamily="2" charset="-122"/>
              </a:rPr>
              <a:t>network apps</a:t>
            </a:r>
            <a:endParaRPr lang="en-US" altLang="zh-CN" dirty="0">
              <a:solidFill>
                <a:srgbClr val="CC0000"/>
              </a:solidFill>
              <a:ea typeface="宋体" panose="02010600030101010101" pitchFamily="2" charset="-122"/>
            </a:endParaRPr>
          </a:p>
        </p:txBody>
      </p:sp>
      <p:sp>
        <p:nvSpPr>
          <p:cNvPr id="4766" name="Rectangle 670"/>
          <p:cNvSpPr>
            <a:spLocks noChangeArrowheads="1"/>
          </p:cNvSpPr>
          <p:nvPr/>
        </p:nvSpPr>
        <p:spPr bwMode="auto">
          <a:xfrm>
            <a:off x="3353407" y="3149822"/>
            <a:ext cx="3368675"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28650" indent="-233363">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lnSpc>
                <a:spcPct val="85000"/>
              </a:lnSpc>
              <a:spcBef>
                <a:spcPct val="20000"/>
              </a:spcBef>
              <a:buClr>
                <a:srgbClr val="000099"/>
              </a:buClr>
              <a:buSzPct val="100000"/>
              <a:buFont typeface="Wingdings" panose="05000000000000000000" pitchFamily="2" charset="2"/>
              <a:buChar char="v"/>
            </a:pPr>
            <a:r>
              <a:rPr lang="en-US" altLang="zh-CN" sz="2000" i="1" dirty="0">
                <a:solidFill>
                  <a:srgbClr val="CC0000"/>
                </a:solidFill>
                <a:latin typeface="Comic Sans MS" panose="030F0702030302020204" pitchFamily="66" charset="0"/>
              </a:rPr>
              <a:t>communication links</a:t>
            </a:r>
            <a:endParaRPr lang="en-US" altLang="zh-CN" sz="2000" dirty="0">
              <a:solidFill>
                <a:srgbClr val="CC0000"/>
              </a:solidFill>
              <a:latin typeface="Comic Sans MS" panose="030F0702030302020204" pitchFamily="66" charset="0"/>
            </a:endParaRPr>
          </a:p>
          <a:p>
            <a:pPr marL="738187" lvl="1" indent="-342900">
              <a:lnSpc>
                <a:spcPct val="80000"/>
              </a:lnSpc>
              <a:spcBef>
                <a:spcPct val="10000"/>
              </a:spcBef>
              <a:buClr>
                <a:srgbClr val="000099"/>
              </a:buClr>
              <a:buFont typeface="Gill Sans MT" panose="020B0502020104020203" pitchFamily="34" charset="0"/>
              <a:buChar char="­"/>
            </a:pPr>
            <a:r>
              <a:rPr lang="en-US" altLang="zh-CN" sz="2000" dirty="0">
                <a:solidFill>
                  <a:srgbClr val="0000FF"/>
                </a:solidFill>
                <a:latin typeface="Comic Sans MS" panose="030F0702030302020204" pitchFamily="66" charset="0"/>
              </a:rPr>
              <a:t>fiber, copper, radio, satellite</a:t>
            </a:r>
          </a:p>
          <a:p>
            <a:pPr marL="738187" lvl="1" indent="-342900">
              <a:lnSpc>
                <a:spcPct val="80000"/>
              </a:lnSpc>
              <a:spcBef>
                <a:spcPct val="10000"/>
              </a:spcBef>
              <a:buClr>
                <a:srgbClr val="000099"/>
              </a:buClr>
              <a:buFont typeface="Gill Sans MT" panose="020B0502020104020203" pitchFamily="34" charset="0"/>
              <a:buChar char="­"/>
            </a:pPr>
            <a:r>
              <a:rPr lang="en-US" altLang="zh-CN" sz="2000" dirty="0">
                <a:solidFill>
                  <a:srgbClr val="0000FF"/>
                </a:solidFill>
                <a:latin typeface="Comic Sans MS" panose="030F0702030302020204" pitchFamily="66" charset="0"/>
              </a:rPr>
              <a:t>transmission rate: </a:t>
            </a:r>
            <a:r>
              <a:rPr lang="en-US" altLang="zh-CN" sz="2000" i="1" dirty="0">
                <a:solidFill>
                  <a:srgbClr val="CC0000"/>
                </a:solidFill>
                <a:latin typeface="Comic Sans MS" panose="030F0702030302020204" pitchFamily="66" charset="0"/>
              </a:rPr>
              <a:t>bandwidth</a:t>
            </a:r>
            <a:endParaRPr lang="en-US" altLang="zh-CN" sz="2000" dirty="0">
              <a:solidFill>
                <a:srgbClr val="CC0000"/>
              </a:solidFill>
              <a:latin typeface="Comic Sans MS" panose="030F0702030302020204" pitchFamily="66" charset="0"/>
            </a:endParaRPr>
          </a:p>
        </p:txBody>
      </p:sp>
      <p:sp>
        <p:nvSpPr>
          <p:cNvPr id="4767" name="Rectangle 671"/>
          <p:cNvSpPr>
            <a:spLocks noChangeArrowheads="1"/>
          </p:cNvSpPr>
          <p:nvPr/>
        </p:nvSpPr>
        <p:spPr bwMode="auto">
          <a:xfrm>
            <a:off x="3387632" y="4740641"/>
            <a:ext cx="3779838" cy="1550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100000"/>
              <a:buFont typeface="Wingdings" panose="05000000000000000000" pitchFamily="2" charset="2"/>
              <a:buChar char="v"/>
              <a:defRPr/>
            </a:pPr>
            <a:r>
              <a:rPr lang="en-US" sz="2000" i="1" dirty="0">
                <a:solidFill>
                  <a:srgbClr val="CC0000"/>
                </a:solidFill>
                <a:latin typeface="Comic Sans MS" panose="030F0702030302020204" pitchFamily="66" charset="0"/>
                <a:ea typeface="ＭＳ Ｐゴシック" charset="0"/>
                <a:cs typeface="ＭＳ Ｐゴシック" charset="0"/>
              </a:rPr>
              <a:t>packet switches:</a:t>
            </a:r>
            <a:r>
              <a:rPr lang="en-US" sz="2000" dirty="0">
                <a:latin typeface="Comic Sans MS" panose="030F0702030302020204" pitchFamily="66" charset="0"/>
                <a:ea typeface="ＭＳ Ｐゴシック" charset="0"/>
                <a:cs typeface="ＭＳ Ｐゴシック" charset="0"/>
              </a:rPr>
              <a:t> </a:t>
            </a:r>
            <a:r>
              <a:rPr lang="en-US" sz="2000" dirty="0">
                <a:solidFill>
                  <a:srgbClr val="0000FF"/>
                </a:solidFill>
                <a:latin typeface="Comic Sans MS" panose="030F0702030302020204" pitchFamily="66" charset="0"/>
                <a:ea typeface="ＭＳ Ｐゴシック" charset="0"/>
                <a:cs typeface="ＭＳ Ｐゴシック" charset="0"/>
              </a:rPr>
              <a:t>forward packets (chunks of data)</a:t>
            </a:r>
          </a:p>
          <a:p>
            <a:pPr marL="681037" lvl="1" indent="-285750">
              <a:lnSpc>
                <a:spcPct val="85000"/>
              </a:lnSpc>
              <a:spcBef>
                <a:spcPct val="20000"/>
              </a:spcBef>
              <a:buClr>
                <a:srgbClr val="000099"/>
              </a:buClr>
              <a:buSzPct val="100000"/>
              <a:buFont typeface="Gill Sans MT" panose="020B0502020104020203" pitchFamily="34" charset="0"/>
              <a:buChar char="­"/>
              <a:defRPr/>
            </a:pPr>
            <a:r>
              <a:rPr lang="en-US" sz="2000" i="1" dirty="0">
                <a:solidFill>
                  <a:srgbClr val="C00000"/>
                </a:solidFill>
                <a:latin typeface="Comic Sans MS" panose="030F0702030302020204" pitchFamily="66" charset="0"/>
                <a:ea typeface="ＭＳ Ｐゴシック" charset="0"/>
                <a:cs typeface="ＭＳ Ｐゴシック" charset="0"/>
              </a:rPr>
              <a:t>routers</a:t>
            </a:r>
            <a:r>
              <a:rPr lang="en-US" sz="2000" dirty="0">
                <a:latin typeface="Comic Sans MS" panose="030F0702030302020204" pitchFamily="66" charset="0"/>
                <a:ea typeface="ＭＳ Ｐゴシック" charset="0"/>
                <a:cs typeface="ＭＳ Ｐゴシック" charset="0"/>
              </a:rPr>
              <a:t> </a:t>
            </a:r>
            <a:r>
              <a:rPr lang="en-US" sz="2000" dirty="0">
                <a:solidFill>
                  <a:srgbClr val="0000FF"/>
                </a:solidFill>
                <a:latin typeface="Comic Sans MS" panose="030F0702030302020204" pitchFamily="66" charset="0"/>
                <a:ea typeface="ＭＳ Ｐゴシック" charset="0"/>
                <a:cs typeface="ＭＳ Ｐゴシック" charset="0"/>
              </a:rPr>
              <a:t>and</a:t>
            </a:r>
            <a:r>
              <a:rPr lang="en-US" sz="2000" dirty="0">
                <a:latin typeface="Comic Sans MS" panose="030F0702030302020204" pitchFamily="66" charset="0"/>
                <a:ea typeface="ＭＳ Ｐゴシック" charset="0"/>
                <a:cs typeface="ＭＳ Ｐゴシック" charset="0"/>
              </a:rPr>
              <a:t> </a:t>
            </a:r>
            <a:r>
              <a:rPr lang="en-US" sz="2000" i="1" dirty="0">
                <a:solidFill>
                  <a:srgbClr val="C00000"/>
                </a:solidFill>
                <a:latin typeface="Comic Sans MS" panose="030F0702030302020204" pitchFamily="66" charset="0"/>
                <a:ea typeface="ＭＳ Ｐゴシック" charset="0"/>
                <a:cs typeface="ＭＳ Ｐゴシック" charset="0"/>
              </a:rPr>
              <a:t>switches</a:t>
            </a:r>
          </a:p>
          <a:p>
            <a:pPr marL="231775" indent="-231775">
              <a:lnSpc>
                <a:spcPct val="85000"/>
              </a:lnSpc>
              <a:spcBef>
                <a:spcPct val="20000"/>
              </a:spcBef>
              <a:buClr>
                <a:srgbClr val="000099"/>
              </a:buClr>
              <a:buSzPct val="75000"/>
              <a:defRPr/>
            </a:pPr>
            <a:endParaRPr lang="en-US" sz="2000" dirty="0">
              <a:latin typeface="Comic Sans MS" panose="030F0702030302020204" pitchFamily="66" charset="0"/>
              <a:ea typeface="ＭＳ Ｐゴシック" charset="0"/>
              <a:cs typeface="ＭＳ Ｐゴシック" charset="0"/>
            </a:endParaRPr>
          </a:p>
        </p:txBody>
      </p:sp>
      <p:grpSp>
        <p:nvGrpSpPr>
          <p:cNvPr id="2" name="Group 842"/>
          <p:cNvGrpSpPr>
            <a:grpSpLocks/>
          </p:cNvGrpSpPr>
          <p:nvPr/>
        </p:nvGrpSpPr>
        <p:grpSpPr bwMode="auto">
          <a:xfrm>
            <a:off x="1862138" y="3454400"/>
            <a:ext cx="1612899" cy="1063625"/>
            <a:chOff x="98" y="2320"/>
            <a:chExt cx="1016" cy="670"/>
          </a:xfrm>
        </p:grpSpPr>
        <p:sp>
          <p:nvSpPr>
            <p:cNvPr id="22205" name="Text Box 666"/>
            <p:cNvSpPr txBox="1">
              <a:spLocks noChangeArrowheads="1"/>
            </p:cNvSpPr>
            <p:nvPr/>
          </p:nvSpPr>
          <p:spPr bwMode="auto">
            <a:xfrm>
              <a:off x="564" y="2728"/>
              <a:ext cx="40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a:solidFill>
                    <a:srgbClr val="000099"/>
                  </a:solidFill>
                  <a:latin typeface="Comic Sans MS" panose="030F0702030302020204" pitchFamily="66" charset="0"/>
                </a:rPr>
                <a:t>wired</a:t>
              </a:r>
            </a:p>
            <a:p>
              <a:pPr>
                <a:lnSpc>
                  <a:spcPct val="75000"/>
                </a:lnSpc>
              </a:pPr>
              <a:r>
                <a:rPr lang="en-US" altLang="zh-CN" sz="1400">
                  <a:solidFill>
                    <a:srgbClr val="000099"/>
                  </a:solidFill>
                  <a:latin typeface="Comic Sans MS" panose="030F0702030302020204" pitchFamily="66" charset="0"/>
                </a:rPr>
                <a:t>links</a:t>
              </a:r>
            </a:p>
          </p:txBody>
        </p:sp>
        <p:sp>
          <p:nvSpPr>
            <p:cNvPr id="22206" name="Text Box 669"/>
            <p:cNvSpPr txBox="1">
              <a:spLocks noChangeArrowheads="1"/>
            </p:cNvSpPr>
            <p:nvPr/>
          </p:nvSpPr>
          <p:spPr bwMode="auto">
            <a:xfrm>
              <a:off x="569" y="2465"/>
              <a:ext cx="54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wireless</a:t>
              </a:r>
            </a:p>
            <a:p>
              <a:pPr>
                <a:lnSpc>
                  <a:spcPct val="75000"/>
                </a:lnSpc>
              </a:pPr>
              <a:r>
                <a:rPr lang="en-US" altLang="zh-CN" sz="1400" dirty="0">
                  <a:solidFill>
                    <a:srgbClr val="000099"/>
                  </a:solidFill>
                  <a:latin typeface="Comic Sans MS" panose="030F0702030302020204" pitchFamily="66" charset="0"/>
                </a:rPr>
                <a:t>links</a:t>
              </a:r>
            </a:p>
          </p:txBody>
        </p:sp>
        <p:grpSp>
          <p:nvGrpSpPr>
            <p:cNvPr id="22207" name="Group 819"/>
            <p:cNvGrpSpPr>
              <a:grpSpLocks/>
            </p:cNvGrpSpPr>
            <p:nvPr/>
          </p:nvGrpSpPr>
          <p:grpSpPr bwMode="auto">
            <a:xfrm>
              <a:off x="385" y="2320"/>
              <a:ext cx="201" cy="282"/>
              <a:chOff x="742" y="2409"/>
              <a:chExt cx="576" cy="881"/>
            </a:xfrm>
          </p:grpSpPr>
          <p:grpSp>
            <p:nvGrpSpPr>
              <p:cNvPr id="22212" name="Group 820"/>
              <p:cNvGrpSpPr>
                <a:grpSpLocks/>
              </p:cNvGrpSpPr>
              <p:nvPr/>
            </p:nvGrpSpPr>
            <p:grpSpPr bwMode="auto">
              <a:xfrm>
                <a:off x="832" y="2643"/>
                <a:ext cx="376" cy="647"/>
                <a:chOff x="3130" y="3288"/>
                <a:chExt cx="410" cy="742"/>
              </a:xfrm>
            </p:grpSpPr>
            <p:sp>
              <p:nvSpPr>
                <p:cNvPr id="22215"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6"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7"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8"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9"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0"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1"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2"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3"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4"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5"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6"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7"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8"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9"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pic>
            <p:nvPicPr>
              <p:cNvPr id="22213"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14"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2208" name="Group 838"/>
            <p:cNvGrpSpPr>
              <a:grpSpLocks/>
            </p:cNvGrpSpPr>
            <p:nvPr/>
          </p:nvGrpSpPr>
          <p:grpSpPr bwMode="auto">
            <a:xfrm>
              <a:off x="98" y="2444"/>
              <a:ext cx="355" cy="265"/>
              <a:chOff x="2967" y="478"/>
              <a:chExt cx="788" cy="625"/>
            </a:xfrm>
          </p:grpSpPr>
          <p:pic>
            <p:nvPicPr>
              <p:cNvPr id="22210"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11"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209" name="Line 841"/>
            <p:cNvSpPr>
              <a:spLocks noChangeShapeType="1"/>
            </p:cNvSpPr>
            <p:nvPr/>
          </p:nvSpPr>
          <p:spPr bwMode="auto">
            <a:xfrm>
              <a:off x="288" y="283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6" name="Group 852"/>
          <p:cNvGrpSpPr>
            <a:grpSpLocks/>
          </p:cNvGrpSpPr>
          <p:nvPr/>
        </p:nvGrpSpPr>
        <p:grpSpPr bwMode="auto">
          <a:xfrm>
            <a:off x="2157413" y="5253039"/>
            <a:ext cx="728662" cy="481012"/>
            <a:chOff x="293" y="3440"/>
            <a:chExt cx="459" cy="303"/>
          </a:xfrm>
        </p:grpSpPr>
        <p:sp>
          <p:nvSpPr>
            <p:cNvPr id="22195" name="Text Box 662"/>
            <p:cNvSpPr txBox="1">
              <a:spLocks noChangeArrowheads="1"/>
            </p:cNvSpPr>
            <p:nvPr/>
          </p:nvSpPr>
          <p:spPr bwMode="auto">
            <a:xfrm>
              <a:off x="293" y="3549"/>
              <a:ext cx="45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Comic Sans MS" panose="030F0702030302020204" pitchFamily="66" charset="0"/>
                </a:rPr>
                <a:t>router</a:t>
              </a:r>
            </a:p>
          </p:txBody>
        </p:sp>
        <p:grpSp>
          <p:nvGrpSpPr>
            <p:cNvPr id="22196" name="Group 843"/>
            <p:cNvGrpSpPr>
              <a:grpSpLocks/>
            </p:cNvGrpSpPr>
            <p:nvPr/>
          </p:nvGrpSpPr>
          <p:grpSpPr bwMode="auto">
            <a:xfrm>
              <a:off x="337" y="3440"/>
              <a:ext cx="306" cy="128"/>
              <a:chOff x="4650" y="1129"/>
              <a:chExt cx="246" cy="95"/>
            </a:xfrm>
          </p:grpSpPr>
          <p:sp>
            <p:nvSpPr>
              <p:cNvPr id="2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200" name="Group 847"/>
              <p:cNvGrpSpPr>
                <a:grpSpLocks/>
              </p:cNvGrpSpPr>
              <p:nvPr/>
            </p:nvGrpSpPr>
            <p:grpSpPr bwMode="auto">
              <a:xfrm>
                <a:off x="4699" y="1145"/>
                <a:ext cx="138" cy="29"/>
                <a:chOff x="2468" y="1332"/>
                <a:chExt cx="310" cy="60"/>
              </a:xfrm>
            </p:grpSpPr>
            <p:sp>
              <p:nvSpPr>
                <p:cNvPr id="22203"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2204"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2201"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202"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pic>
        <p:nvPicPr>
          <p:cNvPr id="21512" name="Picture 853" descr="underline_ba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448" y="888999"/>
            <a:ext cx="9649071" cy="165689"/>
          </a:xfrm>
          <a:prstGeom prst="rect">
            <a:avLst/>
          </a:prstGeom>
          <a:noFill/>
          <a:ln w="9525">
            <a:solidFill>
              <a:schemeClr val="accent3"/>
            </a:solidFill>
            <a:miter lim="800000"/>
            <a:headEnd/>
            <a:tailEnd/>
          </a:ln>
        </p:spPr>
      </p:pic>
      <p:grpSp>
        <p:nvGrpSpPr>
          <p:cNvPr id="13439" name="Group 1201"/>
          <p:cNvGrpSpPr>
            <a:grpSpLocks/>
          </p:cNvGrpSpPr>
          <p:nvPr/>
        </p:nvGrpSpPr>
        <p:grpSpPr bwMode="auto">
          <a:xfrm>
            <a:off x="1857375" y="1322389"/>
            <a:ext cx="1589088" cy="1622425"/>
            <a:chOff x="210" y="833"/>
            <a:chExt cx="1001" cy="1022"/>
          </a:xfrm>
        </p:grpSpPr>
        <p:sp>
          <p:nvSpPr>
            <p:cNvPr id="22128" name="Text Box 667"/>
            <p:cNvSpPr txBox="1">
              <a:spLocks noChangeArrowheads="1"/>
            </p:cNvSpPr>
            <p:nvPr/>
          </p:nvSpPr>
          <p:spPr bwMode="auto">
            <a:xfrm>
              <a:off x="479" y="1667"/>
              <a:ext cx="732"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smartphone</a:t>
              </a:r>
            </a:p>
          </p:txBody>
        </p:sp>
        <p:sp>
          <p:nvSpPr>
            <p:cNvPr id="22129" name="Text Box 663"/>
            <p:cNvSpPr txBox="1">
              <a:spLocks noChangeArrowheads="1"/>
            </p:cNvSpPr>
            <p:nvPr/>
          </p:nvSpPr>
          <p:spPr bwMode="auto">
            <a:xfrm>
              <a:off x="487" y="872"/>
              <a:ext cx="2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Comic Sans MS" panose="030F0702030302020204" pitchFamily="66" charset="0"/>
                </a:rPr>
                <a:t>PC</a:t>
              </a:r>
            </a:p>
          </p:txBody>
        </p:sp>
        <p:sp>
          <p:nvSpPr>
            <p:cNvPr id="22130" name="Text Box 664"/>
            <p:cNvSpPr txBox="1">
              <a:spLocks noChangeArrowheads="1"/>
            </p:cNvSpPr>
            <p:nvPr/>
          </p:nvSpPr>
          <p:spPr bwMode="auto">
            <a:xfrm>
              <a:off x="488" y="1096"/>
              <a:ext cx="45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99"/>
                  </a:solidFill>
                  <a:latin typeface="Comic Sans MS" panose="030F0702030302020204" pitchFamily="66" charset="0"/>
                </a:rPr>
                <a:t>server</a:t>
              </a:r>
            </a:p>
          </p:txBody>
        </p:sp>
        <p:sp>
          <p:nvSpPr>
            <p:cNvPr id="22131" name="Text Box 665"/>
            <p:cNvSpPr txBox="1">
              <a:spLocks noChangeArrowheads="1"/>
            </p:cNvSpPr>
            <p:nvPr/>
          </p:nvSpPr>
          <p:spPr bwMode="auto">
            <a:xfrm>
              <a:off x="493" y="1390"/>
              <a:ext cx="54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wireless</a:t>
              </a:r>
            </a:p>
            <a:p>
              <a:pPr>
                <a:lnSpc>
                  <a:spcPct val="75000"/>
                </a:lnSpc>
              </a:pPr>
              <a:r>
                <a:rPr lang="en-US" altLang="zh-CN" sz="1400" dirty="0">
                  <a:solidFill>
                    <a:srgbClr val="000099"/>
                  </a:solidFill>
                  <a:latin typeface="Comic Sans MS" panose="030F0702030302020204" pitchFamily="66" charset="0"/>
                </a:rPr>
                <a:t>laptop</a:t>
              </a:r>
            </a:p>
          </p:txBody>
        </p:sp>
        <p:grpSp>
          <p:nvGrpSpPr>
            <p:cNvPr id="22132" name="Group 805"/>
            <p:cNvGrpSpPr>
              <a:grpSpLocks/>
            </p:cNvGrpSpPr>
            <p:nvPr/>
          </p:nvGrpSpPr>
          <p:grpSpPr bwMode="auto">
            <a:xfrm flipH="1">
              <a:off x="244" y="833"/>
              <a:ext cx="261" cy="235"/>
              <a:chOff x="2839" y="3501"/>
              <a:chExt cx="755" cy="803"/>
            </a:xfrm>
          </p:grpSpPr>
          <p:pic>
            <p:nvPicPr>
              <p:cNvPr id="22193" name="Picture 80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94"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2133" name="Group 808"/>
            <p:cNvGrpSpPr>
              <a:grpSpLocks/>
            </p:cNvGrpSpPr>
            <p:nvPr/>
          </p:nvGrpSpPr>
          <p:grpSpPr bwMode="auto">
            <a:xfrm>
              <a:off x="298" y="1682"/>
              <a:ext cx="234" cy="173"/>
              <a:chOff x="2751" y="1851"/>
              <a:chExt cx="462" cy="478"/>
            </a:xfrm>
          </p:grpSpPr>
          <p:pic>
            <p:nvPicPr>
              <p:cNvPr id="22191" name="Picture 809"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92" name="Picture 810"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134" name="Group 1088"/>
            <p:cNvGrpSpPr>
              <a:grpSpLocks/>
            </p:cNvGrpSpPr>
            <p:nvPr/>
          </p:nvGrpSpPr>
          <p:grpSpPr bwMode="auto">
            <a:xfrm>
              <a:off x="210" y="1368"/>
              <a:ext cx="301" cy="236"/>
              <a:chOff x="877" y="1008"/>
              <a:chExt cx="2747" cy="2591"/>
            </a:xfrm>
          </p:grpSpPr>
          <p:pic>
            <p:nvPicPr>
              <p:cNvPr id="22168" name="Picture 1089"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69" name="Picture 1090"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0" name="Freeform 10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2171" name="Picture 1092"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2" name="Freeform 10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3"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4"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5" name="Freeform 10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6" name="Freeform 10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7" name="Freeform 10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178" name="Group 1099"/>
              <p:cNvGrpSpPr>
                <a:grpSpLocks/>
              </p:cNvGrpSpPr>
              <p:nvPr/>
            </p:nvGrpSpPr>
            <p:grpSpPr bwMode="auto">
              <a:xfrm>
                <a:off x="1709" y="3008"/>
                <a:ext cx="507" cy="234"/>
                <a:chOff x="1740" y="2642"/>
                <a:chExt cx="752" cy="327"/>
              </a:xfrm>
            </p:grpSpPr>
            <p:sp>
              <p:nvSpPr>
                <p:cNvPr id="22185"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6"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7"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8"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9"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90"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2179" name="Freeform 11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0" name="Freeform 11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1"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2"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3"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4"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grpSp>
          <p:nvGrpSpPr>
            <p:cNvPr id="22135" name="Group 1168"/>
            <p:cNvGrpSpPr>
              <a:grpSpLocks/>
            </p:cNvGrpSpPr>
            <p:nvPr/>
          </p:nvGrpSpPr>
          <p:grpSpPr bwMode="auto">
            <a:xfrm>
              <a:off x="340" y="1097"/>
              <a:ext cx="157" cy="256"/>
              <a:chOff x="4140" y="429"/>
              <a:chExt cx="1425" cy="2396"/>
            </a:xfrm>
          </p:grpSpPr>
          <p:sp>
            <p:nvSpPr>
              <p:cNvPr id="22136" name="Freeform 116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37"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38" name="Freeform 117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39" name="Freeform 117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40"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1" name="Group 1174"/>
              <p:cNvGrpSpPr>
                <a:grpSpLocks/>
              </p:cNvGrpSpPr>
              <p:nvPr/>
            </p:nvGrpSpPr>
            <p:grpSpPr bwMode="auto">
              <a:xfrm>
                <a:off x="4749" y="668"/>
                <a:ext cx="581" cy="145"/>
                <a:chOff x="614" y="2568"/>
                <a:chExt cx="725" cy="139"/>
              </a:xfrm>
            </p:grpSpPr>
            <p:sp>
              <p:nvSpPr>
                <p:cNvPr id="22166"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7"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2"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3" name="Group 1178"/>
              <p:cNvGrpSpPr>
                <a:grpSpLocks/>
              </p:cNvGrpSpPr>
              <p:nvPr/>
            </p:nvGrpSpPr>
            <p:grpSpPr bwMode="auto">
              <a:xfrm>
                <a:off x="4747" y="994"/>
                <a:ext cx="581" cy="134"/>
                <a:chOff x="614" y="2568"/>
                <a:chExt cx="725" cy="139"/>
              </a:xfrm>
            </p:grpSpPr>
            <p:sp>
              <p:nvSpPr>
                <p:cNvPr id="22164"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5"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4"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45"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6" name="Group 1183"/>
              <p:cNvGrpSpPr>
                <a:grpSpLocks/>
              </p:cNvGrpSpPr>
              <p:nvPr/>
            </p:nvGrpSpPr>
            <p:grpSpPr bwMode="auto">
              <a:xfrm>
                <a:off x="4735" y="1627"/>
                <a:ext cx="582" cy="151"/>
                <a:chOff x="614" y="2568"/>
                <a:chExt cx="725" cy="139"/>
              </a:xfrm>
            </p:grpSpPr>
            <p:sp>
              <p:nvSpPr>
                <p:cNvPr id="22162"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3"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7" name="Freeform 118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148" name="Group 1187"/>
              <p:cNvGrpSpPr>
                <a:grpSpLocks/>
              </p:cNvGrpSpPr>
              <p:nvPr/>
            </p:nvGrpSpPr>
            <p:grpSpPr bwMode="auto">
              <a:xfrm>
                <a:off x="4739" y="1327"/>
                <a:ext cx="582" cy="139"/>
                <a:chOff x="614" y="2568"/>
                <a:chExt cx="725" cy="139"/>
              </a:xfrm>
            </p:grpSpPr>
            <p:sp>
              <p:nvSpPr>
                <p:cNvPr id="22160"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1"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9"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0" name="Freeform 119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1" name="Freeform 119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2"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3" name="Freeform 119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4"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5"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6"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7"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158"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9"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grpSp>
        <p:nvGrpSpPr>
          <p:cNvPr id="21515" name="Group 2"/>
          <p:cNvGrpSpPr>
            <a:grpSpLocks/>
          </p:cNvGrpSpPr>
          <p:nvPr/>
        </p:nvGrpSpPr>
        <p:grpSpPr bwMode="auto">
          <a:xfrm>
            <a:off x="6726239" y="1384300"/>
            <a:ext cx="3551237" cy="4747137"/>
            <a:chOff x="5202238" y="1384300"/>
            <a:chExt cx="3551237" cy="4747137"/>
          </a:xfrm>
        </p:grpSpPr>
        <p:sp>
          <p:nvSpPr>
            <p:cNvPr id="2151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1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1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519" name="Group 666"/>
            <p:cNvGrpSpPr>
              <a:grpSpLocks/>
            </p:cNvGrpSpPr>
            <p:nvPr/>
          </p:nvGrpSpPr>
          <p:grpSpPr bwMode="auto">
            <a:xfrm>
              <a:off x="5329977" y="2980450"/>
              <a:ext cx="1458912" cy="933450"/>
              <a:chOff x="2889" y="1631"/>
              <a:chExt cx="980" cy="743"/>
            </a:xfrm>
          </p:grpSpPr>
          <p:sp>
            <p:nvSpPr>
              <p:cNvPr id="22126"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27"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Comic Sans MS" panose="030F0702030302020204" pitchFamily="66" charset="0"/>
                </a:endParaRPr>
              </a:p>
            </p:txBody>
          </p:sp>
        </p:grpSp>
        <p:sp>
          <p:nvSpPr>
            <p:cNvPr id="2152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2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4"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8"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9"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0"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1531"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33"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1534"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5"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6"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8"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9"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1"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2"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3"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5"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6"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7"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2"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55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55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556" name="Group 732"/>
            <p:cNvGrpSpPr>
              <a:grpSpLocks/>
            </p:cNvGrpSpPr>
            <p:nvPr/>
          </p:nvGrpSpPr>
          <p:grpSpPr bwMode="auto">
            <a:xfrm>
              <a:off x="6430963" y="2519363"/>
              <a:ext cx="219075" cy="52387"/>
              <a:chOff x="2468" y="1332"/>
              <a:chExt cx="310" cy="60"/>
            </a:xfrm>
          </p:grpSpPr>
          <p:sp>
            <p:nvSpPr>
              <p:cNvPr id="2212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2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1557"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8"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559" name="Group 737"/>
            <p:cNvGrpSpPr>
              <a:grpSpLocks/>
            </p:cNvGrpSpPr>
            <p:nvPr/>
          </p:nvGrpSpPr>
          <p:grpSpPr bwMode="auto">
            <a:xfrm>
              <a:off x="7202488" y="2493963"/>
              <a:ext cx="390525" cy="174625"/>
              <a:chOff x="4334" y="1470"/>
              <a:chExt cx="246" cy="107"/>
            </a:xfrm>
          </p:grpSpPr>
          <p:sp>
            <p:nvSpPr>
              <p:cNvPr id="2211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1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1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19" name="Group 741"/>
              <p:cNvGrpSpPr>
                <a:grpSpLocks/>
              </p:cNvGrpSpPr>
              <p:nvPr/>
            </p:nvGrpSpPr>
            <p:grpSpPr bwMode="auto">
              <a:xfrm>
                <a:off x="4383" y="1488"/>
                <a:ext cx="138" cy="33"/>
                <a:chOff x="2468" y="1332"/>
                <a:chExt cx="310" cy="60"/>
              </a:xfrm>
            </p:grpSpPr>
            <p:sp>
              <p:nvSpPr>
                <p:cNvPr id="2212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2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20"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21"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0" name="Group 746"/>
            <p:cNvGrpSpPr>
              <a:grpSpLocks/>
            </p:cNvGrpSpPr>
            <p:nvPr/>
          </p:nvGrpSpPr>
          <p:grpSpPr bwMode="auto">
            <a:xfrm>
              <a:off x="7213600" y="2757488"/>
              <a:ext cx="390525" cy="174625"/>
              <a:chOff x="4334" y="1470"/>
              <a:chExt cx="246" cy="107"/>
            </a:xfrm>
          </p:grpSpPr>
          <p:sp>
            <p:nvSpPr>
              <p:cNvPr id="2210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0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1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11" name="Group 750"/>
              <p:cNvGrpSpPr>
                <a:grpSpLocks/>
              </p:cNvGrpSpPr>
              <p:nvPr/>
            </p:nvGrpSpPr>
            <p:grpSpPr bwMode="auto">
              <a:xfrm>
                <a:off x="4383" y="1488"/>
                <a:ext cx="138" cy="33"/>
                <a:chOff x="2468" y="1332"/>
                <a:chExt cx="310" cy="60"/>
              </a:xfrm>
            </p:grpSpPr>
            <p:sp>
              <p:nvSpPr>
                <p:cNvPr id="2211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1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12"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13"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1" name="Group 764"/>
            <p:cNvGrpSpPr>
              <a:grpSpLocks/>
            </p:cNvGrpSpPr>
            <p:nvPr/>
          </p:nvGrpSpPr>
          <p:grpSpPr bwMode="auto">
            <a:xfrm>
              <a:off x="7689850" y="2393950"/>
              <a:ext cx="390525" cy="174625"/>
              <a:chOff x="4334" y="1470"/>
              <a:chExt cx="246" cy="107"/>
            </a:xfrm>
          </p:grpSpPr>
          <p:sp>
            <p:nvSpPr>
              <p:cNvPr id="2210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0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0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03" name="Group 768"/>
              <p:cNvGrpSpPr>
                <a:grpSpLocks/>
              </p:cNvGrpSpPr>
              <p:nvPr/>
            </p:nvGrpSpPr>
            <p:grpSpPr bwMode="auto">
              <a:xfrm>
                <a:off x="4383" y="1488"/>
                <a:ext cx="138" cy="33"/>
                <a:chOff x="2468" y="1332"/>
                <a:chExt cx="310" cy="60"/>
              </a:xfrm>
            </p:grpSpPr>
            <p:sp>
              <p:nvSpPr>
                <p:cNvPr id="2210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0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04"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05"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562"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563" name="Group 801"/>
            <p:cNvGrpSpPr>
              <a:grpSpLocks/>
            </p:cNvGrpSpPr>
            <p:nvPr/>
          </p:nvGrpSpPr>
          <p:grpSpPr bwMode="auto">
            <a:xfrm>
              <a:off x="7591425" y="4806950"/>
              <a:ext cx="622300" cy="244475"/>
              <a:chOff x="4334" y="1470"/>
              <a:chExt cx="246" cy="107"/>
            </a:xfrm>
          </p:grpSpPr>
          <p:sp>
            <p:nvSpPr>
              <p:cNvPr id="2209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9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9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95" name="Group 805"/>
              <p:cNvGrpSpPr>
                <a:grpSpLocks/>
              </p:cNvGrpSpPr>
              <p:nvPr/>
            </p:nvGrpSpPr>
            <p:grpSpPr bwMode="auto">
              <a:xfrm>
                <a:off x="4383" y="1488"/>
                <a:ext cx="138" cy="33"/>
                <a:chOff x="2468" y="1332"/>
                <a:chExt cx="310" cy="60"/>
              </a:xfrm>
            </p:grpSpPr>
            <p:sp>
              <p:nvSpPr>
                <p:cNvPr id="2209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9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96"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97"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4" name="Group 810"/>
            <p:cNvGrpSpPr>
              <a:grpSpLocks/>
            </p:cNvGrpSpPr>
            <p:nvPr/>
          </p:nvGrpSpPr>
          <p:grpSpPr bwMode="auto">
            <a:xfrm>
              <a:off x="6965950" y="4508500"/>
              <a:ext cx="622300" cy="244475"/>
              <a:chOff x="4334" y="1470"/>
              <a:chExt cx="246" cy="107"/>
            </a:xfrm>
          </p:grpSpPr>
          <p:sp>
            <p:nvSpPr>
              <p:cNvPr id="2208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8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8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87" name="Group 814"/>
              <p:cNvGrpSpPr>
                <a:grpSpLocks/>
              </p:cNvGrpSpPr>
              <p:nvPr/>
            </p:nvGrpSpPr>
            <p:grpSpPr bwMode="auto">
              <a:xfrm>
                <a:off x="4383" y="1488"/>
                <a:ext cx="138" cy="33"/>
                <a:chOff x="2468" y="1332"/>
                <a:chExt cx="310" cy="60"/>
              </a:xfrm>
            </p:grpSpPr>
            <p:sp>
              <p:nvSpPr>
                <p:cNvPr id="2209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9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88"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89"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5" name="Group 819"/>
            <p:cNvGrpSpPr>
              <a:grpSpLocks/>
            </p:cNvGrpSpPr>
            <p:nvPr/>
          </p:nvGrpSpPr>
          <p:grpSpPr bwMode="auto">
            <a:xfrm>
              <a:off x="6242050" y="4851400"/>
              <a:ext cx="622300" cy="244475"/>
              <a:chOff x="4334" y="1470"/>
              <a:chExt cx="246" cy="107"/>
            </a:xfrm>
          </p:grpSpPr>
          <p:sp>
            <p:nvSpPr>
              <p:cNvPr id="220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79" name="Group 823"/>
              <p:cNvGrpSpPr>
                <a:grpSpLocks/>
              </p:cNvGrpSpPr>
              <p:nvPr/>
            </p:nvGrpSpPr>
            <p:grpSpPr bwMode="auto">
              <a:xfrm>
                <a:off x="4383" y="1488"/>
                <a:ext cx="138" cy="33"/>
                <a:chOff x="2468" y="1332"/>
                <a:chExt cx="310" cy="60"/>
              </a:xfrm>
            </p:grpSpPr>
            <p:sp>
              <p:nvSpPr>
                <p:cNvPr id="2208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8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80"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81"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6" name="Group 828"/>
            <p:cNvGrpSpPr>
              <a:grpSpLocks/>
            </p:cNvGrpSpPr>
            <p:nvPr/>
          </p:nvGrpSpPr>
          <p:grpSpPr bwMode="auto">
            <a:xfrm>
              <a:off x="6051550" y="3644900"/>
              <a:ext cx="390525" cy="171450"/>
              <a:chOff x="4334" y="1470"/>
              <a:chExt cx="246" cy="107"/>
            </a:xfrm>
          </p:grpSpPr>
          <p:sp>
            <p:nvSpPr>
              <p:cNvPr id="2206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6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7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71" name="Group 832"/>
              <p:cNvGrpSpPr>
                <a:grpSpLocks/>
              </p:cNvGrpSpPr>
              <p:nvPr/>
            </p:nvGrpSpPr>
            <p:grpSpPr bwMode="auto">
              <a:xfrm>
                <a:off x="4383" y="1488"/>
                <a:ext cx="138" cy="33"/>
                <a:chOff x="2468" y="1332"/>
                <a:chExt cx="310" cy="60"/>
              </a:xfrm>
            </p:grpSpPr>
            <p:sp>
              <p:nvSpPr>
                <p:cNvPr id="2207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7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72"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73"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7" name="Group 846"/>
            <p:cNvGrpSpPr>
              <a:grpSpLocks/>
            </p:cNvGrpSpPr>
            <p:nvPr/>
          </p:nvGrpSpPr>
          <p:grpSpPr bwMode="auto">
            <a:xfrm>
              <a:off x="6138863" y="1989138"/>
              <a:ext cx="282575" cy="477837"/>
              <a:chOff x="3748" y="1253"/>
              <a:chExt cx="178" cy="301"/>
            </a:xfrm>
          </p:grpSpPr>
          <p:sp>
            <p:nvSpPr>
              <p:cNvPr id="22052"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3"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4"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5"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6"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7"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8"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9"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0"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1"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2"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3"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4"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5"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6"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1568"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6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21570" name="Group 919"/>
            <p:cNvGrpSpPr>
              <a:grpSpLocks/>
            </p:cNvGrpSpPr>
            <p:nvPr/>
          </p:nvGrpSpPr>
          <p:grpSpPr bwMode="auto">
            <a:xfrm flipH="1">
              <a:off x="5775325" y="4533900"/>
              <a:ext cx="414338" cy="373063"/>
              <a:chOff x="2839" y="3501"/>
              <a:chExt cx="755" cy="803"/>
            </a:xfrm>
          </p:grpSpPr>
          <p:pic>
            <p:nvPicPr>
              <p:cNvPr id="22050" name="Picture 920" descr="desktop_computer_stylized_mediu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5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1" name="Group 922"/>
            <p:cNvGrpSpPr>
              <a:grpSpLocks/>
            </p:cNvGrpSpPr>
            <p:nvPr/>
          </p:nvGrpSpPr>
          <p:grpSpPr bwMode="auto">
            <a:xfrm flipH="1">
              <a:off x="5457825" y="4954588"/>
              <a:ext cx="482600" cy="406400"/>
              <a:chOff x="2839" y="3501"/>
              <a:chExt cx="755" cy="803"/>
            </a:xfrm>
          </p:grpSpPr>
          <p:pic>
            <p:nvPicPr>
              <p:cNvPr id="22048" name="Picture 923" descr="desktop_computer_stylized_medium"/>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2" name="Group 925"/>
            <p:cNvGrpSpPr>
              <a:grpSpLocks/>
            </p:cNvGrpSpPr>
            <p:nvPr/>
          </p:nvGrpSpPr>
          <p:grpSpPr bwMode="auto">
            <a:xfrm flipH="1">
              <a:off x="5935663" y="5256213"/>
              <a:ext cx="427037" cy="349250"/>
              <a:chOff x="2839" y="3501"/>
              <a:chExt cx="755" cy="803"/>
            </a:xfrm>
          </p:grpSpPr>
          <p:pic>
            <p:nvPicPr>
              <p:cNvPr id="22046" name="Picture 926" descr="desktop_computer_stylized_medium"/>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3" name="Group 928"/>
            <p:cNvGrpSpPr>
              <a:grpSpLocks/>
            </p:cNvGrpSpPr>
            <p:nvPr/>
          </p:nvGrpSpPr>
          <p:grpSpPr bwMode="auto">
            <a:xfrm>
              <a:off x="6550025" y="5238750"/>
              <a:ext cx="427038" cy="350838"/>
              <a:chOff x="2839" y="3501"/>
              <a:chExt cx="755" cy="803"/>
            </a:xfrm>
          </p:grpSpPr>
          <p:pic>
            <p:nvPicPr>
              <p:cNvPr id="22044" name="Picture 929" descr="desktop_computer_stylized_medium"/>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pic>
          <p:nvPicPr>
            <p:cNvPr id="21574" name="Picture 933" descr="iphone_stylized_smal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5"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6"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77" name="Group 938"/>
            <p:cNvGrpSpPr>
              <a:grpSpLocks/>
            </p:cNvGrpSpPr>
            <p:nvPr/>
          </p:nvGrpSpPr>
          <p:grpSpPr bwMode="auto">
            <a:xfrm>
              <a:off x="8240713" y="5002213"/>
              <a:ext cx="227012" cy="481012"/>
              <a:chOff x="4140" y="429"/>
              <a:chExt cx="1425" cy="2396"/>
            </a:xfrm>
          </p:grpSpPr>
          <p:sp>
            <p:nvSpPr>
              <p:cNvPr id="2201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1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17" name="Group 944"/>
              <p:cNvGrpSpPr>
                <a:grpSpLocks/>
              </p:cNvGrpSpPr>
              <p:nvPr/>
            </p:nvGrpSpPr>
            <p:grpSpPr bwMode="auto">
              <a:xfrm>
                <a:off x="4749" y="668"/>
                <a:ext cx="581" cy="145"/>
                <a:chOff x="614" y="2568"/>
                <a:chExt cx="725" cy="139"/>
              </a:xfrm>
            </p:grpSpPr>
            <p:sp>
              <p:nvSpPr>
                <p:cNvPr id="22042"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4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1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19" name="Group 948"/>
              <p:cNvGrpSpPr>
                <a:grpSpLocks/>
              </p:cNvGrpSpPr>
              <p:nvPr/>
            </p:nvGrpSpPr>
            <p:grpSpPr bwMode="auto">
              <a:xfrm>
                <a:off x="4747" y="994"/>
                <a:ext cx="581" cy="134"/>
                <a:chOff x="614" y="2568"/>
                <a:chExt cx="725" cy="139"/>
              </a:xfrm>
            </p:grpSpPr>
            <p:sp>
              <p:nvSpPr>
                <p:cNvPr id="22040"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4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22" name="Group 953"/>
              <p:cNvGrpSpPr>
                <a:grpSpLocks/>
              </p:cNvGrpSpPr>
              <p:nvPr/>
            </p:nvGrpSpPr>
            <p:grpSpPr bwMode="auto">
              <a:xfrm>
                <a:off x="4735" y="1627"/>
                <a:ext cx="582" cy="151"/>
                <a:chOff x="614" y="2568"/>
                <a:chExt cx="725" cy="139"/>
              </a:xfrm>
            </p:grpSpPr>
            <p:sp>
              <p:nvSpPr>
                <p:cNvPr id="22038"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024" name="Group 957"/>
              <p:cNvGrpSpPr>
                <a:grpSpLocks/>
              </p:cNvGrpSpPr>
              <p:nvPr/>
            </p:nvGrpSpPr>
            <p:grpSpPr bwMode="auto">
              <a:xfrm>
                <a:off x="4739" y="1327"/>
                <a:ext cx="582" cy="139"/>
                <a:chOff x="614" y="2568"/>
                <a:chExt cx="725" cy="139"/>
              </a:xfrm>
            </p:grpSpPr>
            <p:sp>
              <p:nvSpPr>
                <p:cNvPr id="22036"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2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28"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3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2"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3"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034"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1578" name="Group 971"/>
            <p:cNvGrpSpPr>
              <a:grpSpLocks/>
            </p:cNvGrpSpPr>
            <p:nvPr/>
          </p:nvGrpSpPr>
          <p:grpSpPr bwMode="auto">
            <a:xfrm>
              <a:off x="7924800" y="5303838"/>
              <a:ext cx="227013" cy="481012"/>
              <a:chOff x="4140" y="429"/>
              <a:chExt cx="1425" cy="2396"/>
            </a:xfrm>
          </p:grpSpPr>
          <p:sp>
            <p:nvSpPr>
              <p:cNvPr id="2198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8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85" name="Group 977"/>
              <p:cNvGrpSpPr>
                <a:grpSpLocks/>
              </p:cNvGrpSpPr>
              <p:nvPr/>
            </p:nvGrpSpPr>
            <p:grpSpPr bwMode="auto">
              <a:xfrm>
                <a:off x="4749" y="668"/>
                <a:ext cx="581" cy="145"/>
                <a:chOff x="614" y="2568"/>
                <a:chExt cx="725" cy="139"/>
              </a:xfrm>
            </p:grpSpPr>
            <p:sp>
              <p:nvSpPr>
                <p:cNvPr id="22010"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1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8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87" name="Group 981"/>
              <p:cNvGrpSpPr>
                <a:grpSpLocks/>
              </p:cNvGrpSpPr>
              <p:nvPr/>
            </p:nvGrpSpPr>
            <p:grpSpPr bwMode="auto">
              <a:xfrm>
                <a:off x="4747" y="994"/>
                <a:ext cx="581" cy="134"/>
                <a:chOff x="614" y="2568"/>
                <a:chExt cx="725" cy="139"/>
              </a:xfrm>
            </p:grpSpPr>
            <p:sp>
              <p:nvSpPr>
                <p:cNvPr id="22008"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8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8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90" name="Group 986"/>
              <p:cNvGrpSpPr>
                <a:grpSpLocks/>
              </p:cNvGrpSpPr>
              <p:nvPr/>
            </p:nvGrpSpPr>
            <p:grpSpPr bwMode="auto">
              <a:xfrm>
                <a:off x="4735" y="1627"/>
                <a:ext cx="582" cy="151"/>
                <a:chOff x="614" y="2568"/>
                <a:chExt cx="725" cy="139"/>
              </a:xfrm>
            </p:grpSpPr>
            <p:sp>
              <p:nvSpPr>
                <p:cNvPr id="22006"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9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992" name="Group 990"/>
              <p:cNvGrpSpPr>
                <a:grpSpLocks/>
              </p:cNvGrpSpPr>
              <p:nvPr/>
            </p:nvGrpSpPr>
            <p:grpSpPr bwMode="auto">
              <a:xfrm>
                <a:off x="4739" y="1327"/>
                <a:ext cx="582" cy="139"/>
                <a:chOff x="614" y="2568"/>
                <a:chExt cx="725" cy="139"/>
              </a:xfrm>
            </p:grpSpPr>
            <p:sp>
              <p:nvSpPr>
                <p:cNvPr id="22004"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9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6"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0"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1"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002"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1579"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80" name="Picture 1006"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582" name="Picture 1008" descr="screen"/>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589" name="Group 1015"/>
            <p:cNvGrpSpPr>
              <a:grpSpLocks/>
            </p:cNvGrpSpPr>
            <p:nvPr/>
          </p:nvGrpSpPr>
          <p:grpSpPr bwMode="auto">
            <a:xfrm>
              <a:off x="5464285" y="2358039"/>
              <a:ext cx="98740" cy="36846"/>
              <a:chOff x="1740" y="2642"/>
              <a:chExt cx="752" cy="327"/>
            </a:xfrm>
          </p:grpSpPr>
          <p:sp>
            <p:nvSpPr>
              <p:cNvPr id="2197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59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pic>
          <p:nvPicPr>
            <p:cNvPr id="21596" name="Picture 1030"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598" name="Picture 1032"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05" name="Group 1039"/>
            <p:cNvGrpSpPr>
              <a:grpSpLocks/>
            </p:cNvGrpSpPr>
            <p:nvPr/>
          </p:nvGrpSpPr>
          <p:grpSpPr bwMode="auto">
            <a:xfrm>
              <a:off x="7019925" y="5800725"/>
              <a:ext cx="87313" cy="38100"/>
              <a:chOff x="1740" y="2642"/>
              <a:chExt cx="752" cy="327"/>
            </a:xfrm>
          </p:grpSpPr>
          <p:sp>
            <p:nvSpPr>
              <p:cNvPr id="2196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60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12" name="Group 2"/>
            <p:cNvGrpSpPr>
              <a:grpSpLocks/>
            </p:cNvGrpSpPr>
            <p:nvPr/>
          </p:nvGrpSpPr>
          <p:grpSpPr bwMode="auto">
            <a:xfrm>
              <a:off x="5607050" y="3182938"/>
              <a:ext cx="317500" cy="246062"/>
              <a:chOff x="5581650" y="3128963"/>
              <a:chExt cx="423863" cy="320675"/>
            </a:xfrm>
          </p:grpSpPr>
          <p:pic>
            <p:nvPicPr>
              <p:cNvPr id="21946" name="Picture 1054" descr="laptop_keyboard"/>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948" name="Picture 1056" descr="scree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955" name="Group 1063"/>
              <p:cNvGrpSpPr>
                <a:grpSpLocks/>
              </p:cNvGrpSpPr>
              <p:nvPr/>
            </p:nvGrpSpPr>
            <p:grpSpPr bwMode="auto">
              <a:xfrm>
                <a:off x="5695950" y="3355975"/>
                <a:ext cx="80963" cy="38100"/>
                <a:chOff x="1740" y="2642"/>
                <a:chExt cx="752" cy="327"/>
              </a:xfrm>
            </p:grpSpPr>
            <p:sp>
              <p:nvSpPr>
                <p:cNvPr id="2196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95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pic>
          <p:nvPicPr>
            <p:cNvPr id="21613" name="Picture 1077" descr="desktop_computer_stylized_medium"/>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pic>
          <p:nvPicPr>
            <p:cNvPr id="21615" name="Picture 1081"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617" name="Picture 1083"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24" name="Group 1090"/>
            <p:cNvGrpSpPr>
              <a:grpSpLocks/>
            </p:cNvGrpSpPr>
            <p:nvPr/>
          </p:nvGrpSpPr>
          <p:grpSpPr bwMode="auto">
            <a:xfrm>
              <a:off x="7451725" y="5737225"/>
              <a:ext cx="87313" cy="38100"/>
              <a:chOff x="1740" y="2642"/>
              <a:chExt cx="752" cy="327"/>
            </a:xfrm>
          </p:grpSpPr>
          <p:sp>
            <p:nvSpPr>
              <p:cNvPr id="2194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62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3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31" name="Group 1103"/>
            <p:cNvGrpSpPr>
              <a:grpSpLocks/>
            </p:cNvGrpSpPr>
            <p:nvPr/>
          </p:nvGrpSpPr>
          <p:grpSpPr bwMode="auto">
            <a:xfrm>
              <a:off x="6351588" y="2493963"/>
              <a:ext cx="390525" cy="169862"/>
              <a:chOff x="4650" y="1129"/>
              <a:chExt cx="246" cy="95"/>
            </a:xfrm>
          </p:grpSpPr>
          <p:sp>
            <p:nvSpPr>
              <p:cNvPr id="219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35" name="Group 1107"/>
              <p:cNvGrpSpPr>
                <a:grpSpLocks/>
              </p:cNvGrpSpPr>
              <p:nvPr/>
            </p:nvGrpSpPr>
            <p:grpSpPr bwMode="auto">
              <a:xfrm>
                <a:off x="4699" y="1145"/>
                <a:ext cx="138" cy="29"/>
                <a:chOff x="2468" y="1332"/>
                <a:chExt cx="310" cy="60"/>
              </a:xfrm>
            </p:grpSpPr>
            <p:sp>
              <p:nvSpPr>
                <p:cNvPr id="2193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3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36"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37"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2" name="Group 1112"/>
            <p:cNvGrpSpPr>
              <a:grpSpLocks/>
            </p:cNvGrpSpPr>
            <p:nvPr/>
          </p:nvGrpSpPr>
          <p:grpSpPr bwMode="auto">
            <a:xfrm>
              <a:off x="6051550" y="3641725"/>
              <a:ext cx="390525" cy="169863"/>
              <a:chOff x="4650" y="1129"/>
              <a:chExt cx="246" cy="95"/>
            </a:xfrm>
          </p:grpSpPr>
          <p:sp>
            <p:nvSpPr>
              <p:cNvPr id="219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27" name="Group 1116"/>
              <p:cNvGrpSpPr>
                <a:grpSpLocks/>
              </p:cNvGrpSpPr>
              <p:nvPr/>
            </p:nvGrpSpPr>
            <p:grpSpPr bwMode="auto">
              <a:xfrm>
                <a:off x="4699" y="1145"/>
                <a:ext cx="138" cy="29"/>
                <a:chOff x="2468" y="1332"/>
                <a:chExt cx="310" cy="60"/>
              </a:xfrm>
            </p:grpSpPr>
            <p:sp>
              <p:nvSpPr>
                <p:cNvPr id="2193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3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28"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29"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3" name="Group 1121"/>
            <p:cNvGrpSpPr>
              <a:grpSpLocks/>
            </p:cNvGrpSpPr>
            <p:nvPr/>
          </p:nvGrpSpPr>
          <p:grpSpPr bwMode="auto">
            <a:xfrm>
              <a:off x="6248400" y="4852988"/>
              <a:ext cx="617538" cy="247650"/>
              <a:chOff x="2356" y="1300"/>
              <a:chExt cx="555" cy="194"/>
            </a:xfrm>
          </p:grpSpPr>
          <p:sp>
            <p:nvSpPr>
              <p:cNvPr id="219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19" name="Group 1125"/>
              <p:cNvGrpSpPr>
                <a:grpSpLocks/>
              </p:cNvGrpSpPr>
              <p:nvPr/>
            </p:nvGrpSpPr>
            <p:grpSpPr bwMode="auto">
              <a:xfrm>
                <a:off x="2468" y="1332"/>
                <a:ext cx="310" cy="60"/>
                <a:chOff x="2468" y="1332"/>
                <a:chExt cx="310" cy="60"/>
              </a:xfrm>
            </p:grpSpPr>
            <p:sp>
              <p:nvSpPr>
                <p:cNvPr id="2192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2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20"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21"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4" name="Group 1130"/>
            <p:cNvGrpSpPr>
              <a:grpSpLocks/>
            </p:cNvGrpSpPr>
            <p:nvPr/>
          </p:nvGrpSpPr>
          <p:grpSpPr bwMode="auto">
            <a:xfrm>
              <a:off x="6969125" y="4510088"/>
              <a:ext cx="617538" cy="247650"/>
              <a:chOff x="2356" y="1300"/>
              <a:chExt cx="555" cy="194"/>
            </a:xfrm>
          </p:grpSpPr>
          <p:sp>
            <p:nvSpPr>
              <p:cNvPr id="219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11" name="Group 1134"/>
              <p:cNvGrpSpPr>
                <a:grpSpLocks/>
              </p:cNvGrpSpPr>
              <p:nvPr/>
            </p:nvGrpSpPr>
            <p:grpSpPr bwMode="auto">
              <a:xfrm>
                <a:off x="2468" y="1332"/>
                <a:ext cx="310" cy="60"/>
                <a:chOff x="2468" y="1332"/>
                <a:chExt cx="310" cy="60"/>
              </a:xfrm>
            </p:grpSpPr>
            <p:sp>
              <p:nvSpPr>
                <p:cNvPr id="2191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1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12"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13"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5" name="Group 1139"/>
            <p:cNvGrpSpPr>
              <a:grpSpLocks/>
            </p:cNvGrpSpPr>
            <p:nvPr/>
          </p:nvGrpSpPr>
          <p:grpSpPr bwMode="auto">
            <a:xfrm>
              <a:off x="7585075" y="4811713"/>
              <a:ext cx="617538" cy="247650"/>
              <a:chOff x="2356" y="1300"/>
              <a:chExt cx="555" cy="194"/>
            </a:xfrm>
          </p:grpSpPr>
          <p:sp>
            <p:nvSpPr>
              <p:cNvPr id="219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03" name="Group 1143"/>
              <p:cNvGrpSpPr>
                <a:grpSpLocks/>
              </p:cNvGrpSpPr>
              <p:nvPr/>
            </p:nvGrpSpPr>
            <p:grpSpPr bwMode="auto">
              <a:xfrm>
                <a:off x="2468" y="1332"/>
                <a:ext cx="310" cy="60"/>
                <a:chOff x="2468" y="1332"/>
                <a:chExt cx="310" cy="60"/>
              </a:xfrm>
            </p:grpSpPr>
            <p:sp>
              <p:nvSpPr>
                <p:cNvPr id="2190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0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04"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05"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6" name="Group 3"/>
            <p:cNvGrpSpPr>
              <a:grpSpLocks/>
            </p:cNvGrpSpPr>
            <p:nvPr/>
          </p:nvGrpSpPr>
          <p:grpSpPr bwMode="auto">
            <a:xfrm>
              <a:off x="5964238" y="3135313"/>
              <a:ext cx="314325" cy="334962"/>
              <a:chOff x="5974579" y="3105349"/>
              <a:chExt cx="347997" cy="396620"/>
            </a:xfrm>
          </p:grpSpPr>
          <p:pic>
            <p:nvPicPr>
              <p:cNvPr id="21898" name="Picture 555" descr="fridge2.png"/>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99" name="Picture 1115" descr="antenna_stylized"/>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637" name="Picture 603" descr="car_icon_small"/>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8" name="Picture 814" descr="light2.png"/>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9"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40"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41" name="Group 347"/>
            <p:cNvGrpSpPr>
              <a:grpSpLocks/>
            </p:cNvGrpSpPr>
            <p:nvPr/>
          </p:nvGrpSpPr>
          <p:grpSpPr bwMode="auto">
            <a:xfrm>
              <a:off x="6220922" y="4838544"/>
              <a:ext cx="660165" cy="269566"/>
              <a:chOff x="1871277" y="1576300"/>
              <a:chExt cx="1128371" cy="437861"/>
            </a:xfrm>
          </p:grpSpPr>
          <p:sp>
            <p:nvSpPr>
              <p:cNvPr id="82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3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3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3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3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6" name="Straight Connector 835"/>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2" name="Group 347"/>
            <p:cNvGrpSpPr>
              <a:grpSpLocks/>
            </p:cNvGrpSpPr>
            <p:nvPr/>
          </p:nvGrpSpPr>
          <p:grpSpPr bwMode="auto">
            <a:xfrm>
              <a:off x="6933466" y="4503243"/>
              <a:ext cx="660165" cy="269566"/>
              <a:chOff x="1871277" y="1576300"/>
              <a:chExt cx="1128371" cy="437861"/>
            </a:xfrm>
          </p:grpSpPr>
          <p:sp>
            <p:nvSpPr>
              <p:cNvPr id="82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2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2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2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2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27" name="Straight Connector 826"/>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3" name="Group 347"/>
            <p:cNvGrpSpPr>
              <a:grpSpLocks/>
            </p:cNvGrpSpPr>
            <p:nvPr/>
          </p:nvGrpSpPr>
          <p:grpSpPr bwMode="auto">
            <a:xfrm>
              <a:off x="7563920" y="4800505"/>
              <a:ext cx="660165" cy="269566"/>
              <a:chOff x="1871277" y="1576300"/>
              <a:chExt cx="1128371" cy="437861"/>
            </a:xfrm>
          </p:grpSpPr>
          <p:sp>
            <p:nvSpPr>
              <p:cNvPr id="81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1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1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18" name="Straight Connector 817"/>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4" name="Group 347"/>
            <p:cNvGrpSpPr>
              <a:grpSpLocks/>
            </p:cNvGrpSpPr>
            <p:nvPr/>
          </p:nvGrpSpPr>
          <p:grpSpPr bwMode="auto">
            <a:xfrm>
              <a:off x="6050373" y="3620176"/>
              <a:ext cx="425094" cy="228319"/>
              <a:chOff x="1871277" y="1576300"/>
              <a:chExt cx="1128371" cy="437861"/>
            </a:xfrm>
          </p:grpSpPr>
          <p:sp>
            <p:nvSpPr>
              <p:cNvPr id="80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0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0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09" name="Straight Connector 808"/>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5" name="Group 347"/>
            <p:cNvGrpSpPr>
              <a:grpSpLocks/>
            </p:cNvGrpSpPr>
            <p:nvPr/>
          </p:nvGrpSpPr>
          <p:grpSpPr bwMode="auto">
            <a:xfrm>
              <a:off x="6347637" y="2481965"/>
              <a:ext cx="403071" cy="202807"/>
              <a:chOff x="1871277" y="1576300"/>
              <a:chExt cx="1128371" cy="437861"/>
            </a:xfrm>
          </p:grpSpPr>
          <p:sp>
            <p:nvSpPr>
              <p:cNvPr id="79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00" name="Straight Connector 799"/>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6" name="Group 589"/>
            <p:cNvGrpSpPr>
              <a:grpSpLocks/>
            </p:cNvGrpSpPr>
            <p:nvPr/>
          </p:nvGrpSpPr>
          <p:grpSpPr bwMode="auto">
            <a:xfrm>
              <a:off x="7678804" y="2388750"/>
              <a:ext cx="418211" cy="189727"/>
              <a:chOff x="7913987" y="1515773"/>
              <a:chExt cx="625138" cy="276534"/>
            </a:xfrm>
          </p:grpSpPr>
          <p:sp>
            <p:nvSpPr>
              <p:cNvPr id="78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91" name="Straight Connector 790"/>
              <p:cNvCxnSpPr>
                <a:cxnSpLocks noChangeShapeType="1"/>
                <a:endCxn id="78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9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7" name="Group 590"/>
            <p:cNvGrpSpPr>
              <a:grpSpLocks/>
            </p:cNvGrpSpPr>
            <p:nvPr/>
          </p:nvGrpSpPr>
          <p:grpSpPr bwMode="auto">
            <a:xfrm>
              <a:off x="7187343" y="2485248"/>
              <a:ext cx="418211" cy="189727"/>
              <a:chOff x="7913987" y="1515773"/>
              <a:chExt cx="625138" cy="276534"/>
            </a:xfrm>
          </p:grpSpPr>
          <p:sp>
            <p:nvSpPr>
              <p:cNvPr id="77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82" name="Straight Connector 781"/>
              <p:cNvCxnSpPr>
                <a:cxnSpLocks noChangeShapeType="1"/>
                <a:endCxn id="77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8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8" name="Group 591"/>
            <p:cNvGrpSpPr>
              <a:grpSpLocks/>
            </p:cNvGrpSpPr>
            <p:nvPr/>
          </p:nvGrpSpPr>
          <p:grpSpPr bwMode="auto">
            <a:xfrm>
              <a:off x="7195275" y="2751878"/>
              <a:ext cx="418211" cy="189727"/>
              <a:chOff x="7913987" y="1515773"/>
              <a:chExt cx="625138" cy="276534"/>
            </a:xfrm>
          </p:grpSpPr>
          <p:sp>
            <p:nvSpPr>
              <p:cNvPr id="76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73" name="Straight Connector 772"/>
              <p:cNvCxnSpPr>
                <a:cxnSpLocks noChangeShapeType="1"/>
                <a:endCxn id="76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7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9" name="Group 592"/>
            <p:cNvGrpSpPr>
              <a:grpSpLocks/>
            </p:cNvGrpSpPr>
            <p:nvPr/>
          </p:nvGrpSpPr>
          <p:grpSpPr bwMode="auto">
            <a:xfrm>
              <a:off x="7088975" y="3633334"/>
              <a:ext cx="418211" cy="189727"/>
              <a:chOff x="7913987" y="1515773"/>
              <a:chExt cx="625138" cy="276534"/>
            </a:xfrm>
          </p:grpSpPr>
          <p:sp>
            <p:nvSpPr>
              <p:cNvPr id="75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6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6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64" name="Straight Connector 763"/>
              <p:cNvCxnSpPr>
                <a:cxnSpLocks noChangeShapeType="1"/>
                <a:endCxn id="7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6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0" name="Group 593"/>
            <p:cNvGrpSpPr>
              <a:grpSpLocks/>
            </p:cNvGrpSpPr>
            <p:nvPr/>
          </p:nvGrpSpPr>
          <p:grpSpPr bwMode="auto">
            <a:xfrm>
              <a:off x="7748699" y="3641266"/>
              <a:ext cx="418211" cy="189727"/>
              <a:chOff x="7913987" y="1515773"/>
              <a:chExt cx="625138" cy="276534"/>
            </a:xfrm>
          </p:grpSpPr>
          <p:sp>
            <p:nvSpPr>
              <p:cNvPr id="74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5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5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55" name="Straight Connector 754"/>
              <p:cNvCxnSpPr>
                <a:cxnSpLocks noChangeShapeType="1"/>
                <a:endCxn id="75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1" name="Group 594"/>
            <p:cNvGrpSpPr>
              <a:grpSpLocks/>
            </p:cNvGrpSpPr>
            <p:nvPr/>
          </p:nvGrpSpPr>
          <p:grpSpPr bwMode="auto">
            <a:xfrm>
              <a:off x="7440813" y="3924693"/>
              <a:ext cx="418211" cy="189727"/>
              <a:chOff x="7913987" y="1515773"/>
              <a:chExt cx="625138" cy="276534"/>
            </a:xfrm>
          </p:grpSpPr>
          <p:sp>
            <p:nvSpPr>
              <p:cNvPr id="73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4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4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46" name="Straight Connector 745"/>
              <p:cNvCxnSpPr>
                <a:cxnSpLocks noChangeShapeType="1"/>
                <a:endCxn id="74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4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652"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3"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5"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6"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8"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9"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0"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1"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664" name="Group 665"/>
            <p:cNvGrpSpPr>
              <a:grpSpLocks/>
            </p:cNvGrpSpPr>
            <p:nvPr/>
          </p:nvGrpSpPr>
          <p:grpSpPr bwMode="auto">
            <a:xfrm>
              <a:off x="7689850" y="2395538"/>
              <a:ext cx="390525" cy="169862"/>
              <a:chOff x="4650" y="1129"/>
              <a:chExt cx="246" cy="95"/>
            </a:xfrm>
          </p:grpSpPr>
          <p:sp>
            <p:nvSpPr>
              <p:cNvPr id="217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94" name="Group 659"/>
              <p:cNvGrpSpPr>
                <a:grpSpLocks/>
              </p:cNvGrpSpPr>
              <p:nvPr/>
            </p:nvGrpSpPr>
            <p:grpSpPr bwMode="auto">
              <a:xfrm>
                <a:off x="4699" y="1145"/>
                <a:ext cx="138" cy="29"/>
                <a:chOff x="2468" y="1332"/>
                <a:chExt cx="310" cy="60"/>
              </a:xfrm>
            </p:grpSpPr>
            <p:sp>
              <p:nvSpPr>
                <p:cNvPr id="2179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9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95"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96"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5" name="Group 675"/>
            <p:cNvGrpSpPr>
              <a:grpSpLocks/>
            </p:cNvGrpSpPr>
            <p:nvPr/>
          </p:nvGrpSpPr>
          <p:grpSpPr bwMode="auto">
            <a:xfrm>
              <a:off x="7204075" y="2493963"/>
              <a:ext cx="390525" cy="169862"/>
              <a:chOff x="4650" y="1129"/>
              <a:chExt cx="246" cy="95"/>
            </a:xfrm>
          </p:grpSpPr>
          <p:sp>
            <p:nvSpPr>
              <p:cNvPr id="217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86" name="Group 679"/>
              <p:cNvGrpSpPr>
                <a:grpSpLocks/>
              </p:cNvGrpSpPr>
              <p:nvPr/>
            </p:nvGrpSpPr>
            <p:grpSpPr bwMode="auto">
              <a:xfrm>
                <a:off x="4699" y="1145"/>
                <a:ext cx="138" cy="29"/>
                <a:chOff x="2468" y="1332"/>
                <a:chExt cx="310" cy="60"/>
              </a:xfrm>
            </p:grpSpPr>
            <p:sp>
              <p:nvSpPr>
                <p:cNvPr id="2178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9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87"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88"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6" name="Group 684"/>
            <p:cNvGrpSpPr>
              <a:grpSpLocks/>
            </p:cNvGrpSpPr>
            <p:nvPr/>
          </p:nvGrpSpPr>
          <p:grpSpPr bwMode="auto">
            <a:xfrm>
              <a:off x="7215188" y="2757488"/>
              <a:ext cx="390525" cy="169862"/>
              <a:chOff x="4650" y="1129"/>
              <a:chExt cx="246" cy="95"/>
            </a:xfrm>
          </p:grpSpPr>
          <p:sp>
            <p:nvSpPr>
              <p:cNvPr id="217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78" name="Group 688"/>
              <p:cNvGrpSpPr>
                <a:grpSpLocks/>
              </p:cNvGrpSpPr>
              <p:nvPr/>
            </p:nvGrpSpPr>
            <p:grpSpPr bwMode="auto">
              <a:xfrm>
                <a:off x="4699" y="1145"/>
                <a:ext cx="138" cy="29"/>
                <a:chOff x="2468" y="1332"/>
                <a:chExt cx="310" cy="60"/>
              </a:xfrm>
            </p:grpSpPr>
            <p:sp>
              <p:nvSpPr>
                <p:cNvPr id="2178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8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79"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80"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66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668" name="Group 694"/>
            <p:cNvGrpSpPr>
              <a:grpSpLocks/>
            </p:cNvGrpSpPr>
            <p:nvPr/>
          </p:nvGrpSpPr>
          <p:grpSpPr bwMode="auto">
            <a:xfrm>
              <a:off x="7400925" y="3911600"/>
              <a:ext cx="485775" cy="203200"/>
              <a:chOff x="4650" y="1129"/>
              <a:chExt cx="246" cy="95"/>
            </a:xfrm>
          </p:grpSpPr>
          <p:sp>
            <p:nvSpPr>
              <p:cNvPr id="217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70" name="Group 698"/>
              <p:cNvGrpSpPr>
                <a:grpSpLocks/>
              </p:cNvGrpSpPr>
              <p:nvPr/>
            </p:nvGrpSpPr>
            <p:grpSpPr bwMode="auto">
              <a:xfrm>
                <a:off x="4699" y="1145"/>
                <a:ext cx="138" cy="29"/>
                <a:chOff x="2468" y="1332"/>
                <a:chExt cx="310" cy="60"/>
              </a:xfrm>
            </p:grpSpPr>
            <p:sp>
              <p:nvSpPr>
                <p:cNvPr id="2177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7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71"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72"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9" name="Group 712"/>
            <p:cNvGrpSpPr>
              <a:grpSpLocks/>
            </p:cNvGrpSpPr>
            <p:nvPr/>
          </p:nvGrpSpPr>
          <p:grpSpPr bwMode="auto">
            <a:xfrm>
              <a:off x="7081838" y="3630613"/>
              <a:ext cx="485775" cy="203200"/>
              <a:chOff x="4650" y="1129"/>
              <a:chExt cx="246" cy="95"/>
            </a:xfrm>
          </p:grpSpPr>
          <p:sp>
            <p:nvSpPr>
              <p:cNvPr id="217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62" name="Group 716"/>
              <p:cNvGrpSpPr>
                <a:grpSpLocks/>
              </p:cNvGrpSpPr>
              <p:nvPr/>
            </p:nvGrpSpPr>
            <p:grpSpPr bwMode="auto">
              <a:xfrm>
                <a:off x="4699" y="1145"/>
                <a:ext cx="138" cy="29"/>
                <a:chOff x="2468" y="1332"/>
                <a:chExt cx="310" cy="60"/>
              </a:xfrm>
            </p:grpSpPr>
            <p:sp>
              <p:nvSpPr>
                <p:cNvPr id="2176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6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63"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64"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70" name="Group 721"/>
            <p:cNvGrpSpPr>
              <a:grpSpLocks/>
            </p:cNvGrpSpPr>
            <p:nvPr/>
          </p:nvGrpSpPr>
          <p:grpSpPr bwMode="auto">
            <a:xfrm>
              <a:off x="7743825" y="3643313"/>
              <a:ext cx="485775" cy="203200"/>
              <a:chOff x="4650" y="1129"/>
              <a:chExt cx="246" cy="95"/>
            </a:xfrm>
          </p:grpSpPr>
          <p:sp>
            <p:nvSpPr>
              <p:cNvPr id="217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54" name="Group 725"/>
              <p:cNvGrpSpPr>
                <a:grpSpLocks/>
              </p:cNvGrpSpPr>
              <p:nvPr/>
            </p:nvGrpSpPr>
            <p:grpSpPr bwMode="auto">
              <a:xfrm>
                <a:off x="4699" y="1145"/>
                <a:ext cx="138" cy="29"/>
                <a:chOff x="2468" y="1332"/>
                <a:chExt cx="310" cy="60"/>
              </a:xfrm>
            </p:grpSpPr>
            <p:sp>
              <p:nvSpPr>
                <p:cNvPr id="2175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5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55"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56"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671"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1672"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global ISP</a:t>
              </a:r>
            </a:p>
          </p:txBody>
        </p:sp>
        <p:sp>
          <p:nvSpPr>
            <p:cNvPr id="21673"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21674"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home </a:t>
              </a:r>
            </a:p>
            <a:p>
              <a:pPr>
                <a:lnSpc>
                  <a:spcPct val="80000"/>
                </a:lnSpc>
              </a:pPr>
              <a:r>
                <a:rPr lang="en-US" altLang="zh-CN" sz="1600" dirty="0">
                  <a:solidFill>
                    <a:srgbClr val="000099"/>
                  </a:solidFill>
                  <a:latin typeface="Comic Sans MS" panose="030F0702030302020204" pitchFamily="66" charset="0"/>
                </a:rPr>
                <a:t>network</a:t>
              </a:r>
            </a:p>
          </p:txBody>
        </p:sp>
        <p:sp>
          <p:nvSpPr>
            <p:cNvPr id="21675"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institutional</a:t>
              </a:r>
            </a:p>
            <a:p>
              <a:pPr>
                <a:lnSpc>
                  <a:spcPct val="80000"/>
                </a:lnSpc>
              </a:pPr>
              <a:r>
                <a:rPr lang="en-US" altLang="zh-CN" sz="1600" dirty="0">
                  <a:solidFill>
                    <a:srgbClr val="000099"/>
                  </a:solidFill>
                  <a:latin typeface="Comic Sans MS" panose="030F0702030302020204" pitchFamily="66" charset="0"/>
                </a:rPr>
                <a:t>       network</a:t>
              </a:r>
            </a:p>
          </p:txBody>
        </p:sp>
        <p:pic>
          <p:nvPicPr>
            <p:cNvPr id="21676" name="Picture 26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77" name="Group 347"/>
            <p:cNvGrpSpPr>
              <a:grpSpLocks/>
            </p:cNvGrpSpPr>
            <p:nvPr/>
          </p:nvGrpSpPr>
          <p:grpSpPr bwMode="auto">
            <a:xfrm>
              <a:off x="7077272" y="3621727"/>
              <a:ext cx="493804" cy="228319"/>
              <a:chOff x="1871277" y="1576300"/>
              <a:chExt cx="1128371" cy="437861"/>
            </a:xfrm>
          </p:grpSpPr>
          <p:sp>
            <p:nvSpPr>
              <p:cNvPr id="68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8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8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8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8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8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8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89" name="Straight Connector 688"/>
              <p:cNvCxnSpPr>
                <a:cxnSpLocks noChangeShapeType="1"/>
                <a:endCxn id="6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9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8" name="Group 347"/>
            <p:cNvGrpSpPr>
              <a:grpSpLocks/>
            </p:cNvGrpSpPr>
            <p:nvPr/>
          </p:nvGrpSpPr>
          <p:grpSpPr bwMode="auto">
            <a:xfrm>
              <a:off x="7733157" y="3638864"/>
              <a:ext cx="493804" cy="228319"/>
              <a:chOff x="1871277" y="1576300"/>
              <a:chExt cx="1128371" cy="437861"/>
            </a:xfrm>
          </p:grpSpPr>
          <p:sp>
            <p:nvSpPr>
              <p:cNvPr id="67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7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7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7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7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80" name="Straight Connector 679"/>
              <p:cNvCxnSpPr>
                <a:cxnSpLocks noChangeShapeType="1"/>
                <a:endCxn id="6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8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9" name="Group 347"/>
            <p:cNvGrpSpPr>
              <a:grpSpLocks/>
            </p:cNvGrpSpPr>
            <p:nvPr/>
          </p:nvGrpSpPr>
          <p:grpSpPr bwMode="auto">
            <a:xfrm>
              <a:off x="7397100" y="3903983"/>
              <a:ext cx="493804" cy="228319"/>
              <a:chOff x="1871277" y="1576300"/>
              <a:chExt cx="1128371" cy="437861"/>
            </a:xfrm>
          </p:grpSpPr>
          <p:sp>
            <p:nvSpPr>
              <p:cNvPr id="66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6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6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6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6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71" name="Straight Connector 670"/>
              <p:cNvCxnSpPr>
                <a:cxnSpLocks noChangeShapeType="1"/>
                <a:endCxn id="66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0" name="Group 347"/>
            <p:cNvGrpSpPr>
              <a:grpSpLocks/>
            </p:cNvGrpSpPr>
            <p:nvPr/>
          </p:nvGrpSpPr>
          <p:grpSpPr bwMode="auto">
            <a:xfrm>
              <a:off x="7195340" y="2756360"/>
              <a:ext cx="413310" cy="196874"/>
              <a:chOff x="1871277" y="1576300"/>
              <a:chExt cx="1128371" cy="437861"/>
            </a:xfrm>
          </p:grpSpPr>
          <p:sp>
            <p:nvSpPr>
              <p:cNvPr id="65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5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5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62" name="Straight Connector 661"/>
              <p:cNvCxnSpPr>
                <a:cxnSpLocks noChangeShapeType="1"/>
                <a:endCxn id="65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1" name="Group 347"/>
            <p:cNvGrpSpPr>
              <a:grpSpLocks/>
            </p:cNvGrpSpPr>
            <p:nvPr/>
          </p:nvGrpSpPr>
          <p:grpSpPr bwMode="auto">
            <a:xfrm>
              <a:off x="7677419" y="2378982"/>
              <a:ext cx="413310" cy="196874"/>
              <a:chOff x="1871277" y="1576300"/>
              <a:chExt cx="1128371" cy="437861"/>
            </a:xfrm>
          </p:grpSpPr>
          <p:sp>
            <p:nvSpPr>
              <p:cNvPr id="64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4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5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5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53" name="Straight Connector 652"/>
              <p:cNvCxnSpPr>
                <a:cxnSpLocks noChangeShapeType="1"/>
                <a:endCxn id="6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2" name="Group 347"/>
            <p:cNvGrpSpPr>
              <a:grpSpLocks/>
            </p:cNvGrpSpPr>
            <p:nvPr/>
          </p:nvGrpSpPr>
          <p:grpSpPr bwMode="auto">
            <a:xfrm>
              <a:off x="7186342" y="2486295"/>
              <a:ext cx="413310" cy="196874"/>
              <a:chOff x="1871277" y="1576300"/>
              <a:chExt cx="1128371" cy="437861"/>
            </a:xfrm>
          </p:grpSpPr>
          <p:sp>
            <p:nvSpPr>
              <p:cNvPr id="63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3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4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4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4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44" name="Straight Connector 643"/>
              <p:cNvCxnSpPr>
                <a:cxnSpLocks noChangeShapeType="1"/>
                <a:endCxn id="63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3" name="Group 347"/>
            <p:cNvGrpSpPr>
              <a:grpSpLocks/>
            </p:cNvGrpSpPr>
            <p:nvPr/>
          </p:nvGrpSpPr>
          <p:grpSpPr bwMode="auto">
            <a:xfrm>
              <a:off x="7750914" y="2756819"/>
              <a:ext cx="413310" cy="196874"/>
              <a:chOff x="1871277" y="1576300"/>
              <a:chExt cx="1128371" cy="437861"/>
            </a:xfrm>
          </p:grpSpPr>
          <p:sp>
            <p:nvSpPr>
              <p:cNvPr id="62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2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3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3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3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35" name="Straight Connector 634"/>
              <p:cNvCxnSpPr>
                <a:cxnSpLocks noChangeShapeType="1"/>
                <a:endCxn id="6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1684"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5"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6"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7"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4983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3439"/>
                                        </p:tgtEl>
                                        <p:attrNameLst>
                                          <p:attrName>style.visibility</p:attrName>
                                        </p:attrNameLst>
                                      </p:cBhvr>
                                      <p:to>
                                        <p:strVal val="visible"/>
                                      </p:to>
                                    </p:set>
                                    <p:animEffect transition="in" filter="dissolve">
                                      <p:cBhvr>
                                        <p:cTn id="9" dur="500"/>
                                        <p:tgtEl>
                                          <p:spTgt spid="1343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66"/>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67"/>
                                        </p:tgtEl>
                                        <p:attrNameLst>
                                          <p:attrName>style.visibility</p:attrName>
                                        </p:attrNameLst>
                                      </p:cBhvr>
                                      <p:to>
                                        <p:strVal val="visible"/>
                                      </p:to>
                                    </p:set>
                                  </p:childTnLst>
                                </p:cTn>
                              </p:par>
                              <p:par>
                                <p:cTn id="21" presetID="9"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Lst>
  </p:timing>
</p:sld>
</file>

<file path=ppt/theme/theme1.xml><?xml version="1.0" encoding="utf-8"?>
<a:theme xmlns:a="http://schemas.openxmlformats.org/drawingml/2006/main" name="Cover">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PAGE">
  <a:themeElements>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fontScheme name="PPTSHOP">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a:spPr>
      <a:bodyPr vert="horz" wrap="square" lIns="91440" tIns="45720" rIns="91440" bIns="45720" numCol="1" rtlCol="0" anchor="ctr" anchorCtr="0" compatLnSpc="1">
        <a:noAutofit/>
      </a:bodyPr>
      <a:lstStyle>
        <a:defPPr marL="0" marR="0" indent="0" algn="l" defTabSz="914400" rtl="0" eaLnBrk="0" fontAlgn="base" latinLnBrk="0" hangingPunct="0">
          <a:lnSpc>
            <a:spcPct val="100000"/>
          </a:lnSpc>
          <a:spcBef>
            <a:spcPct val="0"/>
          </a:spcBef>
          <a:spcAft>
            <a:spcPct val="0"/>
          </a:spcAft>
          <a:buClrTx/>
          <a:buSzTx/>
          <a:buFontTx/>
          <a:buNone/>
          <a:defRPr kumimoji="0" sz="4000" b="0" i="0" u="none" strike="noStrike" cap="none" normalizeH="0" baseline="0" smtClean="0">
            <a:ln>
              <a:noFill/>
            </a:ln>
            <a:solidFill>
              <a:schemeClr val="bg1"/>
            </a:solidFill>
            <a:effectLst/>
            <a:latin typeface="Stone Sans" pitchFamily="2" charset="0"/>
            <a:ea typeface="宋体"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themeOverride>
</file>

<file path=docProps/app.xml><?xml version="1.0" encoding="utf-8"?>
<Properties xmlns="http://schemas.openxmlformats.org/officeDocument/2006/extended-properties" xmlns:vt="http://schemas.openxmlformats.org/officeDocument/2006/docPropsVTypes">
  <Template>blank</Template>
  <TotalTime>6074</TotalTime>
  <Words>6630</Words>
  <Application>Microsoft Office PowerPoint</Application>
  <PresentationFormat>宽屏</PresentationFormat>
  <Paragraphs>1647</Paragraphs>
  <Slides>85</Slides>
  <Notes>71</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1</vt:i4>
      </vt:variant>
      <vt:variant>
        <vt:lpstr>幻灯片标题</vt:lpstr>
      </vt:variant>
      <vt:variant>
        <vt:i4>85</vt:i4>
      </vt:variant>
    </vt:vector>
  </HeadingPairs>
  <TitlesOfParts>
    <vt:vector size="106" baseType="lpstr">
      <vt:lpstr>MS PGothic</vt:lpstr>
      <vt:lpstr>MS PGothic</vt:lpstr>
      <vt:lpstr>ZapfDingbats</vt:lpstr>
      <vt:lpstr>等线</vt:lpstr>
      <vt:lpstr>隶书</vt:lpstr>
      <vt:lpstr>宋体</vt:lpstr>
      <vt:lpstr>微软雅黑</vt:lpstr>
      <vt:lpstr>Arial</vt:lpstr>
      <vt:lpstr>Arial Black</vt:lpstr>
      <vt:lpstr>Arial Narrow</vt:lpstr>
      <vt:lpstr>Calibri</vt:lpstr>
      <vt:lpstr>Comic Sans MS</vt:lpstr>
      <vt:lpstr>Consolas</vt:lpstr>
      <vt:lpstr>Courier New</vt:lpstr>
      <vt:lpstr>Gill Sans MT</vt:lpstr>
      <vt:lpstr>Tahoma</vt:lpstr>
      <vt:lpstr>Times New Roman</vt:lpstr>
      <vt:lpstr>Wingdings</vt:lpstr>
      <vt:lpstr>Cover</vt:lpstr>
      <vt:lpstr>INPAGE</vt:lpstr>
      <vt:lpstr>Clip</vt:lpstr>
      <vt:lpstr>网络与分布式计算</vt:lpstr>
      <vt:lpstr>Networks and Distributed Computing</vt:lpstr>
      <vt:lpstr>Textbook</vt:lpstr>
      <vt:lpstr>Some Ground Rules</vt:lpstr>
      <vt:lpstr>Assessment for the course</vt:lpstr>
      <vt:lpstr>Now let's begin ...</vt:lpstr>
      <vt:lpstr>Chapter 1: Introduction</vt:lpstr>
      <vt:lpstr>Chapter 1: outline</vt:lpstr>
      <vt:lpstr>What's the Internet: "nuts and bolts" view</vt:lpstr>
      <vt:lpstr>"Fun" Internet-connected devices</vt:lpstr>
      <vt:lpstr>PowerPoint 演示文稿</vt:lpstr>
      <vt:lpstr>What's the Internet: a service view</vt:lpstr>
      <vt:lpstr>What's a protocol?</vt:lpstr>
      <vt:lpstr>PowerPoint 演示文稿</vt:lpstr>
      <vt:lpstr>Chapter 1: roadmap</vt:lpstr>
      <vt:lpstr>A closer look at network structure:</vt:lpstr>
      <vt:lpstr>Access networks and physical media</vt:lpstr>
      <vt:lpstr>Access network: digital subscriber line (DSL)</vt:lpstr>
      <vt:lpstr>PowerPoint 演示文稿</vt:lpstr>
      <vt:lpstr>PowerPoint 演示文稿</vt:lpstr>
      <vt:lpstr>PowerPoint 演示文稿</vt:lpstr>
      <vt:lpstr>Enterprise access networks (Ethernet)</vt:lpstr>
      <vt:lpstr>Wireless access networks</vt:lpstr>
      <vt:lpstr>Host: sends packets of data</vt:lpstr>
      <vt:lpstr>Physical media</vt:lpstr>
      <vt:lpstr>Physical media: coax, fiber</vt:lpstr>
      <vt:lpstr>Physical media: radio</vt:lpstr>
      <vt:lpstr>Chapter 1: roadmap</vt:lpstr>
      <vt:lpstr>The network core</vt:lpstr>
      <vt:lpstr>Packet-switching: store-and-forward</vt:lpstr>
      <vt:lpstr>Packet Switching: queueing delay, loss</vt:lpstr>
      <vt:lpstr>Two key network-core functions</vt:lpstr>
      <vt:lpstr>Alternative core: circuit switching</vt:lpstr>
      <vt:lpstr>Circuit switching: FDM versus TDM</vt:lpstr>
      <vt:lpstr>Packet switching versus circuit switching</vt:lpstr>
      <vt:lpstr>PowerPoint 演示文稿</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Tier-1 ISP: e.g., Sprint</vt:lpstr>
      <vt:lpstr>Homework</vt:lpstr>
      <vt:lpstr>Chapter 1: roadmap</vt:lpstr>
      <vt:lpstr>How do loss and delay occur?</vt:lpstr>
      <vt:lpstr>Four sources of packet delay</vt:lpstr>
      <vt:lpstr>PowerPoint 演示文稿</vt:lpstr>
      <vt:lpstr>Caravan analogy</vt:lpstr>
      <vt:lpstr>Caravan analogy (more)</vt:lpstr>
      <vt:lpstr>Queueing delay (revisited)</vt:lpstr>
      <vt:lpstr>"Real" Internet delays and routes</vt:lpstr>
      <vt:lpstr>"Real" Internet delays, routes</vt:lpstr>
      <vt:lpstr>"Real" Internet delays, routes</vt:lpstr>
      <vt:lpstr>Packet loss</vt:lpstr>
      <vt:lpstr>Throughput</vt:lpstr>
      <vt:lpstr>Throughput (more)</vt:lpstr>
      <vt:lpstr>Throughput: Internet scenario</vt:lpstr>
      <vt:lpstr>Chapter 1: roadmap</vt:lpstr>
      <vt:lpstr>Protocol "layers"</vt:lpstr>
      <vt:lpstr>Organization of air travel</vt:lpstr>
      <vt:lpstr>Layering of airline functionality</vt:lpstr>
      <vt:lpstr>Why layering?</vt:lpstr>
      <vt:lpstr>Internet protocol stack</vt:lpstr>
      <vt:lpstr>ISO/OSI reference model</vt:lpstr>
      <vt:lpstr>Encapsulation</vt:lpstr>
      <vt:lpstr>Chapter 1: roadmap</vt:lpstr>
      <vt:lpstr>Network security</vt:lpstr>
      <vt:lpstr>Bad guys: put malware into hosts via Internet</vt:lpstr>
      <vt:lpstr>PowerPoint 演示文稿</vt:lpstr>
      <vt:lpstr>Bad guys can sniff packets</vt:lpstr>
      <vt:lpstr>Bad guys can use fake addresses</vt:lpstr>
      <vt:lpstr>Chapter 1: roadmap</vt:lpstr>
      <vt:lpstr>Internet history</vt:lpstr>
      <vt:lpstr>PowerPoint 演示文稿</vt:lpstr>
      <vt:lpstr>PowerPoint 演示文稿</vt:lpstr>
      <vt:lpstr>PowerPoint 演示文稿</vt:lpstr>
      <vt:lpstr>PowerPoint 演示文稿</vt:lpstr>
      <vt:lpstr>Introduction: summary</vt:lpstr>
      <vt:lpstr>PowerPoint 演示文稿</vt:lpstr>
      <vt:lpstr>PowerPoint 演示文稿</vt:lpstr>
      <vt:lpstr>Homework</vt:lpstr>
    </vt:vector>
  </TitlesOfParts>
  <Company>Wuhan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dc:title>
  <dc:creator>Jicheng Hu</dc:creator>
  <cp:keywords>Wuhan University</cp:keywords>
  <cp:lastModifiedBy>Jicheng Hu</cp:lastModifiedBy>
  <cp:revision>373</cp:revision>
  <dcterms:created xsi:type="dcterms:W3CDTF">2015-05-07T17:29:00Z</dcterms:created>
  <dcterms:modified xsi:type="dcterms:W3CDTF">2020-02-20T04:37:56Z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